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16" r:id="rId1"/>
  </p:sldMasterIdLst>
  <p:notesMasterIdLst>
    <p:notesMasterId r:id="rId108"/>
  </p:notesMasterIdLst>
  <p:sldIdLst>
    <p:sldId id="256" r:id="rId2"/>
    <p:sldId id="257" r:id="rId3"/>
    <p:sldId id="272" r:id="rId4"/>
    <p:sldId id="273" r:id="rId5"/>
    <p:sldId id="275" r:id="rId6"/>
    <p:sldId id="258" r:id="rId7"/>
    <p:sldId id="259" r:id="rId8"/>
    <p:sldId id="277" r:id="rId9"/>
    <p:sldId id="278" r:id="rId10"/>
    <p:sldId id="302" r:id="rId11"/>
    <p:sldId id="261" r:id="rId12"/>
    <p:sldId id="329" r:id="rId13"/>
    <p:sldId id="279" r:id="rId14"/>
    <p:sldId id="260" r:id="rId15"/>
    <p:sldId id="304" r:id="rId16"/>
    <p:sldId id="305" r:id="rId17"/>
    <p:sldId id="330" r:id="rId18"/>
    <p:sldId id="306" r:id="rId19"/>
    <p:sldId id="331" r:id="rId20"/>
    <p:sldId id="263" r:id="rId21"/>
    <p:sldId id="307" r:id="rId22"/>
    <p:sldId id="264" r:id="rId23"/>
    <p:sldId id="265" r:id="rId24"/>
    <p:sldId id="332" r:id="rId25"/>
    <p:sldId id="334" r:id="rId26"/>
    <p:sldId id="335" r:id="rId27"/>
    <p:sldId id="336" r:id="rId28"/>
    <p:sldId id="337" r:id="rId29"/>
    <p:sldId id="338" r:id="rId30"/>
    <p:sldId id="339" r:id="rId31"/>
    <p:sldId id="340" r:id="rId32"/>
    <p:sldId id="341" r:id="rId33"/>
    <p:sldId id="342" r:id="rId34"/>
    <p:sldId id="343" r:id="rId35"/>
    <p:sldId id="344" r:id="rId36"/>
    <p:sldId id="345" r:id="rId37"/>
    <p:sldId id="346" r:id="rId38"/>
    <p:sldId id="347" r:id="rId39"/>
    <p:sldId id="348" r:id="rId40"/>
    <p:sldId id="349" r:id="rId41"/>
    <p:sldId id="350" r:id="rId42"/>
    <p:sldId id="351" r:id="rId43"/>
    <p:sldId id="352" r:id="rId44"/>
    <p:sldId id="353" r:id="rId45"/>
    <p:sldId id="354" r:id="rId46"/>
    <p:sldId id="355" r:id="rId47"/>
    <p:sldId id="356" r:id="rId48"/>
    <p:sldId id="357" r:id="rId49"/>
    <p:sldId id="358" r:id="rId50"/>
    <p:sldId id="359" r:id="rId51"/>
    <p:sldId id="360" r:id="rId52"/>
    <p:sldId id="361" r:id="rId53"/>
    <p:sldId id="362" r:id="rId54"/>
    <p:sldId id="363" r:id="rId55"/>
    <p:sldId id="364" r:id="rId56"/>
    <p:sldId id="365" r:id="rId57"/>
    <p:sldId id="366" r:id="rId58"/>
    <p:sldId id="367" r:id="rId59"/>
    <p:sldId id="368" r:id="rId60"/>
    <p:sldId id="369" r:id="rId61"/>
    <p:sldId id="370" r:id="rId62"/>
    <p:sldId id="371" r:id="rId63"/>
    <p:sldId id="372" r:id="rId64"/>
    <p:sldId id="373" r:id="rId65"/>
    <p:sldId id="374" r:id="rId66"/>
    <p:sldId id="375" r:id="rId67"/>
    <p:sldId id="376" r:id="rId68"/>
    <p:sldId id="377" r:id="rId69"/>
    <p:sldId id="378" r:id="rId70"/>
    <p:sldId id="379" r:id="rId71"/>
    <p:sldId id="380" r:id="rId72"/>
    <p:sldId id="381" r:id="rId73"/>
    <p:sldId id="382" r:id="rId74"/>
    <p:sldId id="383" r:id="rId75"/>
    <p:sldId id="384" r:id="rId76"/>
    <p:sldId id="385" r:id="rId77"/>
    <p:sldId id="386" r:id="rId78"/>
    <p:sldId id="387" r:id="rId79"/>
    <p:sldId id="388" r:id="rId80"/>
    <p:sldId id="266" r:id="rId81"/>
    <p:sldId id="308" r:id="rId82"/>
    <p:sldId id="286" r:id="rId83"/>
    <p:sldId id="389" r:id="rId84"/>
    <p:sldId id="285" r:id="rId85"/>
    <p:sldId id="267" r:id="rId86"/>
    <p:sldId id="282" r:id="rId87"/>
    <p:sldId id="283" r:id="rId88"/>
    <p:sldId id="284" r:id="rId89"/>
    <p:sldId id="311" r:id="rId90"/>
    <p:sldId id="312" r:id="rId91"/>
    <p:sldId id="268" r:id="rId92"/>
    <p:sldId id="314" r:id="rId93"/>
    <p:sldId id="316" r:id="rId94"/>
    <p:sldId id="313" r:id="rId95"/>
    <p:sldId id="317" r:id="rId96"/>
    <p:sldId id="328" r:id="rId97"/>
    <p:sldId id="287" r:id="rId98"/>
    <p:sldId id="288" r:id="rId99"/>
    <p:sldId id="299" r:id="rId100"/>
    <p:sldId id="321" r:id="rId101"/>
    <p:sldId id="300" r:id="rId102"/>
    <p:sldId id="320" r:id="rId103"/>
    <p:sldId id="319" r:id="rId104"/>
    <p:sldId id="270" r:id="rId105"/>
    <p:sldId id="323" r:id="rId106"/>
    <p:sldId id="324" r:id="rId10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Μεσαίο στυλ 2 - Έμφαση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Χωρίς στυλ, πλέγμα πίνακα">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Μεσαίο στυλ 2 - Έμφαση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9680" autoAdjust="0"/>
  </p:normalViewPr>
  <p:slideViewPr>
    <p:cSldViewPr snapToGrid="0" snapToObjects="1">
      <p:cViewPr>
        <p:scale>
          <a:sx n="69" d="100"/>
          <a:sy n="69" d="100"/>
        </p:scale>
        <p:origin x="-1416" y="1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066318-4E8A-D34C-AB19-C590C737C88E}" type="datetimeFigureOut">
              <a:rPr lang="en-US" smtClean="0"/>
              <a:t>6/15/2019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57039F7-9394-A245-B939-DF533F2CB660}" type="slidenum">
              <a:rPr lang="en-US" smtClean="0"/>
              <a:t>‹#›</a:t>
            </a:fld>
            <a:endParaRPr lang="en-US"/>
          </a:p>
        </p:txBody>
      </p:sp>
    </p:spTree>
    <p:extLst>
      <p:ext uri="{BB962C8B-B14F-4D97-AF65-F5344CB8AC3E}">
        <p14:creationId xmlns:p14="http://schemas.microsoft.com/office/powerpoint/2010/main" val="30188529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4</a:t>
            </a:fld>
            <a:endParaRPr lang="en-US"/>
          </a:p>
        </p:txBody>
      </p:sp>
    </p:spTree>
    <p:extLst>
      <p:ext uri="{BB962C8B-B14F-4D97-AF65-F5344CB8AC3E}">
        <p14:creationId xmlns:p14="http://schemas.microsoft.com/office/powerpoint/2010/main" val="294849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n-US" dirty="0" smtClean="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20</a:t>
            </a:fld>
            <a:endParaRPr lang="en-US"/>
          </a:p>
        </p:txBody>
      </p:sp>
    </p:spTree>
    <p:extLst>
      <p:ext uri="{BB962C8B-B14F-4D97-AF65-F5344CB8AC3E}">
        <p14:creationId xmlns:p14="http://schemas.microsoft.com/office/powerpoint/2010/main" val="2028187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21</a:t>
            </a:fld>
            <a:endParaRPr lang="en-US"/>
          </a:p>
        </p:txBody>
      </p:sp>
    </p:spTree>
    <p:extLst>
      <p:ext uri="{BB962C8B-B14F-4D97-AF65-F5344CB8AC3E}">
        <p14:creationId xmlns:p14="http://schemas.microsoft.com/office/powerpoint/2010/main" val="2091831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22</a:t>
            </a:fld>
            <a:endParaRPr lang="en-US"/>
          </a:p>
        </p:txBody>
      </p:sp>
    </p:spTree>
    <p:extLst>
      <p:ext uri="{BB962C8B-B14F-4D97-AF65-F5344CB8AC3E}">
        <p14:creationId xmlns:p14="http://schemas.microsoft.com/office/powerpoint/2010/main" val="1005523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23</a:t>
            </a:fld>
            <a:endParaRPr lang="en-US"/>
          </a:p>
        </p:txBody>
      </p:sp>
    </p:spTree>
    <p:extLst>
      <p:ext uri="{BB962C8B-B14F-4D97-AF65-F5344CB8AC3E}">
        <p14:creationId xmlns:p14="http://schemas.microsoft.com/office/powerpoint/2010/main" val="2880695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smtClean="0">
              <a:latin typeface="Times New Roman" charset="0"/>
            </a:endParaRPr>
          </a:p>
        </p:txBody>
      </p:sp>
      <p:sp>
        <p:nvSpPr>
          <p:cNvPr id="675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charset="0"/>
                <a:cs typeface="Arial" charset="0"/>
              </a:defRPr>
            </a:lvl1pPr>
            <a:lvl2pPr marL="742950" indent="-285750" eaLnBrk="0" hangingPunct="0">
              <a:spcBef>
                <a:spcPct val="30000"/>
              </a:spcBef>
              <a:defRPr sz="1200">
                <a:solidFill>
                  <a:schemeClr val="tx1"/>
                </a:solidFill>
                <a:latin typeface="Times New Roman" charset="0"/>
                <a:cs typeface="Arial" charset="0"/>
              </a:defRPr>
            </a:lvl2pPr>
            <a:lvl3pPr marL="1143000" indent="-228600" eaLnBrk="0" hangingPunct="0">
              <a:spcBef>
                <a:spcPct val="30000"/>
              </a:spcBef>
              <a:defRPr sz="1200">
                <a:solidFill>
                  <a:schemeClr val="tx1"/>
                </a:solidFill>
                <a:latin typeface="Times New Roman" charset="0"/>
                <a:cs typeface="Arial" charset="0"/>
              </a:defRPr>
            </a:lvl3pPr>
            <a:lvl4pPr marL="1600200" indent="-228600" eaLnBrk="0" hangingPunct="0">
              <a:spcBef>
                <a:spcPct val="30000"/>
              </a:spcBef>
              <a:defRPr sz="1200">
                <a:solidFill>
                  <a:schemeClr val="tx1"/>
                </a:solidFill>
                <a:latin typeface="Times New Roman" charset="0"/>
                <a:cs typeface="Arial" charset="0"/>
              </a:defRPr>
            </a:lvl4pPr>
            <a:lvl5pPr marL="2057400" indent="-228600" eaLnBrk="0" hangingPunct="0">
              <a:spcBef>
                <a:spcPct val="30000"/>
              </a:spcBef>
              <a:defRPr sz="1200">
                <a:solidFill>
                  <a:schemeClr val="tx1"/>
                </a:solidFill>
                <a:latin typeface="Times New Roman" charset="0"/>
                <a:cs typeface="Arial" charset="0"/>
              </a:defRPr>
            </a:lvl5pPr>
            <a:lvl6pPr marL="2514600" indent="-228600" eaLnBrk="0" fontAlgn="base" hangingPunct="0">
              <a:spcBef>
                <a:spcPct val="30000"/>
              </a:spcBef>
              <a:spcAft>
                <a:spcPct val="0"/>
              </a:spcAft>
              <a:defRPr sz="1200">
                <a:solidFill>
                  <a:schemeClr val="tx1"/>
                </a:solidFill>
                <a:latin typeface="Times New Roman" charset="0"/>
                <a:cs typeface="Arial" charset="0"/>
              </a:defRPr>
            </a:lvl6pPr>
            <a:lvl7pPr marL="2971800" indent="-228600" eaLnBrk="0" fontAlgn="base" hangingPunct="0">
              <a:spcBef>
                <a:spcPct val="30000"/>
              </a:spcBef>
              <a:spcAft>
                <a:spcPct val="0"/>
              </a:spcAft>
              <a:defRPr sz="1200">
                <a:solidFill>
                  <a:schemeClr val="tx1"/>
                </a:solidFill>
                <a:latin typeface="Times New Roman" charset="0"/>
                <a:cs typeface="Arial" charset="0"/>
              </a:defRPr>
            </a:lvl7pPr>
            <a:lvl8pPr marL="3429000" indent="-228600" eaLnBrk="0" fontAlgn="base" hangingPunct="0">
              <a:spcBef>
                <a:spcPct val="30000"/>
              </a:spcBef>
              <a:spcAft>
                <a:spcPct val="0"/>
              </a:spcAft>
              <a:defRPr sz="1200">
                <a:solidFill>
                  <a:schemeClr val="tx1"/>
                </a:solidFill>
                <a:latin typeface="Times New Roman" charset="0"/>
                <a:cs typeface="Arial" charset="0"/>
              </a:defRPr>
            </a:lvl8pPr>
            <a:lvl9pPr marL="3886200" indent="-228600" eaLnBrk="0" fontAlgn="base" hangingPunct="0">
              <a:spcBef>
                <a:spcPct val="30000"/>
              </a:spcBef>
              <a:spcAft>
                <a:spcPct val="0"/>
              </a:spcAft>
              <a:defRPr sz="1200">
                <a:solidFill>
                  <a:schemeClr val="tx1"/>
                </a:solidFill>
                <a:latin typeface="Times New Roman" charset="0"/>
                <a:cs typeface="Arial" charset="0"/>
              </a:defRPr>
            </a:lvl9pPr>
          </a:lstStyle>
          <a:p>
            <a:pPr eaLnBrk="1" hangingPunct="1">
              <a:spcBef>
                <a:spcPct val="0"/>
              </a:spcBef>
            </a:pPr>
            <a:fld id="{2B967CD8-9EAD-4829-B57E-156E78C8B435}" type="slidenum">
              <a:rPr lang="en-US" altLang="en-US" smtClean="0"/>
              <a:pPr eaLnBrk="1" hangingPunct="1">
                <a:spcBef>
                  <a:spcPct val="0"/>
                </a:spcBef>
              </a:pPr>
              <a:t>52</a:t>
            </a:fld>
            <a:endParaRPr lang="en-US" alt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smtClean="0">
              <a:latin typeface="Times New Roman" charset="0"/>
            </a:endParaRPr>
          </a:p>
        </p:txBody>
      </p:sp>
      <p:sp>
        <p:nvSpPr>
          <p:cNvPr id="686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charset="0"/>
                <a:cs typeface="Arial" charset="0"/>
              </a:defRPr>
            </a:lvl1pPr>
            <a:lvl2pPr marL="742950" indent="-285750" eaLnBrk="0" hangingPunct="0">
              <a:spcBef>
                <a:spcPct val="30000"/>
              </a:spcBef>
              <a:defRPr sz="1200">
                <a:solidFill>
                  <a:schemeClr val="tx1"/>
                </a:solidFill>
                <a:latin typeface="Times New Roman" charset="0"/>
                <a:cs typeface="Arial" charset="0"/>
              </a:defRPr>
            </a:lvl2pPr>
            <a:lvl3pPr marL="1143000" indent="-228600" eaLnBrk="0" hangingPunct="0">
              <a:spcBef>
                <a:spcPct val="30000"/>
              </a:spcBef>
              <a:defRPr sz="1200">
                <a:solidFill>
                  <a:schemeClr val="tx1"/>
                </a:solidFill>
                <a:latin typeface="Times New Roman" charset="0"/>
                <a:cs typeface="Arial" charset="0"/>
              </a:defRPr>
            </a:lvl3pPr>
            <a:lvl4pPr marL="1600200" indent="-228600" eaLnBrk="0" hangingPunct="0">
              <a:spcBef>
                <a:spcPct val="30000"/>
              </a:spcBef>
              <a:defRPr sz="1200">
                <a:solidFill>
                  <a:schemeClr val="tx1"/>
                </a:solidFill>
                <a:latin typeface="Times New Roman" charset="0"/>
                <a:cs typeface="Arial" charset="0"/>
              </a:defRPr>
            </a:lvl4pPr>
            <a:lvl5pPr marL="2057400" indent="-228600" eaLnBrk="0" hangingPunct="0">
              <a:spcBef>
                <a:spcPct val="30000"/>
              </a:spcBef>
              <a:defRPr sz="1200">
                <a:solidFill>
                  <a:schemeClr val="tx1"/>
                </a:solidFill>
                <a:latin typeface="Times New Roman" charset="0"/>
                <a:cs typeface="Arial" charset="0"/>
              </a:defRPr>
            </a:lvl5pPr>
            <a:lvl6pPr marL="2514600" indent="-228600" eaLnBrk="0" fontAlgn="base" hangingPunct="0">
              <a:spcBef>
                <a:spcPct val="30000"/>
              </a:spcBef>
              <a:spcAft>
                <a:spcPct val="0"/>
              </a:spcAft>
              <a:defRPr sz="1200">
                <a:solidFill>
                  <a:schemeClr val="tx1"/>
                </a:solidFill>
                <a:latin typeface="Times New Roman" charset="0"/>
                <a:cs typeface="Arial" charset="0"/>
              </a:defRPr>
            </a:lvl6pPr>
            <a:lvl7pPr marL="2971800" indent="-228600" eaLnBrk="0" fontAlgn="base" hangingPunct="0">
              <a:spcBef>
                <a:spcPct val="30000"/>
              </a:spcBef>
              <a:spcAft>
                <a:spcPct val="0"/>
              </a:spcAft>
              <a:defRPr sz="1200">
                <a:solidFill>
                  <a:schemeClr val="tx1"/>
                </a:solidFill>
                <a:latin typeface="Times New Roman" charset="0"/>
                <a:cs typeface="Arial" charset="0"/>
              </a:defRPr>
            </a:lvl7pPr>
            <a:lvl8pPr marL="3429000" indent="-228600" eaLnBrk="0" fontAlgn="base" hangingPunct="0">
              <a:spcBef>
                <a:spcPct val="30000"/>
              </a:spcBef>
              <a:spcAft>
                <a:spcPct val="0"/>
              </a:spcAft>
              <a:defRPr sz="1200">
                <a:solidFill>
                  <a:schemeClr val="tx1"/>
                </a:solidFill>
                <a:latin typeface="Times New Roman" charset="0"/>
                <a:cs typeface="Arial" charset="0"/>
              </a:defRPr>
            </a:lvl8pPr>
            <a:lvl9pPr marL="3886200" indent="-228600" eaLnBrk="0" fontAlgn="base" hangingPunct="0">
              <a:spcBef>
                <a:spcPct val="30000"/>
              </a:spcBef>
              <a:spcAft>
                <a:spcPct val="0"/>
              </a:spcAft>
              <a:defRPr sz="1200">
                <a:solidFill>
                  <a:schemeClr val="tx1"/>
                </a:solidFill>
                <a:latin typeface="Times New Roman" charset="0"/>
                <a:cs typeface="Arial" charset="0"/>
              </a:defRPr>
            </a:lvl9pPr>
          </a:lstStyle>
          <a:p>
            <a:pPr eaLnBrk="1" hangingPunct="1">
              <a:spcBef>
                <a:spcPct val="0"/>
              </a:spcBef>
            </a:pPr>
            <a:fld id="{4CD641F2-17F1-49DA-8370-EAD148B759C4}" type="slidenum">
              <a:rPr lang="en-US" altLang="en-US" smtClean="0"/>
              <a:pPr eaLnBrk="1" hangingPunct="1">
                <a:spcBef>
                  <a:spcPct val="0"/>
                </a:spcBef>
              </a:pPr>
              <a:t>53</a:t>
            </a:fld>
            <a:endParaRPr lang="en-US" alt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smtClean="0">
              <a:latin typeface="Times New Roman" charset="0"/>
            </a:endParaRPr>
          </a:p>
        </p:txBody>
      </p:sp>
      <p:sp>
        <p:nvSpPr>
          <p:cNvPr id="696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charset="0"/>
                <a:cs typeface="Arial" charset="0"/>
              </a:defRPr>
            </a:lvl1pPr>
            <a:lvl2pPr marL="742950" indent="-285750" eaLnBrk="0" hangingPunct="0">
              <a:spcBef>
                <a:spcPct val="30000"/>
              </a:spcBef>
              <a:defRPr sz="1200">
                <a:solidFill>
                  <a:schemeClr val="tx1"/>
                </a:solidFill>
                <a:latin typeface="Times New Roman" charset="0"/>
                <a:cs typeface="Arial" charset="0"/>
              </a:defRPr>
            </a:lvl2pPr>
            <a:lvl3pPr marL="1143000" indent="-228600" eaLnBrk="0" hangingPunct="0">
              <a:spcBef>
                <a:spcPct val="30000"/>
              </a:spcBef>
              <a:defRPr sz="1200">
                <a:solidFill>
                  <a:schemeClr val="tx1"/>
                </a:solidFill>
                <a:latin typeface="Times New Roman" charset="0"/>
                <a:cs typeface="Arial" charset="0"/>
              </a:defRPr>
            </a:lvl3pPr>
            <a:lvl4pPr marL="1600200" indent="-228600" eaLnBrk="0" hangingPunct="0">
              <a:spcBef>
                <a:spcPct val="30000"/>
              </a:spcBef>
              <a:defRPr sz="1200">
                <a:solidFill>
                  <a:schemeClr val="tx1"/>
                </a:solidFill>
                <a:latin typeface="Times New Roman" charset="0"/>
                <a:cs typeface="Arial" charset="0"/>
              </a:defRPr>
            </a:lvl4pPr>
            <a:lvl5pPr marL="2057400" indent="-228600" eaLnBrk="0" hangingPunct="0">
              <a:spcBef>
                <a:spcPct val="30000"/>
              </a:spcBef>
              <a:defRPr sz="1200">
                <a:solidFill>
                  <a:schemeClr val="tx1"/>
                </a:solidFill>
                <a:latin typeface="Times New Roman" charset="0"/>
                <a:cs typeface="Arial" charset="0"/>
              </a:defRPr>
            </a:lvl5pPr>
            <a:lvl6pPr marL="2514600" indent="-228600" eaLnBrk="0" fontAlgn="base" hangingPunct="0">
              <a:spcBef>
                <a:spcPct val="30000"/>
              </a:spcBef>
              <a:spcAft>
                <a:spcPct val="0"/>
              </a:spcAft>
              <a:defRPr sz="1200">
                <a:solidFill>
                  <a:schemeClr val="tx1"/>
                </a:solidFill>
                <a:latin typeface="Times New Roman" charset="0"/>
                <a:cs typeface="Arial" charset="0"/>
              </a:defRPr>
            </a:lvl6pPr>
            <a:lvl7pPr marL="2971800" indent="-228600" eaLnBrk="0" fontAlgn="base" hangingPunct="0">
              <a:spcBef>
                <a:spcPct val="30000"/>
              </a:spcBef>
              <a:spcAft>
                <a:spcPct val="0"/>
              </a:spcAft>
              <a:defRPr sz="1200">
                <a:solidFill>
                  <a:schemeClr val="tx1"/>
                </a:solidFill>
                <a:latin typeface="Times New Roman" charset="0"/>
                <a:cs typeface="Arial" charset="0"/>
              </a:defRPr>
            </a:lvl7pPr>
            <a:lvl8pPr marL="3429000" indent="-228600" eaLnBrk="0" fontAlgn="base" hangingPunct="0">
              <a:spcBef>
                <a:spcPct val="30000"/>
              </a:spcBef>
              <a:spcAft>
                <a:spcPct val="0"/>
              </a:spcAft>
              <a:defRPr sz="1200">
                <a:solidFill>
                  <a:schemeClr val="tx1"/>
                </a:solidFill>
                <a:latin typeface="Times New Roman" charset="0"/>
                <a:cs typeface="Arial" charset="0"/>
              </a:defRPr>
            </a:lvl8pPr>
            <a:lvl9pPr marL="3886200" indent="-228600" eaLnBrk="0" fontAlgn="base" hangingPunct="0">
              <a:spcBef>
                <a:spcPct val="30000"/>
              </a:spcBef>
              <a:spcAft>
                <a:spcPct val="0"/>
              </a:spcAft>
              <a:defRPr sz="1200">
                <a:solidFill>
                  <a:schemeClr val="tx1"/>
                </a:solidFill>
                <a:latin typeface="Times New Roman" charset="0"/>
                <a:cs typeface="Arial" charset="0"/>
              </a:defRPr>
            </a:lvl9pPr>
          </a:lstStyle>
          <a:p>
            <a:pPr eaLnBrk="1" hangingPunct="1">
              <a:spcBef>
                <a:spcPct val="0"/>
              </a:spcBef>
            </a:pPr>
            <a:fld id="{77C5B4C3-6305-4E39-B1DC-0FA6BEA94570}" type="slidenum">
              <a:rPr lang="en-US" altLang="en-US" smtClean="0"/>
              <a:pPr eaLnBrk="1" hangingPunct="1">
                <a:spcBef>
                  <a:spcPct val="0"/>
                </a:spcBef>
              </a:pPr>
              <a:t>54</a:t>
            </a:fld>
            <a:endParaRPr lang="en-US" alt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smtClean="0">
              <a:latin typeface="Times New Roman" charset="0"/>
            </a:endParaRPr>
          </a:p>
        </p:txBody>
      </p:sp>
      <p:sp>
        <p:nvSpPr>
          <p:cNvPr id="706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charset="0"/>
                <a:cs typeface="Arial" charset="0"/>
              </a:defRPr>
            </a:lvl1pPr>
            <a:lvl2pPr marL="742950" indent="-285750" eaLnBrk="0" hangingPunct="0">
              <a:spcBef>
                <a:spcPct val="30000"/>
              </a:spcBef>
              <a:defRPr sz="1200">
                <a:solidFill>
                  <a:schemeClr val="tx1"/>
                </a:solidFill>
                <a:latin typeface="Times New Roman" charset="0"/>
                <a:cs typeface="Arial" charset="0"/>
              </a:defRPr>
            </a:lvl2pPr>
            <a:lvl3pPr marL="1143000" indent="-228600" eaLnBrk="0" hangingPunct="0">
              <a:spcBef>
                <a:spcPct val="30000"/>
              </a:spcBef>
              <a:defRPr sz="1200">
                <a:solidFill>
                  <a:schemeClr val="tx1"/>
                </a:solidFill>
                <a:latin typeface="Times New Roman" charset="0"/>
                <a:cs typeface="Arial" charset="0"/>
              </a:defRPr>
            </a:lvl3pPr>
            <a:lvl4pPr marL="1600200" indent="-228600" eaLnBrk="0" hangingPunct="0">
              <a:spcBef>
                <a:spcPct val="30000"/>
              </a:spcBef>
              <a:defRPr sz="1200">
                <a:solidFill>
                  <a:schemeClr val="tx1"/>
                </a:solidFill>
                <a:latin typeface="Times New Roman" charset="0"/>
                <a:cs typeface="Arial" charset="0"/>
              </a:defRPr>
            </a:lvl4pPr>
            <a:lvl5pPr marL="2057400" indent="-228600" eaLnBrk="0" hangingPunct="0">
              <a:spcBef>
                <a:spcPct val="30000"/>
              </a:spcBef>
              <a:defRPr sz="1200">
                <a:solidFill>
                  <a:schemeClr val="tx1"/>
                </a:solidFill>
                <a:latin typeface="Times New Roman" charset="0"/>
                <a:cs typeface="Arial" charset="0"/>
              </a:defRPr>
            </a:lvl5pPr>
            <a:lvl6pPr marL="2514600" indent="-228600" eaLnBrk="0" fontAlgn="base" hangingPunct="0">
              <a:spcBef>
                <a:spcPct val="30000"/>
              </a:spcBef>
              <a:spcAft>
                <a:spcPct val="0"/>
              </a:spcAft>
              <a:defRPr sz="1200">
                <a:solidFill>
                  <a:schemeClr val="tx1"/>
                </a:solidFill>
                <a:latin typeface="Times New Roman" charset="0"/>
                <a:cs typeface="Arial" charset="0"/>
              </a:defRPr>
            </a:lvl6pPr>
            <a:lvl7pPr marL="2971800" indent="-228600" eaLnBrk="0" fontAlgn="base" hangingPunct="0">
              <a:spcBef>
                <a:spcPct val="30000"/>
              </a:spcBef>
              <a:spcAft>
                <a:spcPct val="0"/>
              </a:spcAft>
              <a:defRPr sz="1200">
                <a:solidFill>
                  <a:schemeClr val="tx1"/>
                </a:solidFill>
                <a:latin typeface="Times New Roman" charset="0"/>
                <a:cs typeface="Arial" charset="0"/>
              </a:defRPr>
            </a:lvl7pPr>
            <a:lvl8pPr marL="3429000" indent="-228600" eaLnBrk="0" fontAlgn="base" hangingPunct="0">
              <a:spcBef>
                <a:spcPct val="30000"/>
              </a:spcBef>
              <a:spcAft>
                <a:spcPct val="0"/>
              </a:spcAft>
              <a:defRPr sz="1200">
                <a:solidFill>
                  <a:schemeClr val="tx1"/>
                </a:solidFill>
                <a:latin typeface="Times New Roman" charset="0"/>
                <a:cs typeface="Arial" charset="0"/>
              </a:defRPr>
            </a:lvl8pPr>
            <a:lvl9pPr marL="3886200" indent="-228600" eaLnBrk="0" fontAlgn="base" hangingPunct="0">
              <a:spcBef>
                <a:spcPct val="30000"/>
              </a:spcBef>
              <a:spcAft>
                <a:spcPct val="0"/>
              </a:spcAft>
              <a:defRPr sz="1200">
                <a:solidFill>
                  <a:schemeClr val="tx1"/>
                </a:solidFill>
                <a:latin typeface="Times New Roman" charset="0"/>
                <a:cs typeface="Arial" charset="0"/>
              </a:defRPr>
            </a:lvl9pPr>
          </a:lstStyle>
          <a:p>
            <a:pPr eaLnBrk="1" hangingPunct="1">
              <a:spcBef>
                <a:spcPct val="0"/>
              </a:spcBef>
            </a:pPr>
            <a:fld id="{C486A469-A76F-464B-90AA-D7C75BF2EF81}" type="slidenum">
              <a:rPr lang="en-US" altLang="en-US" smtClean="0"/>
              <a:pPr eaLnBrk="1" hangingPunct="1">
                <a:spcBef>
                  <a:spcPct val="0"/>
                </a:spcBef>
              </a:pPr>
              <a:t>55</a:t>
            </a:fld>
            <a:endParaRPr lang="en-US" alt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smtClean="0">
              <a:latin typeface="Times New Roman" charset="0"/>
            </a:endParaRPr>
          </a:p>
        </p:txBody>
      </p:sp>
      <p:sp>
        <p:nvSpPr>
          <p:cNvPr id="716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charset="0"/>
                <a:cs typeface="Arial" charset="0"/>
              </a:defRPr>
            </a:lvl1pPr>
            <a:lvl2pPr marL="742950" indent="-285750" eaLnBrk="0" hangingPunct="0">
              <a:spcBef>
                <a:spcPct val="30000"/>
              </a:spcBef>
              <a:defRPr sz="1200">
                <a:solidFill>
                  <a:schemeClr val="tx1"/>
                </a:solidFill>
                <a:latin typeface="Times New Roman" charset="0"/>
                <a:cs typeface="Arial" charset="0"/>
              </a:defRPr>
            </a:lvl2pPr>
            <a:lvl3pPr marL="1143000" indent="-228600" eaLnBrk="0" hangingPunct="0">
              <a:spcBef>
                <a:spcPct val="30000"/>
              </a:spcBef>
              <a:defRPr sz="1200">
                <a:solidFill>
                  <a:schemeClr val="tx1"/>
                </a:solidFill>
                <a:latin typeface="Times New Roman" charset="0"/>
                <a:cs typeface="Arial" charset="0"/>
              </a:defRPr>
            </a:lvl3pPr>
            <a:lvl4pPr marL="1600200" indent="-228600" eaLnBrk="0" hangingPunct="0">
              <a:spcBef>
                <a:spcPct val="30000"/>
              </a:spcBef>
              <a:defRPr sz="1200">
                <a:solidFill>
                  <a:schemeClr val="tx1"/>
                </a:solidFill>
                <a:latin typeface="Times New Roman" charset="0"/>
                <a:cs typeface="Arial" charset="0"/>
              </a:defRPr>
            </a:lvl4pPr>
            <a:lvl5pPr marL="2057400" indent="-228600" eaLnBrk="0" hangingPunct="0">
              <a:spcBef>
                <a:spcPct val="30000"/>
              </a:spcBef>
              <a:defRPr sz="1200">
                <a:solidFill>
                  <a:schemeClr val="tx1"/>
                </a:solidFill>
                <a:latin typeface="Times New Roman" charset="0"/>
                <a:cs typeface="Arial" charset="0"/>
              </a:defRPr>
            </a:lvl5pPr>
            <a:lvl6pPr marL="2514600" indent="-228600" eaLnBrk="0" fontAlgn="base" hangingPunct="0">
              <a:spcBef>
                <a:spcPct val="30000"/>
              </a:spcBef>
              <a:spcAft>
                <a:spcPct val="0"/>
              </a:spcAft>
              <a:defRPr sz="1200">
                <a:solidFill>
                  <a:schemeClr val="tx1"/>
                </a:solidFill>
                <a:latin typeface="Times New Roman" charset="0"/>
                <a:cs typeface="Arial" charset="0"/>
              </a:defRPr>
            </a:lvl6pPr>
            <a:lvl7pPr marL="2971800" indent="-228600" eaLnBrk="0" fontAlgn="base" hangingPunct="0">
              <a:spcBef>
                <a:spcPct val="30000"/>
              </a:spcBef>
              <a:spcAft>
                <a:spcPct val="0"/>
              </a:spcAft>
              <a:defRPr sz="1200">
                <a:solidFill>
                  <a:schemeClr val="tx1"/>
                </a:solidFill>
                <a:latin typeface="Times New Roman" charset="0"/>
                <a:cs typeface="Arial" charset="0"/>
              </a:defRPr>
            </a:lvl7pPr>
            <a:lvl8pPr marL="3429000" indent="-228600" eaLnBrk="0" fontAlgn="base" hangingPunct="0">
              <a:spcBef>
                <a:spcPct val="30000"/>
              </a:spcBef>
              <a:spcAft>
                <a:spcPct val="0"/>
              </a:spcAft>
              <a:defRPr sz="1200">
                <a:solidFill>
                  <a:schemeClr val="tx1"/>
                </a:solidFill>
                <a:latin typeface="Times New Roman" charset="0"/>
                <a:cs typeface="Arial" charset="0"/>
              </a:defRPr>
            </a:lvl8pPr>
            <a:lvl9pPr marL="3886200" indent="-228600" eaLnBrk="0" fontAlgn="base" hangingPunct="0">
              <a:spcBef>
                <a:spcPct val="30000"/>
              </a:spcBef>
              <a:spcAft>
                <a:spcPct val="0"/>
              </a:spcAft>
              <a:defRPr sz="1200">
                <a:solidFill>
                  <a:schemeClr val="tx1"/>
                </a:solidFill>
                <a:latin typeface="Times New Roman" charset="0"/>
                <a:cs typeface="Arial" charset="0"/>
              </a:defRPr>
            </a:lvl9pPr>
          </a:lstStyle>
          <a:p>
            <a:pPr eaLnBrk="1" hangingPunct="1">
              <a:spcBef>
                <a:spcPct val="0"/>
              </a:spcBef>
            </a:pPr>
            <a:fld id="{5D8EBDF9-6C49-4A0F-A160-82E156522DF0}" type="slidenum">
              <a:rPr lang="en-US" altLang="en-US" smtClean="0"/>
              <a:pPr eaLnBrk="1" hangingPunct="1">
                <a:spcBef>
                  <a:spcPct val="0"/>
                </a:spcBef>
              </a:pPr>
              <a:t>56</a:t>
            </a:fld>
            <a:endParaRPr lang="en-US" alt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smtClean="0">
              <a:latin typeface="Times New Roman" charset="0"/>
            </a:endParaRPr>
          </a:p>
        </p:txBody>
      </p:sp>
      <p:sp>
        <p:nvSpPr>
          <p:cNvPr id="727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charset="0"/>
                <a:cs typeface="Arial" charset="0"/>
              </a:defRPr>
            </a:lvl1pPr>
            <a:lvl2pPr marL="742950" indent="-285750" eaLnBrk="0" hangingPunct="0">
              <a:spcBef>
                <a:spcPct val="30000"/>
              </a:spcBef>
              <a:defRPr sz="1200">
                <a:solidFill>
                  <a:schemeClr val="tx1"/>
                </a:solidFill>
                <a:latin typeface="Times New Roman" charset="0"/>
                <a:cs typeface="Arial" charset="0"/>
              </a:defRPr>
            </a:lvl2pPr>
            <a:lvl3pPr marL="1143000" indent="-228600" eaLnBrk="0" hangingPunct="0">
              <a:spcBef>
                <a:spcPct val="30000"/>
              </a:spcBef>
              <a:defRPr sz="1200">
                <a:solidFill>
                  <a:schemeClr val="tx1"/>
                </a:solidFill>
                <a:latin typeface="Times New Roman" charset="0"/>
                <a:cs typeface="Arial" charset="0"/>
              </a:defRPr>
            </a:lvl3pPr>
            <a:lvl4pPr marL="1600200" indent="-228600" eaLnBrk="0" hangingPunct="0">
              <a:spcBef>
                <a:spcPct val="30000"/>
              </a:spcBef>
              <a:defRPr sz="1200">
                <a:solidFill>
                  <a:schemeClr val="tx1"/>
                </a:solidFill>
                <a:latin typeface="Times New Roman" charset="0"/>
                <a:cs typeface="Arial" charset="0"/>
              </a:defRPr>
            </a:lvl4pPr>
            <a:lvl5pPr marL="2057400" indent="-228600" eaLnBrk="0" hangingPunct="0">
              <a:spcBef>
                <a:spcPct val="30000"/>
              </a:spcBef>
              <a:defRPr sz="1200">
                <a:solidFill>
                  <a:schemeClr val="tx1"/>
                </a:solidFill>
                <a:latin typeface="Times New Roman" charset="0"/>
                <a:cs typeface="Arial" charset="0"/>
              </a:defRPr>
            </a:lvl5pPr>
            <a:lvl6pPr marL="2514600" indent="-228600" eaLnBrk="0" fontAlgn="base" hangingPunct="0">
              <a:spcBef>
                <a:spcPct val="30000"/>
              </a:spcBef>
              <a:spcAft>
                <a:spcPct val="0"/>
              </a:spcAft>
              <a:defRPr sz="1200">
                <a:solidFill>
                  <a:schemeClr val="tx1"/>
                </a:solidFill>
                <a:latin typeface="Times New Roman" charset="0"/>
                <a:cs typeface="Arial" charset="0"/>
              </a:defRPr>
            </a:lvl6pPr>
            <a:lvl7pPr marL="2971800" indent="-228600" eaLnBrk="0" fontAlgn="base" hangingPunct="0">
              <a:spcBef>
                <a:spcPct val="30000"/>
              </a:spcBef>
              <a:spcAft>
                <a:spcPct val="0"/>
              </a:spcAft>
              <a:defRPr sz="1200">
                <a:solidFill>
                  <a:schemeClr val="tx1"/>
                </a:solidFill>
                <a:latin typeface="Times New Roman" charset="0"/>
                <a:cs typeface="Arial" charset="0"/>
              </a:defRPr>
            </a:lvl7pPr>
            <a:lvl8pPr marL="3429000" indent="-228600" eaLnBrk="0" fontAlgn="base" hangingPunct="0">
              <a:spcBef>
                <a:spcPct val="30000"/>
              </a:spcBef>
              <a:spcAft>
                <a:spcPct val="0"/>
              </a:spcAft>
              <a:defRPr sz="1200">
                <a:solidFill>
                  <a:schemeClr val="tx1"/>
                </a:solidFill>
                <a:latin typeface="Times New Roman" charset="0"/>
                <a:cs typeface="Arial" charset="0"/>
              </a:defRPr>
            </a:lvl8pPr>
            <a:lvl9pPr marL="3886200" indent="-228600" eaLnBrk="0" fontAlgn="base" hangingPunct="0">
              <a:spcBef>
                <a:spcPct val="30000"/>
              </a:spcBef>
              <a:spcAft>
                <a:spcPct val="0"/>
              </a:spcAft>
              <a:defRPr sz="1200">
                <a:solidFill>
                  <a:schemeClr val="tx1"/>
                </a:solidFill>
                <a:latin typeface="Times New Roman" charset="0"/>
                <a:cs typeface="Arial" charset="0"/>
              </a:defRPr>
            </a:lvl9pPr>
          </a:lstStyle>
          <a:p>
            <a:pPr eaLnBrk="1" hangingPunct="1">
              <a:spcBef>
                <a:spcPct val="0"/>
              </a:spcBef>
            </a:pPr>
            <a:fld id="{26F6D24C-61FF-47F0-9BE0-2C17B1857D5D}" type="slidenum">
              <a:rPr lang="en-US" altLang="en-US" smtClean="0"/>
              <a:pPr eaLnBrk="1" hangingPunct="1">
                <a:spcBef>
                  <a:spcPct val="0"/>
                </a:spcBef>
              </a:pPr>
              <a:t>57</a:t>
            </a:fld>
            <a:endParaRPr lang="en-US"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6</a:t>
            </a:fld>
            <a:endParaRPr lang="en-US"/>
          </a:p>
        </p:txBody>
      </p:sp>
    </p:spTree>
    <p:extLst>
      <p:ext uri="{BB962C8B-B14F-4D97-AF65-F5344CB8AC3E}">
        <p14:creationId xmlns:p14="http://schemas.microsoft.com/office/powerpoint/2010/main" val="19575914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smtClean="0">
              <a:latin typeface="Times New Roman" charset="0"/>
            </a:endParaRPr>
          </a:p>
        </p:txBody>
      </p:sp>
      <p:sp>
        <p:nvSpPr>
          <p:cNvPr id="737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charset="0"/>
                <a:cs typeface="Arial" charset="0"/>
              </a:defRPr>
            </a:lvl1pPr>
            <a:lvl2pPr marL="742950" indent="-285750" eaLnBrk="0" hangingPunct="0">
              <a:spcBef>
                <a:spcPct val="30000"/>
              </a:spcBef>
              <a:defRPr sz="1200">
                <a:solidFill>
                  <a:schemeClr val="tx1"/>
                </a:solidFill>
                <a:latin typeface="Times New Roman" charset="0"/>
                <a:cs typeface="Arial" charset="0"/>
              </a:defRPr>
            </a:lvl2pPr>
            <a:lvl3pPr marL="1143000" indent="-228600" eaLnBrk="0" hangingPunct="0">
              <a:spcBef>
                <a:spcPct val="30000"/>
              </a:spcBef>
              <a:defRPr sz="1200">
                <a:solidFill>
                  <a:schemeClr val="tx1"/>
                </a:solidFill>
                <a:latin typeface="Times New Roman" charset="0"/>
                <a:cs typeface="Arial" charset="0"/>
              </a:defRPr>
            </a:lvl3pPr>
            <a:lvl4pPr marL="1600200" indent="-228600" eaLnBrk="0" hangingPunct="0">
              <a:spcBef>
                <a:spcPct val="30000"/>
              </a:spcBef>
              <a:defRPr sz="1200">
                <a:solidFill>
                  <a:schemeClr val="tx1"/>
                </a:solidFill>
                <a:latin typeface="Times New Roman" charset="0"/>
                <a:cs typeface="Arial" charset="0"/>
              </a:defRPr>
            </a:lvl4pPr>
            <a:lvl5pPr marL="2057400" indent="-228600" eaLnBrk="0" hangingPunct="0">
              <a:spcBef>
                <a:spcPct val="30000"/>
              </a:spcBef>
              <a:defRPr sz="1200">
                <a:solidFill>
                  <a:schemeClr val="tx1"/>
                </a:solidFill>
                <a:latin typeface="Times New Roman" charset="0"/>
                <a:cs typeface="Arial" charset="0"/>
              </a:defRPr>
            </a:lvl5pPr>
            <a:lvl6pPr marL="2514600" indent="-228600" eaLnBrk="0" fontAlgn="base" hangingPunct="0">
              <a:spcBef>
                <a:spcPct val="30000"/>
              </a:spcBef>
              <a:spcAft>
                <a:spcPct val="0"/>
              </a:spcAft>
              <a:defRPr sz="1200">
                <a:solidFill>
                  <a:schemeClr val="tx1"/>
                </a:solidFill>
                <a:latin typeface="Times New Roman" charset="0"/>
                <a:cs typeface="Arial" charset="0"/>
              </a:defRPr>
            </a:lvl6pPr>
            <a:lvl7pPr marL="2971800" indent="-228600" eaLnBrk="0" fontAlgn="base" hangingPunct="0">
              <a:spcBef>
                <a:spcPct val="30000"/>
              </a:spcBef>
              <a:spcAft>
                <a:spcPct val="0"/>
              </a:spcAft>
              <a:defRPr sz="1200">
                <a:solidFill>
                  <a:schemeClr val="tx1"/>
                </a:solidFill>
                <a:latin typeface="Times New Roman" charset="0"/>
                <a:cs typeface="Arial" charset="0"/>
              </a:defRPr>
            </a:lvl7pPr>
            <a:lvl8pPr marL="3429000" indent="-228600" eaLnBrk="0" fontAlgn="base" hangingPunct="0">
              <a:spcBef>
                <a:spcPct val="30000"/>
              </a:spcBef>
              <a:spcAft>
                <a:spcPct val="0"/>
              </a:spcAft>
              <a:defRPr sz="1200">
                <a:solidFill>
                  <a:schemeClr val="tx1"/>
                </a:solidFill>
                <a:latin typeface="Times New Roman" charset="0"/>
                <a:cs typeface="Arial" charset="0"/>
              </a:defRPr>
            </a:lvl8pPr>
            <a:lvl9pPr marL="3886200" indent="-228600" eaLnBrk="0" fontAlgn="base" hangingPunct="0">
              <a:spcBef>
                <a:spcPct val="30000"/>
              </a:spcBef>
              <a:spcAft>
                <a:spcPct val="0"/>
              </a:spcAft>
              <a:defRPr sz="1200">
                <a:solidFill>
                  <a:schemeClr val="tx1"/>
                </a:solidFill>
                <a:latin typeface="Times New Roman" charset="0"/>
                <a:cs typeface="Arial" charset="0"/>
              </a:defRPr>
            </a:lvl9pPr>
          </a:lstStyle>
          <a:p>
            <a:pPr eaLnBrk="1" hangingPunct="1">
              <a:spcBef>
                <a:spcPct val="0"/>
              </a:spcBef>
            </a:pPr>
            <a:fld id="{1158B3D0-19D1-48B6-8D8A-DFB111890D5E}" type="slidenum">
              <a:rPr lang="en-US" altLang="en-US" smtClean="0"/>
              <a:pPr eaLnBrk="1" hangingPunct="1">
                <a:spcBef>
                  <a:spcPct val="0"/>
                </a:spcBef>
              </a:pPr>
              <a:t>58</a:t>
            </a:fld>
            <a:endParaRPr lang="en-US" alt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smtClean="0">
              <a:latin typeface="Times New Roman" charset="0"/>
            </a:endParaRPr>
          </a:p>
        </p:txBody>
      </p:sp>
      <p:sp>
        <p:nvSpPr>
          <p:cNvPr id="747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charset="0"/>
                <a:cs typeface="Arial" charset="0"/>
              </a:defRPr>
            </a:lvl1pPr>
            <a:lvl2pPr marL="742950" indent="-285750" eaLnBrk="0" hangingPunct="0">
              <a:spcBef>
                <a:spcPct val="30000"/>
              </a:spcBef>
              <a:defRPr sz="1200">
                <a:solidFill>
                  <a:schemeClr val="tx1"/>
                </a:solidFill>
                <a:latin typeface="Times New Roman" charset="0"/>
                <a:cs typeface="Arial" charset="0"/>
              </a:defRPr>
            </a:lvl2pPr>
            <a:lvl3pPr marL="1143000" indent="-228600" eaLnBrk="0" hangingPunct="0">
              <a:spcBef>
                <a:spcPct val="30000"/>
              </a:spcBef>
              <a:defRPr sz="1200">
                <a:solidFill>
                  <a:schemeClr val="tx1"/>
                </a:solidFill>
                <a:latin typeface="Times New Roman" charset="0"/>
                <a:cs typeface="Arial" charset="0"/>
              </a:defRPr>
            </a:lvl3pPr>
            <a:lvl4pPr marL="1600200" indent="-228600" eaLnBrk="0" hangingPunct="0">
              <a:spcBef>
                <a:spcPct val="30000"/>
              </a:spcBef>
              <a:defRPr sz="1200">
                <a:solidFill>
                  <a:schemeClr val="tx1"/>
                </a:solidFill>
                <a:latin typeface="Times New Roman" charset="0"/>
                <a:cs typeface="Arial" charset="0"/>
              </a:defRPr>
            </a:lvl4pPr>
            <a:lvl5pPr marL="2057400" indent="-228600" eaLnBrk="0" hangingPunct="0">
              <a:spcBef>
                <a:spcPct val="30000"/>
              </a:spcBef>
              <a:defRPr sz="1200">
                <a:solidFill>
                  <a:schemeClr val="tx1"/>
                </a:solidFill>
                <a:latin typeface="Times New Roman" charset="0"/>
                <a:cs typeface="Arial" charset="0"/>
              </a:defRPr>
            </a:lvl5pPr>
            <a:lvl6pPr marL="2514600" indent="-228600" eaLnBrk="0" fontAlgn="base" hangingPunct="0">
              <a:spcBef>
                <a:spcPct val="30000"/>
              </a:spcBef>
              <a:spcAft>
                <a:spcPct val="0"/>
              </a:spcAft>
              <a:defRPr sz="1200">
                <a:solidFill>
                  <a:schemeClr val="tx1"/>
                </a:solidFill>
                <a:latin typeface="Times New Roman" charset="0"/>
                <a:cs typeface="Arial" charset="0"/>
              </a:defRPr>
            </a:lvl6pPr>
            <a:lvl7pPr marL="2971800" indent="-228600" eaLnBrk="0" fontAlgn="base" hangingPunct="0">
              <a:spcBef>
                <a:spcPct val="30000"/>
              </a:spcBef>
              <a:spcAft>
                <a:spcPct val="0"/>
              </a:spcAft>
              <a:defRPr sz="1200">
                <a:solidFill>
                  <a:schemeClr val="tx1"/>
                </a:solidFill>
                <a:latin typeface="Times New Roman" charset="0"/>
                <a:cs typeface="Arial" charset="0"/>
              </a:defRPr>
            </a:lvl7pPr>
            <a:lvl8pPr marL="3429000" indent="-228600" eaLnBrk="0" fontAlgn="base" hangingPunct="0">
              <a:spcBef>
                <a:spcPct val="30000"/>
              </a:spcBef>
              <a:spcAft>
                <a:spcPct val="0"/>
              </a:spcAft>
              <a:defRPr sz="1200">
                <a:solidFill>
                  <a:schemeClr val="tx1"/>
                </a:solidFill>
                <a:latin typeface="Times New Roman" charset="0"/>
                <a:cs typeface="Arial" charset="0"/>
              </a:defRPr>
            </a:lvl8pPr>
            <a:lvl9pPr marL="3886200" indent="-228600" eaLnBrk="0" fontAlgn="base" hangingPunct="0">
              <a:spcBef>
                <a:spcPct val="30000"/>
              </a:spcBef>
              <a:spcAft>
                <a:spcPct val="0"/>
              </a:spcAft>
              <a:defRPr sz="1200">
                <a:solidFill>
                  <a:schemeClr val="tx1"/>
                </a:solidFill>
                <a:latin typeface="Times New Roman" charset="0"/>
                <a:cs typeface="Arial" charset="0"/>
              </a:defRPr>
            </a:lvl9pPr>
          </a:lstStyle>
          <a:p>
            <a:pPr eaLnBrk="1" hangingPunct="1">
              <a:spcBef>
                <a:spcPct val="0"/>
              </a:spcBef>
            </a:pPr>
            <a:fld id="{09572774-C44C-4D57-80E7-1E2CC6FFBBEB}" type="slidenum">
              <a:rPr lang="en-US" altLang="en-US" smtClean="0"/>
              <a:pPr eaLnBrk="1" hangingPunct="1">
                <a:spcBef>
                  <a:spcPct val="0"/>
                </a:spcBef>
              </a:pPr>
              <a:t>59</a:t>
            </a:fld>
            <a:endParaRPr lang="en-US" alt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757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smtClean="0">
              <a:latin typeface="Times New Roman" charset="0"/>
            </a:endParaRPr>
          </a:p>
        </p:txBody>
      </p:sp>
      <p:sp>
        <p:nvSpPr>
          <p:cNvPr id="757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charset="0"/>
                <a:cs typeface="Arial" charset="0"/>
              </a:defRPr>
            </a:lvl1pPr>
            <a:lvl2pPr marL="742950" indent="-285750" eaLnBrk="0" hangingPunct="0">
              <a:spcBef>
                <a:spcPct val="30000"/>
              </a:spcBef>
              <a:defRPr sz="1200">
                <a:solidFill>
                  <a:schemeClr val="tx1"/>
                </a:solidFill>
                <a:latin typeface="Times New Roman" charset="0"/>
                <a:cs typeface="Arial" charset="0"/>
              </a:defRPr>
            </a:lvl2pPr>
            <a:lvl3pPr marL="1143000" indent="-228600" eaLnBrk="0" hangingPunct="0">
              <a:spcBef>
                <a:spcPct val="30000"/>
              </a:spcBef>
              <a:defRPr sz="1200">
                <a:solidFill>
                  <a:schemeClr val="tx1"/>
                </a:solidFill>
                <a:latin typeface="Times New Roman" charset="0"/>
                <a:cs typeface="Arial" charset="0"/>
              </a:defRPr>
            </a:lvl3pPr>
            <a:lvl4pPr marL="1600200" indent="-228600" eaLnBrk="0" hangingPunct="0">
              <a:spcBef>
                <a:spcPct val="30000"/>
              </a:spcBef>
              <a:defRPr sz="1200">
                <a:solidFill>
                  <a:schemeClr val="tx1"/>
                </a:solidFill>
                <a:latin typeface="Times New Roman" charset="0"/>
                <a:cs typeface="Arial" charset="0"/>
              </a:defRPr>
            </a:lvl4pPr>
            <a:lvl5pPr marL="2057400" indent="-228600" eaLnBrk="0" hangingPunct="0">
              <a:spcBef>
                <a:spcPct val="30000"/>
              </a:spcBef>
              <a:defRPr sz="1200">
                <a:solidFill>
                  <a:schemeClr val="tx1"/>
                </a:solidFill>
                <a:latin typeface="Times New Roman" charset="0"/>
                <a:cs typeface="Arial" charset="0"/>
              </a:defRPr>
            </a:lvl5pPr>
            <a:lvl6pPr marL="2514600" indent="-228600" eaLnBrk="0" fontAlgn="base" hangingPunct="0">
              <a:spcBef>
                <a:spcPct val="30000"/>
              </a:spcBef>
              <a:spcAft>
                <a:spcPct val="0"/>
              </a:spcAft>
              <a:defRPr sz="1200">
                <a:solidFill>
                  <a:schemeClr val="tx1"/>
                </a:solidFill>
                <a:latin typeface="Times New Roman" charset="0"/>
                <a:cs typeface="Arial" charset="0"/>
              </a:defRPr>
            </a:lvl6pPr>
            <a:lvl7pPr marL="2971800" indent="-228600" eaLnBrk="0" fontAlgn="base" hangingPunct="0">
              <a:spcBef>
                <a:spcPct val="30000"/>
              </a:spcBef>
              <a:spcAft>
                <a:spcPct val="0"/>
              </a:spcAft>
              <a:defRPr sz="1200">
                <a:solidFill>
                  <a:schemeClr val="tx1"/>
                </a:solidFill>
                <a:latin typeface="Times New Roman" charset="0"/>
                <a:cs typeface="Arial" charset="0"/>
              </a:defRPr>
            </a:lvl7pPr>
            <a:lvl8pPr marL="3429000" indent="-228600" eaLnBrk="0" fontAlgn="base" hangingPunct="0">
              <a:spcBef>
                <a:spcPct val="30000"/>
              </a:spcBef>
              <a:spcAft>
                <a:spcPct val="0"/>
              </a:spcAft>
              <a:defRPr sz="1200">
                <a:solidFill>
                  <a:schemeClr val="tx1"/>
                </a:solidFill>
                <a:latin typeface="Times New Roman" charset="0"/>
                <a:cs typeface="Arial" charset="0"/>
              </a:defRPr>
            </a:lvl8pPr>
            <a:lvl9pPr marL="3886200" indent="-228600" eaLnBrk="0" fontAlgn="base" hangingPunct="0">
              <a:spcBef>
                <a:spcPct val="30000"/>
              </a:spcBef>
              <a:spcAft>
                <a:spcPct val="0"/>
              </a:spcAft>
              <a:defRPr sz="1200">
                <a:solidFill>
                  <a:schemeClr val="tx1"/>
                </a:solidFill>
                <a:latin typeface="Times New Roman" charset="0"/>
                <a:cs typeface="Arial" charset="0"/>
              </a:defRPr>
            </a:lvl9pPr>
          </a:lstStyle>
          <a:p>
            <a:pPr eaLnBrk="1" hangingPunct="1">
              <a:spcBef>
                <a:spcPct val="0"/>
              </a:spcBef>
            </a:pPr>
            <a:fld id="{DA6BE58D-394B-49D2-9012-58DF5AB1A649}" type="slidenum">
              <a:rPr lang="en-US" altLang="en-US" smtClean="0"/>
              <a:pPr eaLnBrk="1" hangingPunct="1">
                <a:spcBef>
                  <a:spcPct val="0"/>
                </a:spcBef>
              </a:pPr>
              <a:t>60</a:t>
            </a:fld>
            <a:endParaRPr lang="en-US" alt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smtClean="0">
              <a:latin typeface="Times New Roman" charset="0"/>
            </a:endParaRPr>
          </a:p>
        </p:txBody>
      </p:sp>
      <p:sp>
        <p:nvSpPr>
          <p:cNvPr id="768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charset="0"/>
                <a:cs typeface="Arial" charset="0"/>
              </a:defRPr>
            </a:lvl1pPr>
            <a:lvl2pPr marL="742950" indent="-285750" eaLnBrk="0" hangingPunct="0">
              <a:spcBef>
                <a:spcPct val="30000"/>
              </a:spcBef>
              <a:defRPr sz="1200">
                <a:solidFill>
                  <a:schemeClr val="tx1"/>
                </a:solidFill>
                <a:latin typeface="Times New Roman" charset="0"/>
                <a:cs typeface="Arial" charset="0"/>
              </a:defRPr>
            </a:lvl2pPr>
            <a:lvl3pPr marL="1143000" indent="-228600" eaLnBrk="0" hangingPunct="0">
              <a:spcBef>
                <a:spcPct val="30000"/>
              </a:spcBef>
              <a:defRPr sz="1200">
                <a:solidFill>
                  <a:schemeClr val="tx1"/>
                </a:solidFill>
                <a:latin typeface="Times New Roman" charset="0"/>
                <a:cs typeface="Arial" charset="0"/>
              </a:defRPr>
            </a:lvl3pPr>
            <a:lvl4pPr marL="1600200" indent="-228600" eaLnBrk="0" hangingPunct="0">
              <a:spcBef>
                <a:spcPct val="30000"/>
              </a:spcBef>
              <a:defRPr sz="1200">
                <a:solidFill>
                  <a:schemeClr val="tx1"/>
                </a:solidFill>
                <a:latin typeface="Times New Roman" charset="0"/>
                <a:cs typeface="Arial" charset="0"/>
              </a:defRPr>
            </a:lvl4pPr>
            <a:lvl5pPr marL="2057400" indent="-228600" eaLnBrk="0" hangingPunct="0">
              <a:spcBef>
                <a:spcPct val="30000"/>
              </a:spcBef>
              <a:defRPr sz="1200">
                <a:solidFill>
                  <a:schemeClr val="tx1"/>
                </a:solidFill>
                <a:latin typeface="Times New Roman" charset="0"/>
                <a:cs typeface="Arial" charset="0"/>
              </a:defRPr>
            </a:lvl5pPr>
            <a:lvl6pPr marL="2514600" indent="-228600" eaLnBrk="0" fontAlgn="base" hangingPunct="0">
              <a:spcBef>
                <a:spcPct val="30000"/>
              </a:spcBef>
              <a:spcAft>
                <a:spcPct val="0"/>
              </a:spcAft>
              <a:defRPr sz="1200">
                <a:solidFill>
                  <a:schemeClr val="tx1"/>
                </a:solidFill>
                <a:latin typeface="Times New Roman" charset="0"/>
                <a:cs typeface="Arial" charset="0"/>
              </a:defRPr>
            </a:lvl6pPr>
            <a:lvl7pPr marL="2971800" indent="-228600" eaLnBrk="0" fontAlgn="base" hangingPunct="0">
              <a:spcBef>
                <a:spcPct val="30000"/>
              </a:spcBef>
              <a:spcAft>
                <a:spcPct val="0"/>
              </a:spcAft>
              <a:defRPr sz="1200">
                <a:solidFill>
                  <a:schemeClr val="tx1"/>
                </a:solidFill>
                <a:latin typeface="Times New Roman" charset="0"/>
                <a:cs typeface="Arial" charset="0"/>
              </a:defRPr>
            </a:lvl7pPr>
            <a:lvl8pPr marL="3429000" indent="-228600" eaLnBrk="0" fontAlgn="base" hangingPunct="0">
              <a:spcBef>
                <a:spcPct val="30000"/>
              </a:spcBef>
              <a:spcAft>
                <a:spcPct val="0"/>
              </a:spcAft>
              <a:defRPr sz="1200">
                <a:solidFill>
                  <a:schemeClr val="tx1"/>
                </a:solidFill>
                <a:latin typeface="Times New Roman" charset="0"/>
                <a:cs typeface="Arial" charset="0"/>
              </a:defRPr>
            </a:lvl8pPr>
            <a:lvl9pPr marL="3886200" indent="-228600" eaLnBrk="0" fontAlgn="base" hangingPunct="0">
              <a:spcBef>
                <a:spcPct val="30000"/>
              </a:spcBef>
              <a:spcAft>
                <a:spcPct val="0"/>
              </a:spcAft>
              <a:defRPr sz="1200">
                <a:solidFill>
                  <a:schemeClr val="tx1"/>
                </a:solidFill>
                <a:latin typeface="Times New Roman" charset="0"/>
                <a:cs typeface="Arial" charset="0"/>
              </a:defRPr>
            </a:lvl9pPr>
          </a:lstStyle>
          <a:p>
            <a:pPr eaLnBrk="1" hangingPunct="1">
              <a:spcBef>
                <a:spcPct val="0"/>
              </a:spcBef>
            </a:pPr>
            <a:fld id="{52A75CE8-C0D6-4352-B435-B82459615349}" type="slidenum">
              <a:rPr lang="en-US" altLang="en-US" smtClean="0"/>
              <a:pPr eaLnBrk="1" hangingPunct="1">
                <a:spcBef>
                  <a:spcPct val="0"/>
                </a:spcBef>
              </a:pPr>
              <a:t>61</a:t>
            </a:fld>
            <a:endParaRPr lang="en-US" alt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www.asimovinstitute.org</a:t>
            </a:r>
            <a:r>
              <a:rPr lang="en-US" dirty="0" smtClean="0"/>
              <a:t>/neural-network-zoo/</a:t>
            </a:r>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80</a:t>
            </a:fld>
            <a:endParaRPr lang="en-US"/>
          </a:p>
        </p:txBody>
      </p:sp>
    </p:spTree>
    <p:extLst>
      <p:ext uri="{BB962C8B-B14F-4D97-AF65-F5344CB8AC3E}">
        <p14:creationId xmlns:p14="http://schemas.microsoft.com/office/powerpoint/2010/main" val="41431406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81</a:t>
            </a:fld>
            <a:endParaRPr lang="en-US"/>
          </a:p>
        </p:txBody>
      </p:sp>
    </p:spTree>
    <p:extLst>
      <p:ext uri="{BB962C8B-B14F-4D97-AF65-F5344CB8AC3E}">
        <p14:creationId xmlns:p14="http://schemas.microsoft.com/office/powerpoint/2010/main" val="1030898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82</a:t>
            </a:fld>
            <a:endParaRPr lang="en-US"/>
          </a:p>
        </p:txBody>
      </p:sp>
    </p:spTree>
    <p:extLst>
      <p:ext uri="{BB962C8B-B14F-4D97-AF65-F5344CB8AC3E}">
        <p14:creationId xmlns:p14="http://schemas.microsoft.com/office/powerpoint/2010/main" val="6585058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84</a:t>
            </a:fld>
            <a:endParaRPr lang="en-US"/>
          </a:p>
        </p:txBody>
      </p:sp>
    </p:spTree>
    <p:extLst>
      <p:ext uri="{BB962C8B-B14F-4D97-AF65-F5344CB8AC3E}">
        <p14:creationId xmlns:p14="http://schemas.microsoft.com/office/powerpoint/2010/main" val="12602703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r>
              <a:rPr lang="en-US" dirty="0" smtClean="0"/>
              <a:t>https://</a:t>
            </a:r>
            <a:r>
              <a:rPr lang="en-US" dirty="0" err="1" smtClean="0"/>
              <a:t>pbs.twimg.com</a:t>
            </a:r>
            <a:r>
              <a:rPr lang="en-US" dirty="0" smtClean="0"/>
              <a:t>/media/C2j-8j5UsAACgEK.jpg</a:t>
            </a:r>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85</a:t>
            </a:fld>
            <a:endParaRPr lang="en-US"/>
          </a:p>
        </p:txBody>
      </p:sp>
    </p:spTree>
    <p:extLst>
      <p:ext uri="{BB962C8B-B14F-4D97-AF65-F5344CB8AC3E}">
        <p14:creationId xmlns:p14="http://schemas.microsoft.com/office/powerpoint/2010/main" val="6064368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87</a:t>
            </a:fld>
            <a:endParaRPr lang="en-US"/>
          </a:p>
        </p:txBody>
      </p:sp>
    </p:spTree>
    <p:extLst>
      <p:ext uri="{BB962C8B-B14F-4D97-AF65-F5344CB8AC3E}">
        <p14:creationId xmlns:p14="http://schemas.microsoft.com/office/powerpoint/2010/main" val="1761107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Hyper-parameters</a:t>
            </a:r>
          </a:p>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9</a:t>
            </a:fld>
            <a:endParaRPr lang="en-US"/>
          </a:p>
        </p:txBody>
      </p:sp>
    </p:spTree>
    <p:extLst>
      <p:ext uri="{BB962C8B-B14F-4D97-AF65-F5344CB8AC3E}">
        <p14:creationId xmlns:p14="http://schemas.microsoft.com/office/powerpoint/2010/main" val="13318405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colah.github.io</a:t>
            </a:r>
            <a:r>
              <a:rPr lang="en-US" sz="1200" kern="1200" dirty="0" smtClean="0">
                <a:solidFill>
                  <a:schemeClr val="tx1"/>
                </a:solidFill>
                <a:effectLst/>
                <a:latin typeface="+mn-lt"/>
                <a:ea typeface="+mn-ea"/>
                <a:cs typeface="+mn-cs"/>
              </a:rPr>
              <a:t>/posts/2015-08-Understanding-LSTMs/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88</a:t>
            </a:fld>
            <a:endParaRPr lang="en-US"/>
          </a:p>
        </p:txBody>
      </p:sp>
    </p:spTree>
    <p:extLst>
      <p:ext uri="{BB962C8B-B14F-4D97-AF65-F5344CB8AC3E}">
        <p14:creationId xmlns:p14="http://schemas.microsoft.com/office/powerpoint/2010/main" val="19709208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colah.github.io</a:t>
            </a:r>
            <a:r>
              <a:rPr lang="en-US" sz="1200" kern="1200" dirty="0" smtClean="0">
                <a:solidFill>
                  <a:schemeClr val="tx1"/>
                </a:solidFill>
                <a:effectLst/>
                <a:latin typeface="+mn-lt"/>
                <a:ea typeface="+mn-ea"/>
                <a:cs typeface="+mn-cs"/>
              </a:rPr>
              <a:t>/posts/2015-08-Understanding-LSTMs/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89</a:t>
            </a:fld>
            <a:endParaRPr lang="en-US"/>
          </a:p>
        </p:txBody>
      </p:sp>
    </p:spTree>
    <p:extLst>
      <p:ext uri="{BB962C8B-B14F-4D97-AF65-F5344CB8AC3E}">
        <p14:creationId xmlns:p14="http://schemas.microsoft.com/office/powerpoint/2010/main" val="14387043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colah.github.io</a:t>
            </a:r>
            <a:r>
              <a:rPr lang="en-US" sz="1200" kern="1200" dirty="0" smtClean="0">
                <a:solidFill>
                  <a:schemeClr val="tx1"/>
                </a:solidFill>
                <a:effectLst/>
                <a:latin typeface="+mn-lt"/>
                <a:ea typeface="+mn-ea"/>
                <a:cs typeface="+mn-cs"/>
              </a:rPr>
              <a:t>/posts/2015-08-Understanding-LSTMs/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90</a:t>
            </a:fld>
            <a:endParaRPr lang="en-US"/>
          </a:p>
        </p:txBody>
      </p:sp>
    </p:spTree>
    <p:extLst>
      <p:ext uri="{BB962C8B-B14F-4D97-AF65-F5344CB8AC3E}">
        <p14:creationId xmlns:p14="http://schemas.microsoft.com/office/powerpoint/2010/main" val="13585567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A6E8C9-8660-F647-A5E4-C6A1E8096A8A}" type="slidenum">
              <a:rPr lang="en-US" smtClean="0"/>
              <a:t>98</a:t>
            </a:fld>
            <a:endParaRPr lang="en-US"/>
          </a:p>
        </p:txBody>
      </p:sp>
    </p:spTree>
    <p:extLst>
      <p:ext uri="{BB962C8B-B14F-4D97-AF65-F5344CB8AC3E}">
        <p14:creationId xmlns:p14="http://schemas.microsoft.com/office/powerpoint/2010/main" val="33129784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99</a:t>
            </a:fld>
            <a:endParaRPr lang="en-US"/>
          </a:p>
        </p:txBody>
      </p:sp>
    </p:spTree>
    <p:extLst>
      <p:ext uri="{BB962C8B-B14F-4D97-AF65-F5344CB8AC3E}">
        <p14:creationId xmlns:p14="http://schemas.microsoft.com/office/powerpoint/2010/main" val="622283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A6E8C9-8660-F647-A5E4-C6A1E8096A8A}" type="slidenum">
              <a:rPr lang="en-US" smtClean="0"/>
              <a:t>100</a:t>
            </a:fld>
            <a:endParaRPr lang="en-US"/>
          </a:p>
        </p:txBody>
      </p:sp>
    </p:spTree>
    <p:extLst>
      <p:ext uri="{BB962C8B-B14F-4D97-AF65-F5344CB8AC3E}">
        <p14:creationId xmlns:p14="http://schemas.microsoft.com/office/powerpoint/2010/main" val="20629580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A6E8C9-8660-F647-A5E4-C6A1E8096A8A}" type="slidenum">
              <a:rPr lang="en-US" smtClean="0"/>
              <a:t>101</a:t>
            </a:fld>
            <a:endParaRPr lang="en-US"/>
          </a:p>
        </p:txBody>
      </p:sp>
    </p:spTree>
    <p:extLst>
      <p:ext uri="{BB962C8B-B14F-4D97-AF65-F5344CB8AC3E}">
        <p14:creationId xmlns:p14="http://schemas.microsoft.com/office/powerpoint/2010/main" val="17256343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A6E8C9-8660-F647-A5E4-C6A1E8096A8A}" type="slidenum">
              <a:rPr lang="en-US" smtClean="0"/>
              <a:t>102</a:t>
            </a:fld>
            <a:endParaRPr lang="en-US"/>
          </a:p>
        </p:txBody>
      </p:sp>
    </p:spTree>
    <p:extLst>
      <p:ext uri="{BB962C8B-B14F-4D97-AF65-F5344CB8AC3E}">
        <p14:creationId xmlns:p14="http://schemas.microsoft.com/office/powerpoint/2010/main" val="15452271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A6E8C9-8660-F647-A5E4-C6A1E8096A8A}" type="slidenum">
              <a:rPr lang="en-US" smtClean="0"/>
              <a:t>103</a:t>
            </a:fld>
            <a:endParaRPr lang="en-US"/>
          </a:p>
        </p:txBody>
      </p:sp>
    </p:spTree>
    <p:extLst>
      <p:ext uri="{BB962C8B-B14F-4D97-AF65-F5344CB8AC3E}">
        <p14:creationId xmlns:p14="http://schemas.microsoft.com/office/powerpoint/2010/main" val="2853940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105</a:t>
            </a:fld>
            <a:endParaRPr lang="en-US"/>
          </a:p>
        </p:txBody>
      </p:sp>
    </p:spTree>
    <p:extLst>
      <p:ext uri="{BB962C8B-B14F-4D97-AF65-F5344CB8AC3E}">
        <p14:creationId xmlns:p14="http://schemas.microsoft.com/office/powerpoint/2010/main" val="273386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10</a:t>
            </a:fld>
            <a:endParaRPr lang="en-US"/>
          </a:p>
        </p:txBody>
      </p:sp>
    </p:spTree>
    <p:extLst>
      <p:ext uri="{BB962C8B-B14F-4D97-AF65-F5344CB8AC3E}">
        <p14:creationId xmlns:p14="http://schemas.microsoft.com/office/powerpoint/2010/main" val="6969296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106</a:t>
            </a:fld>
            <a:endParaRPr lang="en-US"/>
          </a:p>
        </p:txBody>
      </p:sp>
    </p:spTree>
    <p:extLst>
      <p:ext uri="{BB962C8B-B14F-4D97-AF65-F5344CB8AC3E}">
        <p14:creationId xmlns:p14="http://schemas.microsoft.com/office/powerpoint/2010/main" val="187427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11</a:t>
            </a:fld>
            <a:endParaRPr lang="en-US"/>
          </a:p>
        </p:txBody>
      </p:sp>
    </p:spTree>
    <p:extLst>
      <p:ext uri="{BB962C8B-B14F-4D97-AF65-F5344CB8AC3E}">
        <p14:creationId xmlns:p14="http://schemas.microsoft.com/office/powerpoint/2010/main" val="3743653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57039F7-9394-A245-B939-DF533F2CB660}" type="slidenum">
              <a:rPr lang="en-US" smtClean="0"/>
              <a:t>14</a:t>
            </a:fld>
            <a:endParaRPr lang="en-US"/>
          </a:p>
        </p:txBody>
      </p:sp>
    </p:spTree>
    <p:extLst>
      <p:ext uri="{BB962C8B-B14F-4D97-AF65-F5344CB8AC3E}">
        <p14:creationId xmlns:p14="http://schemas.microsoft.com/office/powerpoint/2010/main" val="2615627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15</a:t>
            </a:fld>
            <a:endParaRPr lang="en-US"/>
          </a:p>
        </p:txBody>
      </p:sp>
    </p:spTree>
    <p:extLst>
      <p:ext uri="{BB962C8B-B14F-4D97-AF65-F5344CB8AC3E}">
        <p14:creationId xmlns:p14="http://schemas.microsoft.com/office/powerpoint/2010/main" val="487069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16</a:t>
            </a:fld>
            <a:endParaRPr lang="en-US"/>
          </a:p>
        </p:txBody>
      </p:sp>
    </p:spTree>
    <p:extLst>
      <p:ext uri="{BB962C8B-B14F-4D97-AF65-F5344CB8AC3E}">
        <p14:creationId xmlns:p14="http://schemas.microsoft.com/office/powerpoint/2010/main" val="830973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18</a:t>
            </a:fld>
            <a:endParaRPr lang="en-US"/>
          </a:p>
        </p:txBody>
      </p:sp>
    </p:spTree>
    <p:extLst>
      <p:ext uri="{BB962C8B-B14F-4D97-AF65-F5344CB8AC3E}">
        <p14:creationId xmlns:p14="http://schemas.microsoft.com/office/powerpoint/2010/main" val="20801850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026" name="Picture 2" descr="C:\Users\jnsch\Desktop\O14ThemesHandoffs\WorkingFiles\FinalHanoff\Sketchbook\Cover.jpg"/>
          <p:cNvPicPr>
            <a:picLocks noChangeAspect="1" noChangeArrowheads="1"/>
          </p:cNvPicPr>
          <p:nvPr/>
        </p:nvPicPr>
        <p:blipFill>
          <a:blip r:embed="rId2">
            <a:duotone>
              <a:prstClr val="black"/>
              <a:schemeClr val="tx2">
                <a:tint val="45000"/>
                <a:satMod val="400000"/>
              </a:schemeClr>
            </a:duotone>
            <a:lum bright="2000"/>
          </a:blip>
          <a:srcRect/>
          <a:stretch>
            <a:fillRect/>
          </a:stretch>
        </p:blipFill>
        <p:spPr bwMode="auto">
          <a:xfrm>
            <a:off x="0" y="0"/>
            <a:ext cx="9144000" cy="6858000"/>
          </a:xfrm>
          <a:prstGeom prst="rect">
            <a:avLst/>
          </a:prstGeom>
          <a:noFill/>
        </p:spPr>
      </p:pic>
      <p:grpSp>
        <p:nvGrpSpPr>
          <p:cNvPr id="16" name="Group 15"/>
          <p:cNvGrpSpPr/>
          <p:nvPr/>
        </p:nvGrpSpPr>
        <p:grpSpPr>
          <a:xfrm rot="20533676">
            <a:off x="618027" y="3923015"/>
            <a:ext cx="2508736" cy="2527488"/>
            <a:chOff x="494947" y="417279"/>
            <a:chExt cx="2417578" cy="2421351"/>
          </a:xfrm>
        </p:grpSpPr>
        <p:sp>
          <p:nvSpPr>
            <p:cNvPr id="12" name="Freeform 11"/>
            <p:cNvSpPr/>
            <p:nvPr/>
          </p:nvSpPr>
          <p:spPr>
            <a:xfrm>
              <a:off x="494947" y="494484"/>
              <a:ext cx="2328384" cy="2344146"/>
            </a:xfrm>
            <a:custGeom>
              <a:avLst/>
              <a:gdLst>
                <a:gd name="connsiteX0" fmla="*/ 94077 w 2328384"/>
                <a:gd name="connsiteY0" fmla="*/ 0 h 2344146"/>
                <a:gd name="connsiteX1" fmla="*/ 0 w 2328384"/>
                <a:gd name="connsiteY1" fmla="*/ 2344146 h 2344146"/>
                <a:gd name="connsiteX2" fmla="*/ 2328384 w 2328384"/>
                <a:gd name="connsiteY2" fmla="*/ 2250067 h 2344146"/>
                <a:gd name="connsiteX3" fmla="*/ 94077 w 2328384"/>
                <a:gd name="connsiteY3" fmla="*/ 0 h 2344146"/>
              </a:gdLst>
              <a:ahLst/>
              <a:cxnLst>
                <a:cxn ang="0">
                  <a:pos x="connsiteX0" y="connsiteY0"/>
                </a:cxn>
                <a:cxn ang="0">
                  <a:pos x="connsiteX1" y="connsiteY1"/>
                </a:cxn>
                <a:cxn ang="0">
                  <a:pos x="connsiteX2" y="connsiteY2"/>
                </a:cxn>
                <a:cxn ang="0">
                  <a:pos x="connsiteX3" y="connsiteY3"/>
                </a:cxn>
              </a:cxnLst>
              <a:rect l="l" t="t" r="r" b="b"/>
              <a:pathLst>
                <a:path w="2328384" h="2344146">
                  <a:moveTo>
                    <a:pt x="94077" y="0"/>
                  </a:moveTo>
                  <a:lnTo>
                    <a:pt x="0" y="2344146"/>
                  </a:lnTo>
                  <a:lnTo>
                    <a:pt x="2328384" y="2250067"/>
                  </a:lnTo>
                  <a:lnTo>
                    <a:pt x="94077" y="0"/>
                  </a:lnTo>
                  <a:close/>
                </a:path>
              </a:pathLst>
            </a:custGeom>
            <a:gradFill flip="none" rotWithShape="1">
              <a:gsLst>
                <a:gs pos="0">
                  <a:srgbClr val="000100">
                    <a:alpha val="31000"/>
                  </a:srgbClr>
                </a:gs>
                <a:gs pos="49000">
                  <a:srgbClr val="FEFFFF">
                    <a:alpha val="0"/>
                  </a:srgbClr>
                </a:gs>
              </a:gsLst>
              <a:path path="circle">
                <a:fillToRect t="100000" r="100000"/>
              </a:path>
              <a:tileRect l="-100000" b="-100000"/>
            </a:gradFill>
            <a:ln>
              <a:noFill/>
            </a:ln>
            <a:effectLst>
              <a:outerShdw blurRad="50800" dist="12700" dir="5400000" rotWithShape="0">
                <a:srgbClr val="000000">
                  <a:alpha val="37000"/>
                </a:srgbClr>
              </a:outerShdw>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90935" y="417279"/>
              <a:ext cx="2321590" cy="2321590"/>
            </a:xfrm>
            <a:prstGeom prst="rect">
              <a:avLst/>
            </a:prstGeom>
            <a:gradFill flip="none" rotWithShape="1">
              <a:gsLst>
                <a:gs pos="0">
                  <a:srgbClr val="FAE148"/>
                </a:gs>
                <a:gs pos="100000">
                  <a:srgbClr val="FFEB63"/>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stickie-shadow.png"/>
            <p:cNvPicPr>
              <a:picLocks noChangeAspect="1"/>
            </p:cNvPicPr>
            <p:nvPr/>
          </p:nvPicPr>
          <p:blipFill>
            <a:blip r:embed="rId3"/>
            <a:stretch>
              <a:fillRect/>
            </a:stretch>
          </p:blipFill>
          <p:spPr>
            <a:xfrm>
              <a:off x="614456" y="436040"/>
              <a:ext cx="404704" cy="461174"/>
            </a:xfrm>
            <a:prstGeom prst="rect">
              <a:avLst/>
            </a:prstGeom>
          </p:spPr>
        </p:pic>
        <p:pic>
          <p:nvPicPr>
            <p:cNvPr id="15" name="Picture 14" descr="stickie-shadow.png"/>
            <p:cNvPicPr>
              <a:picLocks noChangeAspect="1"/>
            </p:cNvPicPr>
            <p:nvPr/>
          </p:nvPicPr>
          <p:blipFill>
            <a:blip r:embed="rId3"/>
            <a:stretch>
              <a:fillRect/>
            </a:stretch>
          </p:blipFill>
          <p:spPr>
            <a:xfrm rot="16200000">
              <a:off x="637932" y="2282410"/>
              <a:ext cx="404704" cy="461174"/>
            </a:xfrm>
            <a:prstGeom prst="rect">
              <a:avLst/>
            </a:prstGeom>
          </p:spPr>
        </p:pic>
      </p:grpSp>
      <p:pic>
        <p:nvPicPr>
          <p:cNvPr id="8" name="Picture 7" descr="TitleCard.png"/>
          <p:cNvPicPr>
            <a:picLocks noChangeAspect="1"/>
          </p:cNvPicPr>
          <p:nvPr/>
        </p:nvPicPr>
        <p:blipFill>
          <a:blip r:embed="rId4"/>
          <a:stretch>
            <a:fillRect/>
          </a:stretch>
        </p:blipFill>
        <p:spPr>
          <a:xfrm rot="343346">
            <a:off x="2856203" y="2587842"/>
            <a:ext cx="5773084" cy="3850817"/>
          </a:xfrm>
          <a:prstGeom prst="rect">
            <a:avLst/>
          </a:prstGeom>
        </p:spPr>
      </p:pic>
      <p:sp>
        <p:nvSpPr>
          <p:cNvPr id="2" name="Title 1"/>
          <p:cNvSpPr>
            <a:spLocks noGrp="1"/>
          </p:cNvSpPr>
          <p:nvPr>
            <p:ph type="ctrTitle"/>
          </p:nvPr>
        </p:nvSpPr>
        <p:spPr>
          <a:xfrm rot="360000">
            <a:off x="3339809" y="3015792"/>
            <a:ext cx="4847038" cy="1599722"/>
          </a:xfrm>
        </p:spPr>
        <p:txBody>
          <a:bodyPr anchor="b"/>
          <a:lstStyle>
            <a:lvl1pPr>
              <a:defRPr sz="4800">
                <a:solidFill>
                  <a:srgbClr val="000100"/>
                </a:solidFill>
                <a:effectLst>
                  <a:outerShdw blurRad="63500" sx="102000" sy="102000" algn="ctr" rotWithShape="0">
                    <a:srgbClr val="FFFFFF">
                      <a:alpha val="40000"/>
                    </a:srgb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rot="360000">
            <a:off x="3200499" y="4766916"/>
            <a:ext cx="4836456" cy="1040845"/>
          </a:xfrm>
        </p:spPr>
        <p:txBody>
          <a:bodyPr>
            <a:normAutofit/>
          </a:bodyPr>
          <a:lstStyle>
            <a:lvl1pPr marL="0" indent="0" algn="ctr">
              <a:buNone/>
              <a:defRPr sz="1800">
                <a:solidFill>
                  <a:srgbClr val="0001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rot="20520000">
            <a:off x="963292" y="5061539"/>
            <a:ext cx="1968535" cy="534991"/>
          </a:xfrm>
        </p:spPr>
        <p:txBody>
          <a:bodyPr anchor="t"/>
          <a:lstStyle>
            <a:lvl1pPr algn="ctr">
              <a:defRPr sz="2200">
                <a:solidFill>
                  <a:schemeClr val="accent1"/>
                </a:solidFill>
              </a:defRPr>
            </a:lvl1pPr>
          </a:lstStyle>
          <a:p>
            <a:fld id="{BCED3E41-E2DE-48B7-AD25-2C05D8372D60}" type="datetime4">
              <a:rPr lang="en-US" smtClean="0"/>
              <a:pPr/>
              <a:t>June 15, 2019</a:t>
            </a:fld>
            <a:endParaRPr lang="en-US"/>
          </a:p>
        </p:txBody>
      </p:sp>
      <p:sp>
        <p:nvSpPr>
          <p:cNvPr id="5" name="Footer Placeholder 4"/>
          <p:cNvSpPr>
            <a:spLocks noGrp="1"/>
          </p:cNvSpPr>
          <p:nvPr>
            <p:ph type="ftr" sz="quarter" idx="11"/>
          </p:nvPr>
        </p:nvSpPr>
        <p:spPr>
          <a:xfrm rot="20520000">
            <a:off x="647592" y="4135346"/>
            <a:ext cx="2085881" cy="835010"/>
          </a:xfrm>
        </p:spPr>
        <p:txBody>
          <a:bodyPr anchor="ctr"/>
          <a:lstStyle>
            <a:lvl1pPr algn="l">
              <a:defRPr sz="1600">
                <a:solidFill>
                  <a:schemeClr val="accent5">
                    <a:lumMod val="50000"/>
                  </a:schemeClr>
                </a:solidFill>
              </a:defRPr>
            </a:lvl1pPr>
          </a:lstStyle>
          <a:p>
            <a:endParaRPr lang="en-US" dirty="0"/>
          </a:p>
        </p:txBody>
      </p:sp>
      <p:sp>
        <p:nvSpPr>
          <p:cNvPr id="6" name="Slide Number Placeholder 5"/>
          <p:cNvSpPr>
            <a:spLocks noGrp="1"/>
          </p:cNvSpPr>
          <p:nvPr>
            <p:ph type="sldNum" sz="quarter" idx="12"/>
          </p:nvPr>
        </p:nvSpPr>
        <p:spPr>
          <a:xfrm rot="20520000">
            <a:off x="1981439" y="5509808"/>
            <a:ext cx="738180" cy="426607"/>
          </a:xfrm>
        </p:spPr>
        <p:txBody>
          <a:bodyPr/>
          <a:lstStyle>
            <a:lvl1pPr algn="r">
              <a:defRPr>
                <a:solidFill>
                  <a:schemeClr val="accent1">
                    <a:lumMod val="75000"/>
                  </a:schemeClr>
                </a:solidFill>
              </a:defRPr>
            </a:lvl1pPr>
          </a:lstStyle>
          <a:p>
            <a:fld id="{D739C4FB-7D33-419B-8833-D1372BFD11C8}" type="slidenum">
              <a:rPr lang="en-US" smtClean="0"/>
              <a:t>‹#›</a:t>
            </a:fld>
            <a:endParaRPr lang="en-US"/>
          </a:p>
        </p:txBody>
      </p:sp>
      <p:pic>
        <p:nvPicPr>
          <p:cNvPr id="9" name="Picture 8" descr="coverBand.png"/>
          <p:cNvPicPr>
            <a:picLocks noChangeAspect="1"/>
          </p:cNvPicPr>
          <p:nvPr/>
        </p:nvPicPr>
        <p:blipFill>
          <a:blip r:embed="rId5"/>
          <a:stretch>
            <a:fillRect/>
          </a:stretch>
        </p:blipFill>
        <p:spPr>
          <a:xfrm>
            <a:off x="0" y="5880100"/>
            <a:ext cx="9144000" cy="330200"/>
          </a:xfrm>
          <a:prstGeom prst="rect">
            <a:avLst/>
          </a:prstGeom>
          <a:effectLst>
            <a:outerShdw blurRad="63500" dist="38100" dir="5400000" algn="t" rotWithShape="0">
              <a:prstClr val="black">
                <a:alpha val="59000"/>
              </a:prstClr>
            </a:outerShdw>
          </a:effec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A13538-6727-E34D-AF87-C8A5A06F92D2}" type="datetimeFigureOut">
              <a:rPr lang="en-US" smtClean="0"/>
              <a:t>6/15/2019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54F61-4EB2-064B-9FEB-93EFAD73A18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50278"/>
            <a:ext cx="1963320" cy="546952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51280" y="838199"/>
            <a:ext cx="5907840" cy="518160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A13538-6727-E34D-AF87-C8A5A06F92D2}" type="datetimeFigureOut">
              <a:rPr lang="en-US" smtClean="0"/>
              <a:t>6/15/2019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54F61-4EB2-064B-9FEB-93EFAD73A18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A13538-6727-E34D-AF87-C8A5A06F92D2}" type="datetimeFigureOut">
              <a:rPr lang="en-US" smtClean="0"/>
              <a:t>6/15/2019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54F61-4EB2-064B-9FEB-93EFAD73A18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51280" y="1497993"/>
            <a:ext cx="8041439" cy="2097259"/>
          </a:xfrm>
        </p:spPr>
        <p:txBody>
          <a:bodyPr anchor="b"/>
          <a:lstStyle>
            <a:lvl1pPr algn="ctr">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838199" y="3754402"/>
            <a:ext cx="7467601" cy="15001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F78D1B-BB73-41B2-8202-C6678B761557}" type="datetime4">
              <a:rPr lang="en-US" smtClean="0"/>
              <a:pPr/>
              <a:t>June 15, 2019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744759D-0EFF-4FB2-9CCE-04E00944F0F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09A13538-6727-E34D-AF87-C8A5A06F92D2}" type="datetimeFigureOut">
              <a:rPr lang="en-US" smtClean="0"/>
              <a:t>6/15/2019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854F61-4EB2-064B-9FEB-93EFAD73A181}" type="slidenum">
              <a:rPr lang="en-US" smtClean="0"/>
              <a:t>‹#›</a:t>
            </a:fld>
            <a:endParaRPr lang="en-US"/>
          </a:p>
        </p:txBody>
      </p:sp>
      <p:sp>
        <p:nvSpPr>
          <p:cNvPr id="9" name="Content Placeholder 8"/>
          <p:cNvSpPr>
            <a:spLocks noGrp="1"/>
          </p:cNvSpPr>
          <p:nvPr>
            <p:ph sz="quarter" idx="13"/>
          </p:nvPr>
        </p:nvSpPr>
        <p:spPr>
          <a:xfrm>
            <a:off x="841248" y="2039112"/>
            <a:ext cx="3657600" cy="39502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4"/>
          </p:nvPr>
        </p:nvSpPr>
        <p:spPr>
          <a:xfrm>
            <a:off x="4645152" y="2039112"/>
            <a:ext cx="3657600" cy="39502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41248" y="2038388"/>
            <a:ext cx="3017520" cy="542395"/>
          </a:xfrm>
        </p:spPr>
        <p:txBody>
          <a:bodyPr anchor="b">
            <a:noAutofit/>
          </a:bodyPr>
          <a:lstStyle>
            <a:lvl1pPr marL="0" indent="0" algn="ctr">
              <a:buNone/>
              <a:defRPr sz="2400" b="0">
                <a:solidFill>
                  <a:schemeClr val="tx2"/>
                </a:solidFill>
                <a:latin typeface="+mn-lt"/>
                <a:cs typeface="Bradley Hand ITC TT-Bold"/>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5291091" y="2038387"/>
            <a:ext cx="3014708" cy="542394"/>
          </a:xfrm>
        </p:spPr>
        <p:txBody>
          <a:bodyPr anchor="b">
            <a:noAutofit/>
          </a:bodyPr>
          <a:lstStyle>
            <a:lvl1pPr marL="0" indent="0" algn="ctr">
              <a:buNone/>
              <a:defRPr sz="2400" b="0">
                <a:solidFill>
                  <a:schemeClr val="tx2"/>
                </a:solidFill>
                <a:latin typeface="+mn-lt"/>
                <a:cs typeface="Bradley Hand ITC TT-Bold"/>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09A13538-6727-E34D-AF87-C8A5A06F92D2}" type="datetimeFigureOut">
              <a:rPr lang="en-US" smtClean="0"/>
              <a:t>6/15/2019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854F61-4EB2-064B-9FEB-93EFAD73A181}" type="slidenum">
              <a:rPr lang="en-US" smtClean="0"/>
              <a:t>‹#›</a:t>
            </a:fld>
            <a:endParaRPr lang="en-US"/>
          </a:p>
        </p:txBody>
      </p:sp>
      <p:sp>
        <p:nvSpPr>
          <p:cNvPr id="16" name="Freeform 22"/>
          <p:cNvSpPr>
            <a:spLocks/>
          </p:cNvSpPr>
          <p:nvPr/>
        </p:nvSpPr>
        <p:spPr bwMode="auto">
          <a:xfrm rot="20274567">
            <a:off x="3933637" y="4281002"/>
            <a:ext cx="1288495" cy="722529"/>
          </a:xfrm>
          <a:custGeom>
            <a:avLst/>
            <a:gdLst/>
            <a:ahLst/>
            <a:cxnLst/>
            <a:rect l="l" t="t" r="r" b="b"/>
            <a:pathLst>
              <a:path w="1288494" h="722529">
                <a:moveTo>
                  <a:pt x="548461" y="537763"/>
                </a:moveTo>
                <a:lnTo>
                  <a:pt x="548461" y="537763"/>
                </a:lnTo>
                <a:lnTo>
                  <a:pt x="548461" y="537763"/>
                </a:lnTo>
                <a:close/>
                <a:moveTo>
                  <a:pt x="547489" y="536791"/>
                </a:moveTo>
                <a:lnTo>
                  <a:pt x="548461" y="537763"/>
                </a:lnTo>
                <a:lnTo>
                  <a:pt x="546516" y="536791"/>
                </a:lnTo>
                <a:lnTo>
                  <a:pt x="544572" y="535818"/>
                </a:lnTo>
                <a:close/>
                <a:moveTo>
                  <a:pt x="338413" y="443436"/>
                </a:moveTo>
                <a:lnTo>
                  <a:pt x="340357" y="444408"/>
                </a:lnTo>
                <a:lnTo>
                  <a:pt x="339385" y="444408"/>
                </a:lnTo>
                <a:close/>
                <a:moveTo>
                  <a:pt x="337440" y="442463"/>
                </a:moveTo>
                <a:lnTo>
                  <a:pt x="338413" y="443436"/>
                </a:lnTo>
                <a:lnTo>
                  <a:pt x="338412" y="443436"/>
                </a:lnTo>
                <a:close/>
                <a:moveTo>
                  <a:pt x="334522" y="440518"/>
                </a:moveTo>
                <a:lnTo>
                  <a:pt x="334523" y="441491"/>
                </a:lnTo>
                <a:lnTo>
                  <a:pt x="333550" y="441491"/>
                </a:lnTo>
                <a:lnTo>
                  <a:pt x="331605" y="439546"/>
                </a:lnTo>
                <a:close/>
                <a:moveTo>
                  <a:pt x="644733" y="565964"/>
                </a:moveTo>
                <a:lnTo>
                  <a:pt x="642788" y="565964"/>
                </a:lnTo>
                <a:lnTo>
                  <a:pt x="641816" y="565964"/>
                </a:lnTo>
                <a:lnTo>
                  <a:pt x="641816" y="565964"/>
                </a:lnTo>
                <a:close/>
                <a:moveTo>
                  <a:pt x="457051" y="488168"/>
                </a:moveTo>
                <a:lnTo>
                  <a:pt x="458996" y="489140"/>
                </a:lnTo>
                <a:lnTo>
                  <a:pt x="458993" y="489139"/>
                </a:lnTo>
                <a:close/>
                <a:moveTo>
                  <a:pt x="243112" y="383144"/>
                </a:moveTo>
                <a:lnTo>
                  <a:pt x="244085" y="384117"/>
                </a:lnTo>
                <a:lnTo>
                  <a:pt x="244085" y="384117"/>
                </a:lnTo>
                <a:close/>
                <a:moveTo>
                  <a:pt x="781848" y="599027"/>
                </a:moveTo>
                <a:lnTo>
                  <a:pt x="781848" y="599027"/>
                </a:lnTo>
                <a:lnTo>
                  <a:pt x="780876" y="599027"/>
                </a:lnTo>
                <a:close/>
                <a:moveTo>
                  <a:pt x="242140" y="366612"/>
                </a:moveTo>
                <a:lnTo>
                  <a:pt x="244085" y="368557"/>
                </a:lnTo>
                <a:lnTo>
                  <a:pt x="241797" y="366956"/>
                </a:lnTo>
                <a:close/>
                <a:moveTo>
                  <a:pt x="141978" y="301458"/>
                </a:moveTo>
                <a:lnTo>
                  <a:pt x="141978" y="301459"/>
                </a:lnTo>
                <a:lnTo>
                  <a:pt x="141977" y="301459"/>
                </a:lnTo>
                <a:close/>
                <a:moveTo>
                  <a:pt x="142950" y="301458"/>
                </a:moveTo>
                <a:lnTo>
                  <a:pt x="142950" y="302430"/>
                </a:lnTo>
                <a:lnTo>
                  <a:pt x="141978" y="301459"/>
                </a:lnTo>
                <a:close/>
                <a:moveTo>
                  <a:pt x="979256" y="620421"/>
                </a:moveTo>
                <a:lnTo>
                  <a:pt x="979165" y="620512"/>
                </a:lnTo>
                <a:lnTo>
                  <a:pt x="978283" y="620421"/>
                </a:lnTo>
                <a:close/>
                <a:moveTo>
                  <a:pt x="93355" y="247974"/>
                </a:moveTo>
                <a:lnTo>
                  <a:pt x="94328" y="248946"/>
                </a:lnTo>
                <a:lnTo>
                  <a:pt x="94328" y="249919"/>
                </a:lnTo>
                <a:close/>
                <a:moveTo>
                  <a:pt x="1075528" y="637925"/>
                </a:moveTo>
                <a:lnTo>
                  <a:pt x="1075528" y="637925"/>
                </a:lnTo>
                <a:lnTo>
                  <a:pt x="1074555" y="637925"/>
                </a:lnTo>
                <a:close/>
                <a:moveTo>
                  <a:pt x="47650" y="177958"/>
                </a:moveTo>
                <a:lnTo>
                  <a:pt x="49595" y="178930"/>
                </a:lnTo>
                <a:lnTo>
                  <a:pt x="49595" y="180875"/>
                </a:lnTo>
                <a:lnTo>
                  <a:pt x="51540" y="183792"/>
                </a:lnTo>
                <a:lnTo>
                  <a:pt x="50568" y="184764"/>
                </a:lnTo>
                <a:lnTo>
                  <a:pt x="49595" y="184765"/>
                </a:lnTo>
                <a:lnTo>
                  <a:pt x="48623" y="183792"/>
                </a:lnTo>
                <a:lnTo>
                  <a:pt x="46678" y="182820"/>
                </a:lnTo>
                <a:lnTo>
                  <a:pt x="45705" y="179903"/>
                </a:lnTo>
                <a:lnTo>
                  <a:pt x="46678" y="179902"/>
                </a:lnTo>
                <a:lnTo>
                  <a:pt x="46678" y="178930"/>
                </a:lnTo>
                <a:close/>
                <a:moveTo>
                  <a:pt x="35008" y="156564"/>
                </a:moveTo>
                <a:lnTo>
                  <a:pt x="36953" y="159157"/>
                </a:lnTo>
                <a:lnTo>
                  <a:pt x="36953" y="159481"/>
                </a:lnTo>
                <a:close/>
                <a:moveTo>
                  <a:pt x="25284" y="133225"/>
                </a:moveTo>
                <a:lnTo>
                  <a:pt x="28201" y="141005"/>
                </a:lnTo>
                <a:lnTo>
                  <a:pt x="30146" y="144894"/>
                </a:lnTo>
                <a:lnTo>
                  <a:pt x="33063" y="147811"/>
                </a:lnTo>
                <a:lnTo>
                  <a:pt x="33063" y="146839"/>
                </a:lnTo>
                <a:lnTo>
                  <a:pt x="34036" y="148784"/>
                </a:lnTo>
                <a:lnTo>
                  <a:pt x="35008" y="151701"/>
                </a:lnTo>
                <a:lnTo>
                  <a:pt x="34036" y="149756"/>
                </a:lnTo>
                <a:lnTo>
                  <a:pt x="33064" y="148784"/>
                </a:lnTo>
                <a:lnTo>
                  <a:pt x="32091" y="149756"/>
                </a:lnTo>
                <a:lnTo>
                  <a:pt x="25284" y="137114"/>
                </a:lnTo>
                <a:lnTo>
                  <a:pt x="26256" y="137115"/>
                </a:lnTo>
                <a:lnTo>
                  <a:pt x="25284" y="136142"/>
                </a:lnTo>
                <a:close/>
                <a:moveTo>
                  <a:pt x="1277796" y="622366"/>
                </a:moveTo>
                <a:lnTo>
                  <a:pt x="1283631" y="625284"/>
                </a:lnTo>
                <a:lnTo>
                  <a:pt x="1285576" y="628201"/>
                </a:lnTo>
                <a:lnTo>
                  <a:pt x="1287521" y="630146"/>
                </a:lnTo>
                <a:lnTo>
                  <a:pt x="1288494" y="634036"/>
                </a:lnTo>
                <a:lnTo>
                  <a:pt x="1287521" y="637926"/>
                </a:lnTo>
                <a:lnTo>
                  <a:pt x="1285576" y="642788"/>
                </a:lnTo>
                <a:lnTo>
                  <a:pt x="1282659" y="646677"/>
                </a:lnTo>
                <a:lnTo>
                  <a:pt x="1277797" y="650567"/>
                </a:lnTo>
                <a:lnTo>
                  <a:pt x="1271962" y="654457"/>
                </a:lnTo>
                <a:lnTo>
                  <a:pt x="1264183" y="658347"/>
                </a:lnTo>
                <a:lnTo>
                  <a:pt x="1255431" y="662237"/>
                </a:lnTo>
                <a:lnTo>
                  <a:pt x="1235982" y="670016"/>
                </a:lnTo>
                <a:lnTo>
                  <a:pt x="1215560" y="676824"/>
                </a:lnTo>
                <a:lnTo>
                  <a:pt x="1207780" y="680713"/>
                </a:lnTo>
                <a:lnTo>
                  <a:pt x="1199028" y="685575"/>
                </a:lnTo>
                <a:lnTo>
                  <a:pt x="1179579" y="698217"/>
                </a:lnTo>
                <a:lnTo>
                  <a:pt x="1146516" y="722528"/>
                </a:lnTo>
                <a:lnTo>
                  <a:pt x="1140681" y="722529"/>
                </a:lnTo>
                <a:lnTo>
                  <a:pt x="1137764" y="721556"/>
                </a:lnTo>
                <a:lnTo>
                  <a:pt x="1129985" y="714748"/>
                </a:lnTo>
                <a:lnTo>
                  <a:pt x="1137764" y="708914"/>
                </a:lnTo>
                <a:lnTo>
                  <a:pt x="1146516" y="703079"/>
                </a:lnTo>
                <a:lnTo>
                  <a:pt x="1156241" y="696273"/>
                </a:lnTo>
                <a:lnTo>
                  <a:pt x="1168883" y="690437"/>
                </a:lnTo>
                <a:lnTo>
                  <a:pt x="1209726" y="669044"/>
                </a:lnTo>
                <a:lnTo>
                  <a:pt x="1220422" y="662237"/>
                </a:lnTo>
                <a:lnTo>
                  <a:pt x="1229174" y="655429"/>
                </a:lnTo>
                <a:lnTo>
                  <a:pt x="1237926" y="647649"/>
                </a:lnTo>
                <a:lnTo>
                  <a:pt x="1243761" y="639870"/>
                </a:lnTo>
                <a:lnTo>
                  <a:pt x="1243761" y="639870"/>
                </a:lnTo>
                <a:lnTo>
                  <a:pt x="1245706" y="638898"/>
                </a:lnTo>
                <a:lnTo>
                  <a:pt x="1243275" y="638898"/>
                </a:lnTo>
                <a:lnTo>
                  <a:pt x="1242789" y="637925"/>
                </a:lnTo>
                <a:lnTo>
                  <a:pt x="1240844" y="635981"/>
                </a:lnTo>
                <a:lnTo>
                  <a:pt x="1237926" y="634036"/>
                </a:lnTo>
                <a:lnTo>
                  <a:pt x="1226257" y="630145"/>
                </a:lnTo>
                <a:lnTo>
                  <a:pt x="1207780" y="625284"/>
                </a:lnTo>
                <a:lnTo>
                  <a:pt x="1182496" y="620421"/>
                </a:lnTo>
                <a:lnTo>
                  <a:pt x="1113453" y="607780"/>
                </a:lnTo>
                <a:lnTo>
                  <a:pt x="1074555" y="600000"/>
                </a:lnTo>
                <a:lnTo>
                  <a:pt x="1060940" y="596110"/>
                </a:lnTo>
                <a:lnTo>
                  <a:pt x="1048299" y="592221"/>
                </a:lnTo>
                <a:lnTo>
                  <a:pt x="1036630" y="587358"/>
                </a:lnTo>
                <a:lnTo>
                  <a:pt x="1027877" y="583469"/>
                </a:lnTo>
                <a:lnTo>
                  <a:pt x="1020098" y="579579"/>
                </a:lnTo>
                <a:lnTo>
                  <a:pt x="1014263" y="574716"/>
                </a:lnTo>
                <a:lnTo>
                  <a:pt x="1009401" y="569854"/>
                </a:lnTo>
                <a:lnTo>
                  <a:pt x="1006483" y="564992"/>
                </a:lnTo>
                <a:lnTo>
                  <a:pt x="1002594" y="554295"/>
                </a:lnTo>
                <a:lnTo>
                  <a:pt x="1030795" y="566937"/>
                </a:lnTo>
                <a:lnTo>
                  <a:pt x="1058996" y="577634"/>
                </a:lnTo>
                <a:lnTo>
                  <a:pt x="1087197" y="587358"/>
                </a:lnTo>
                <a:lnTo>
                  <a:pt x="1116371" y="596110"/>
                </a:lnTo>
                <a:lnTo>
                  <a:pt x="1145544" y="602917"/>
                </a:lnTo>
                <a:lnTo>
                  <a:pt x="1174717" y="609725"/>
                </a:lnTo>
                <a:lnTo>
                  <a:pt x="1204863" y="614587"/>
                </a:lnTo>
                <a:lnTo>
                  <a:pt x="1234036" y="618476"/>
                </a:lnTo>
                <a:lnTo>
                  <a:pt x="1248623" y="618476"/>
                </a:lnTo>
                <a:lnTo>
                  <a:pt x="1260293" y="619449"/>
                </a:lnTo>
                <a:lnTo>
                  <a:pt x="1270017" y="620422"/>
                </a:lnTo>
                <a:close/>
                <a:moveTo>
                  <a:pt x="13614" y="101134"/>
                </a:moveTo>
                <a:lnTo>
                  <a:pt x="15560" y="104051"/>
                </a:lnTo>
                <a:lnTo>
                  <a:pt x="16532" y="104052"/>
                </a:lnTo>
                <a:lnTo>
                  <a:pt x="15559" y="105024"/>
                </a:lnTo>
                <a:lnTo>
                  <a:pt x="16532" y="109886"/>
                </a:lnTo>
                <a:lnTo>
                  <a:pt x="16532" y="110859"/>
                </a:lnTo>
                <a:lnTo>
                  <a:pt x="15559" y="110858"/>
                </a:lnTo>
                <a:lnTo>
                  <a:pt x="14587" y="108913"/>
                </a:lnTo>
                <a:lnTo>
                  <a:pt x="15559" y="108913"/>
                </a:lnTo>
                <a:lnTo>
                  <a:pt x="15559" y="106969"/>
                </a:lnTo>
                <a:lnTo>
                  <a:pt x="14587" y="105024"/>
                </a:lnTo>
                <a:lnTo>
                  <a:pt x="14587" y="103079"/>
                </a:lnTo>
                <a:close/>
                <a:moveTo>
                  <a:pt x="5835" y="22366"/>
                </a:moveTo>
                <a:lnTo>
                  <a:pt x="5835" y="23338"/>
                </a:lnTo>
                <a:lnTo>
                  <a:pt x="5658" y="22542"/>
                </a:lnTo>
                <a:close/>
                <a:moveTo>
                  <a:pt x="3890" y="14586"/>
                </a:moveTo>
                <a:lnTo>
                  <a:pt x="4862" y="15559"/>
                </a:lnTo>
                <a:lnTo>
                  <a:pt x="4862" y="18476"/>
                </a:lnTo>
                <a:lnTo>
                  <a:pt x="4668" y="18087"/>
                </a:lnTo>
                <a:close/>
                <a:moveTo>
                  <a:pt x="1884" y="3039"/>
                </a:moveTo>
                <a:lnTo>
                  <a:pt x="3890" y="9724"/>
                </a:lnTo>
                <a:lnTo>
                  <a:pt x="3890" y="10697"/>
                </a:lnTo>
                <a:lnTo>
                  <a:pt x="2917" y="9724"/>
                </a:lnTo>
                <a:lnTo>
                  <a:pt x="2917" y="8752"/>
                </a:lnTo>
                <a:lnTo>
                  <a:pt x="1945" y="8751"/>
                </a:lnTo>
                <a:lnTo>
                  <a:pt x="1945" y="13613"/>
                </a:lnTo>
                <a:lnTo>
                  <a:pt x="2917" y="13613"/>
                </a:lnTo>
                <a:lnTo>
                  <a:pt x="2917" y="14586"/>
                </a:lnTo>
                <a:lnTo>
                  <a:pt x="4668" y="18087"/>
                </a:lnTo>
                <a:lnTo>
                  <a:pt x="5658" y="22542"/>
                </a:lnTo>
                <a:lnTo>
                  <a:pt x="4862" y="23338"/>
                </a:lnTo>
                <a:lnTo>
                  <a:pt x="4862" y="24310"/>
                </a:lnTo>
                <a:lnTo>
                  <a:pt x="5835" y="25283"/>
                </a:lnTo>
                <a:lnTo>
                  <a:pt x="6807" y="27228"/>
                </a:lnTo>
                <a:lnTo>
                  <a:pt x="7780" y="34035"/>
                </a:lnTo>
                <a:lnTo>
                  <a:pt x="7780" y="36952"/>
                </a:lnTo>
                <a:lnTo>
                  <a:pt x="8752" y="40842"/>
                </a:lnTo>
                <a:lnTo>
                  <a:pt x="9725" y="44732"/>
                </a:lnTo>
                <a:lnTo>
                  <a:pt x="9724" y="48622"/>
                </a:lnTo>
                <a:lnTo>
                  <a:pt x="7780" y="44732"/>
                </a:lnTo>
                <a:lnTo>
                  <a:pt x="5835" y="40842"/>
                </a:lnTo>
                <a:lnTo>
                  <a:pt x="6807" y="48622"/>
                </a:lnTo>
                <a:lnTo>
                  <a:pt x="8752" y="50567"/>
                </a:lnTo>
                <a:lnTo>
                  <a:pt x="10697" y="55429"/>
                </a:lnTo>
                <a:lnTo>
                  <a:pt x="10697" y="56401"/>
                </a:lnTo>
                <a:lnTo>
                  <a:pt x="12642" y="60291"/>
                </a:lnTo>
                <a:lnTo>
                  <a:pt x="13614" y="62236"/>
                </a:lnTo>
                <a:lnTo>
                  <a:pt x="14587" y="65153"/>
                </a:lnTo>
                <a:lnTo>
                  <a:pt x="17504" y="79740"/>
                </a:lnTo>
                <a:lnTo>
                  <a:pt x="20422" y="91410"/>
                </a:lnTo>
                <a:lnTo>
                  <a:pt x="19449" y="92382"/>
                </a:lnTo>
                <a:lnTo>
                  <a:pt x="22367" y="96271"/>
                </a:lnTo>
                <a:lnTo>
                  <a:pt x="23339" y="100162"/>
                </a:lnTo>
                <a:lnTo>
                  <a:pt x="27229" y="109886"/>
                </a:lnTo>
                <a:lnTo>
                  <a:pt x="29174" y="116693"/>
                </a:lnTo>
                <a:lnTo>
                  <a:pt x="32091" y="123501"/>
                </a:lnTo>
                <a:lnTo>
                  <a:pt x="35008" y="129335"/>
                </a:lnTo>
                <a:lnTo>
                  <a:pt x="35981" y="133225"/>
                </a:lnTo>
                <a:lnTo>
                  <a:pt x="41816" y="144894"/>
                </a:lnTo>
                <a:lnTo>
                  <a:pt x="47650" y="154619"/>
                </a:lnTo>
                <a:lnTo>
                  <a:pt x="58347" y="176013"/>
                </a:lnTo>
                <a:lnTo>
                  <a:pt x="56402" y="174068"/>
                </a:lnTo>
                <a:lnTo>
                  <a:pt x="57375" y="176012"/>
                </a:lnTo>
                <a:lnTo>
                  <a:pt x="57375" y="176985"/>
                </a:lnTo>
                <a:lnTo>
                  <a:pt x="57374" y="177957"/>
                </a:lnTo>
                <a:lnTo>
                  <a:pt x="58347" y="178930"/>
                </a:lnTo>
                <a:lnTo>
                  <a:pt x="58347" y="177957"/>
                </a:lnTo>
                <a:lnTo>
                  <a:pt x="59319" y="179902"/>
                </a:lnTo>
                <a:lnTo>
                  <a:pt x="63209" y="183792"/>
                </a:lnTo>
                <a:lnTo>
                  <a:pt x="66127" y="188654"/>
                </a:lnTo>
                <a:lnTo>
                  <a:pt x="70017" y="194489"/>
                </a:lnTo>
                <a:lnTo>
                  <a:pt x="76824" y="203241"/>
                </a:lnTo>
                <a:lnTo>
                  <a:pt x="76823" y="204213"/>
                </a:lnTo>
                <a:lnTo>
                  <a:pt x="79741" y="208103"/>
                </a:lnTo>
                <a:lnTo>
                  <a:pt x="83631" y="212966"/>
                </a:lnTo>
                <a:lnTo>
                  <a:pt x="90438" y="223662"/>
                </a:lnTo>
                <a:lnTo>
                  <a:pt x="90438" y="225607"/>
                </a:lnTo>
                <a:lnTo>
                  <a:pt x="92383" y="228525"/>
                </a:lnTo>
                <a:lnTo>
                  <a:pt x="97245" y="232415"/>
                </a:lnTo>
                <a:lnTo>
                  <a:pt x="102107" y="238249"/>
                </a:lnTo>
                <a:lnTo>
                  <a:pt x="113776" y="251863"/>
                </a:lnTo>
                <a:lnTo>
                  <a:pt x="133226" y="272285"/>
                </a:lnTo>
                <a:lnTo>
                  <a:pt x="142950" y="282982"/>
                </a:lnTo>
                <a:lnTo>
                  <a:pt x="153647" y="292707"/>
                </a:lnTo>
                <a:lnTo>
                  <a:pt x="153647" y="294651"/>
                </a:lnTo>
                <a:lnTo>
                  <a:pt x="165316" y="303403"/>
                </a:lnTo>
                <a:lnTo>
                  <a:pt x="176013" y="314100"/>
                </a:lnTo>
                <a:lnTo>
                  <a:pt x="187683" y="323824"/>
                </a:lnTo>
                <a:lnTo>
                  <a:pt x="197407" y="332577"/>
                </a:lnTo>
                <a:lnTo>
                  <a:pt x="195462" y="332576"/>
                </a:lnTo>
                <a:lnTo>
                  <a:pt x="201297" y="337439"/>
                </a:lnTo>
                <a:lnTo>
                  <a:pt x="203242" y="338411"/>
                </a:lnTo>
                <a:lnTo>
                  <a:pt x="204214" y="338411"/>
                </a:lnTo>
                <a:lnTo>
                  <a:pt x="204214" y="337439"/>
                </a:lnTo>
                <a:lnTo>
                  <a:pt x="211021" y="343273"/>
                </a:lnTo>
                <a:lnTo>
                  <a:pt x="213939" y="346191"/>
                </a:lnTo>
                <a:lnTo>
                  <a:pt x="215883" y="348136"/>
                </a:lnTo>
                <a:lnTo>
                  <a:pt x="220746" y="352026"/>
                </a:lnTo>
                <a:lnTo>
                  <a:pt x="225608" y="353970"/>
                </a:lnTo>
                <a:lnTo>
                  <a:pt x="234360" y="361750"/>
                </a:lnTo>
                <a:lnTo>
                  <a:pt x="241797" y="366956"/>
                </a:lnTo>
                <a:lnTo>
                  <a:pt x="241167" y="367584"/>
                </a:lnTo>
                <a:lnTo>
                  <a:pt x="243112" y="368557"/>
                </a:lnTo>
                <a:lnTo>
                  <a:pt x="248947" y="373420"/>
                </a:lnTo>
                <a:lnTo>
                  <a:pt x="250892" y="374392"/>
                </a:lnTo>
                <a:lnTo>
                  <a:pt x="251864" y="374392"/>
                </a:lnTo>
                <a:lnTo>
                  <a:pt x="251864" y="373419"/>
                </a:lnTo>
                <a:lnTo>
                  <a:pt x="257699" y="378282"/>
                </a:lnTo>
                <a:lnTo>
                  <a:pt x="265479" y="383144"/>
                </a:lnTo>
                <a:lnTo>
                  <a:pt x="273258" y="388006"/>
                </a:lnTo>
                <a:lnTo>
                  <a:pt x="279093" y="392869"/>
                </a:lnTo>
                <a:lnTo>
                  <a:pt x="280065" y="392868"/>
                </a:lnTo>
                <a:lnTo>
                  <a:pt x="282010" y="393841"/>
                </a:lnTo>
                <a:lnTo>
                  <a:pt x="293679" y="401621"/>
                </a:lnTo>
                <a:lnTo>
                  <a:pt x="299514" y="404538"/>
                </a:lnTo>
                <a:lnTo>
                  <a:pt x="304376" y="407455"/>
                </a:lnTo>
                <a:lnTo>
                  <a:pt x="304377" y="408428"/>
                </a:lnTo>
                <a:lnTo>
                  <a:pt x="303404" y="408427"/>
                </a:lnTo>
                <a:lnTo>
                  <a:pt x="305349" y="409400"/>
                </a:lnTo>
                <a:lnTo>
                  <a:pt x="306321" y="409400"/>
                </a:lnTo>
                <a:lnTo>
                  <a:pt x="308266" y="409400"/>
                </a:lnTo>
                <a:lnTo>
                  <a:pt x="317991" y="415235"/>
                </a:lnTo>
                <a:lnTo>
                  <a:pt x="326743" y="421069"/>
                </a:lnTo>
                <a:lnTo>
                  <a:pt x="335495" y="427876"/>
                </a:lnTo>
                <a:lnTo>
                  <a:pt x="345219" y="432738"/>
                </a:lnTo>
                <a:lnTo>
                  <a:pt x="408428" y="464829"/>
                </a:lnTo>
                <a:lnTo>
                  <a:pt x="408429" y="465802"/>
                </a:lnTo>
                <a:lnTo>
                  <a:pt x="414263" y="467747"/>
                </a:lnTo>
                <a:lnTo>
                  <a:pt x="420098" y="470664"/>
                </a:lnTo>
                <a:lnTo>
                  <a:pt x="424960" y="473582"/>
                </a:lnTo>
                <a:lnTo>
                  <a:pt x="430795" y="475527"/>
                </a:lnTo>
                <a:lnTo>
                  <a:pt x="433712" y="477472"/>
                </a:lnTo>
                <a:lnTo>
                  <a:pt x="435657" y="477471"/>
                </a:lnTo>
                <a:lnTo>
                  <a:pt x="435657" y="478444"/>
                </a:lnTo>
                <a:lnTo>
                  <a:pt x="440519" y="480389"/>
                </a:lnTo>
                <a:lnTo>
                  <a:pt x="446354" y="483306"/>
                </a:lnTo>
                <a:lnTo>
                  <a:pt x="452189" y="486223"/>
                </a:lnTo>
                <a:lnTo>
                  <a:pt x="458993" y="489139"/>
                </a:lnTo>
                <a:lnTo>
                  <a:pt x="462885" y="491085"/>
                </a:lnTo>
                <a:lnTo>
                  <a:pt x="468720" y="493031"/>
                </a:lnTo>
                <a:lnTo>
                  <a:pt x="481362" y="498865"/>
                </a:lnTo>
                <a:lnTo>
                  <a:pt x="477472" y="497893"/>
                </a:lnTo>
                <a:lnTo>
                  <a:pt x="480389" y="499838"/>
                </a:lnTo>
                <a:lnTo>
                  <a:pt x="483307" y="499837"/>
                </a:lnTo>
                <a:lnTo>
                  <a:pt x="486225" y="500810"/>
                </a:lnTo>
                <a:lnTo>
                  <a:pt x="487197" y="502755"/>
                </a:lnTo>
                <a:lnTo>
                  <a:pt x="489142" y="502755"/>
                </a:lnTo>
                <a:lnTo>
                  <a:pt x="488169" y="501782"/>
                </a:lnTo>
                <a:lnTo>
                  <a:pt x="502756" y="508590"/>
                </a:lnTo>
                <a:lnTo>
                  <a:pt x="517343" y="513452"/>
                </a:lnTo>
                <a:lnTo>
                  <a:pt x="548461" y="524149"/>
                </a:lnTo>
                <a:lnTo>
                  <a:pt x="554296" y="527066"/>
                </a:lnTo>
                <a:lnTo>
                  <a:pt x="555268" y="528039"/>
                </a:lnTo>
                <a:lnTo>
                  <a:pt x="555268" y="529011"/>
                </a:lnTo>
                <a:lnTo>
                  <a:pt x="560130" y="529984"/>
                </a:lnTo>
                <a:lnTo>
                  <a:pt x="561103" y="529984"/>
                </a:lnTo>
                <a:lnTo>
                  <a:pt x="564020" y="530956"/>
                </a:lnTo>
                <a:lnTo>
                  <a:pt x="565965" y="532901"/>
                </a:lnTo>
                <a:lnTo>
                  <a:pt x="567910" y="533873"/>
                </a:lnTo>
                <a:lnTo>
                  <a:pt x="570827" y="534846"/>
                </a:lnTo>
                <a:lnTo>
                  <a:pt x="570827" y="533873"/>
                </a:lnTo>
                <a:lnTo>
                  <a:pt x="571800" y="533873"/>
                </a:lnTo>
                <a:lnTo>
                  <a:pt x="573745" y="533873"/>
                </a:lnTo>
                <a:lnTo>
                  <a:pt x="582497" y="538735"/>
                </a:lnTo>
                <a:lnTo>
                  <a:pt x="586386" y="539708"/>
                </a:lnTo>
                <a:lnTo>
                  <a:pt x="591248" y="541653"/>
                </a:lnTo>
                <a:lnTo>
                  <a:pt x="590276" y="541653"/>
                </a:lnTo>
                <a:lnTo>
                  <a:pt x="597084" y="542625"/>
                </a:lnTo>
                <a:lnTo>
                  <a:pt x="603891" y="544570"/>
                </a:lnTo>
                <a:lnTo>
                  <a:pt x="609725" y="546515"/>
                </a:lnTo>
                <a:lnTo>
                  <a:pt x="615560" y="546515"/>
                </a:lnTo>
                <a:lnTo>
                  <a:pt x="650568" y="556239"/>
                </a:lnTo>
                <a:lnTo>
                  <a:pt x="684604" y="565964"/>
                </a:lnTo>
                <a:lnTo>
                  <a:pt x="752675" y="581523"/>
                </a:lnTo>
                <a:lnTo>
                  <a:pt x="786711" y="589303"/>
                </a:lnTo>
                <a:lnTo>
                  <a:pt x="819774" y="596110"/>
                </a:lnTo>
                <a:lnTo>
                  <a:pt x="888818" y="608752"/>
                </a:lnTo>
                <a:lnTo>
                  <a:pt x="899515" y="611669"/>
                </a:lnTo>
                <a:lnTo>
                  <a:pt x="912157" y="613614"/>
                </a:lnTo>
                <a:lnTo>
                  <a:pt x="911184" y="613614"/>
                </a:lnTo>
                <a:lnTo>
                  <a:pt x="913129" y="613614"/>
                </a:lnTo>
                <a:lnTo>
                  <a:pt x="916046" y="613614"/>
                </a:lnTo>
                <a:lnTo>
                  <a:pt x="918964" y="613614"/>
                </a:lnTo>
                <a:lnTo>
                  <a:pt x="921881" y="613614"/>
                </a:lnTo>
                <a:lnTo>
                  <a:pt x="946193" y="617504"/>
                </a:lnTo>
                <a:lnTo>
                  <a:pt x="972448" y="620421"/>
                </a:lnTo>
                <a:lnTo>
                  <a:pt x="969531" y="620421"/>
                </a:lnTo>
                <a:lnTo>
                  <a:pt x="969531" y="621394"/>
                </a:lnTo>
                <a:lnTo>
                  <a:pt x="971476" y="621394"/>
                </a:lnTo>
                <a:lnTo>
                  <a:pt x="975366" y="620421"/>
                </a:lnTo>
                <a:lnTo>
                  <a:pt x="975366" y="621393"/>
                </a:lnTo>
                <a:lnTo>
                  <a:pt x="978283" y="621394"/>
                </a:lnTo>
                <a:lnTo>
                  <a:pt x="979165" y="620512"/>
                </a:lnTo>
                <a:lnTo>
                  <a:pt x="1044409" y="627228"/>
                </a:lnTo>
                <a:lnTo>
                  <a:pt x="1077472" y="631118"/>
                </a:lnTo>
                <a:lnTo>
                  <a:pt x="1110536" y="633063"/>
                </a:lnTo>
                <a:lnTo>
                  <a:pt x="1119288" y="634036"/>
                </a:lnTo>
                <a:lnTo>
                  <a:pt x="1129013" y="634035"/>
                </a:lnTo>
                <a:lnTo>
                  <a:pt x="1147489" y="635008"/>
                </a:lnTo>
                <a:lnTo>
                  <a:pt x="1171801" y="636953"/>
                </a:lnTo>
                <a:lnTo>
                  <a:pt x="1196111" y="638897"/>
                </a:lnTo>
                <a:lnTo>
                  <a:pt x="1220423" y="638898"/>
                </a:lnTo>
                <a:lnTo>
                  <a:pt x="1243275" y="638898"/>
                </a:lnTo>
                <a:lnTo>
                  <a:pt x="1243761" y="639870"/>
                </a:lnTo>
                <a:lnTo>
                  <a:pt x="1241817" y="640842"/>
                </a:lnTo>
                <a:lnTo>
                  <a:pt x="1235982" y="642788"/>
                </a:lnTo>
                <a:lnTo>
                  <a:pt x="1227230" y="643760"/>
                </a:lnTo>
                <a:lnTo>
                  <a:pt x="1212643" y="644732"/>
                </a:lnTo>
                <a:lnTo>
                  <a:pt x="1197084" y="644732"/>
                </a:lnTo>
                <a:lnTo>
                  <a:pt x="1180552" y="644732"/>
                </a:lnTo>
                <a:lnTo>
                  <a:pt x="1164993" y="644732"/>
                </a:lnTo>
                <a:lnTo>
                  <a:pt x="1164021" y="644732"/>
                </a:lnTo>
                <a:lnTo>
                  <a:pt x="1164021" y="643760"/>
                </a:lnTo>
                <a:lnTo>
                  <a:pt x="1163048" y="642788"/>
                </a:lnTo>
                <a:lnTo>
                  <a:pt x="1161103" y="642788"/>
                </a:lnTo>
                <a:lnTo>
                  <a:pt x="1144571" y="643760"/>
                </a:lnTo>
                <a:lnTo>
                  <a:pt x="1126095" y="642788"/>
                </a:lnTo>
                <a:lnTo>
                  <a:pt x="1106646" y="640843"/>
                </a:lnTo>
                <a:lnTo>
                  <a:pt x="1088170" y="637926"/>
                </a:lnTo>
                <a:lnTo>
                  <a:pt x="1089142" y="637925"/>
                </a:lnTo>
                <a:lnTo>
                  <a:pt x="1082335" y="637926"/>
                </a:lnTo>
                <a:lnTo>
                  <a:pt x="1075528" y="637925"/>
                </a:lnTo>
                <a:lnTo>
                  <a:pt x="1075528" y="636953"/>
                </a:lnTo>
                <a:lnTo>
                  <a:pt x="1073583" y="636953"/>
                </a:lnTo>
                <a:lnTo>
                  <a:pt x="1069693" y="636953"/>
                </a:lnTo>
                <a:lnTo>
                  <a:pt x="1064831" y="637926"/>
                </a:lnTo>
                <a:lnTo>
                  <a:pt x="1062886" y="636953"/>
                </a:lnTo>
                <a:lnTo>
                  <a:pt x="1060942" y="635981"/>
                </a:lnTo>
                <a:lnTo>
                  <a:pt x="1058024" y="636953"/>
                </a:lnTo>
                <a:lnTo>
                  <a:pt x="1051217" y="636953"/>
                </a:lnTo>
                <a:lnTo>
                  <a:pt x="1044409" y="636953"/>
                </a:lnTo>
                <a:lnTo>
                  <a:pt x="1036630" y="635980"/>
                </a:lnTo>
                <a:lnTo>
                  <a:pt x="1028850" y="635008"/>
                </a:lnTo>
                <a:lnTo>
                  <a:pt x="1029823" y="635008"/>
                </a:lnTo>
                <a:lnTo>
                  <a:pt x="1017181" y="634036"/>
                </a:lnTo>
                <a:lnTo>
                  <a:pt x="1002594" y="633063"/>
                </a:lnTo>
                <a:lnTo>
                  <a:pt x="974393" y="631118"/>
                </a:lnTo>
                <a:lnTo>
                  <a:pt x="975366" y="630146"/>
                </a:lnTo>
                <a:lnTo>
                  <a:pt x="975365" y="629173"/>
                </a:lnTo>
                <a:lnTo>
                  <a:pt x="973421" y="630146"/>
                </a:lnTo>
                <a:lnTo>
                  <a:pt x="970504" y="630146"/>
                </a:lnTo>
                <a:lnTo>
                  <a:pt x="963696" y="630145"/>
                </a:lnTo>
                <a:lnTo>
                  <a:pt x="960779" y="629173"/>
                </a:lnTo>
                <a:lnTo>
                  <a:pt x="957862" y="629173"/>
                </a:lnTo>
                <a:lnTo>
                  <a:pt x="953972" y="629173"/>
                </a:lnTo>
                <a:lnTo>
                  <a:pt x="949111" y="628201"/>
                </a:lnTo>
                <a:lnTo>
                  <a:pt x="950082" y="628201"/>
                </a:lnTo>
                <a:lnTo>
                  <a:pt x="949110" y="628201"/>
                </a:lnTo>
                <a:lnTo>
                  <a:pt x="949111" y="628201"/>
                </a:lnTo>
                <a:lnTo>
                  <a:pt x="947165" y="628201"/>
                </a:lnTo>
                <a:lnTo>
                  <a:pt x="944247" y="628201"/>
                </a:lnTo>
                <a:lnTo>
                  <a:pt x="942303" y="627228"/>
                </a:lnTo>
                <a:lnTo>
                  <a:pt x="940358" y="628201"/>
                </a:lnTo>
                <a:lnTo>
                  <a:pt x="937441" y="626256"/>
                </a:lnTo>
                <a:lnTo>
                  <a:pt x="935496" y="627228"/>
                </a:lnTo>
                <a:lnTo>
                  <a:pt x="933550" y="626256"/>
                </a:lnTo>
                <a:lnTo>
                  <a:pt x="930633" y="625283"/>
                </a:lnTo>
                <a:lnTo>
                  <a:pt x="927716" y="625283"/>
                </a:lnTo>
                <a:lnTo>
                  <a:pt x="923826" y="625283"/>
                </a:lnTo>
                <a:lnTo>
                  <a:pt x="919936" y="624311"/>
                </a:lnTo>
                <a:lnTo>
                  <a:pt x="911184" y="622366"/>
                </a:lnTo>
                <a:lnTo>
                  <a:pt x="909239" y="622366"/>
                </a:lnTo>
                <a:lnTo>
                  <a:pt x="908267" y="623339"/>
                </a:lnTo>
                <a:lnTo>
                  <a:pt x="908267" y="622366"/>
                </a:lnTo>
                <a:lnTo>
                  <a:pt x="910212" y="622366"/>
                </a:lnTo>
                <a:lnTo>
                  <a:pt x="912157" y="622366"/>
                </a:lnTo>
                <a:lnTo>
                  <a:pt x="911184" y="621394"/>
                </a:lnTo>
                <a:lnTo>
                  <a:pt x="893680" y="619449"/>
                </a:lnTo>
                <a:lnTo>
                  <a:pt x="875204" y="617504"/>
                </a:lnTo>
                <a:lnTo>
                  <a:pt x="840196" y="610697"/>
                </a:lnTo>
                <a:lnTo>
                  <a:pt x="836306" y="609725"/>
                </a:lnTo>
                <a:lnTo>
                  <a:pt x="835333" y="608752"/>
                </a:lnTo>
                <a:lnTo>
                  <a:pt x="829499" y="607779"/>
                </a:lnTo>
                <a:lnTo>
                  <a:pt x="823664" y="607779"/>
                </a:lnTo>
                <a:lnTo>
                  <a:pt x="821719" y="605834"/>
                </a:lnTo>
                <a:lnTo>
                  <a:pt x="818802" y="605834"/>
                </a:lnTo>
                <a:lnTo>
                  <a:pt x="816856" y="605835"/>
                </a:lnTo>
                <a:lnTo>
                  <a:pt x="814912" y="605834"/>
                </a:lnTo>
                <a:lnTo>
                  <a:pt x="811994" y="605835"/>
                </a:lnTo>
                <a:lnTo>
                  <a:pt x="813939" y="604862"/>
                </a:lnTo>
                <a:lnTo>
                  <a:pt x="813939" y="603889"/>
                </a:lnTo>
                <a:lnTo>
                  <a:pt x="807132" y="603890"/>
                </a:lnTo>
                <a:lnTo>
                  <a:pt x="799352" y="602917"/>
                </a:lnTo>
                <a:lnTo>
                  <a:pt x="801298" y="602917"/>
                </a:lnTo>
                <a:lnTo>
                  <a:pt x="801297" y="601945"/>
                </a:lnTo>
                <a:lnTo>
                  <a:pt x="797407" y="601944"/>
                </a:lnTo>
                <a:lnTo>
                  <a:pt x="794490" y="600972"/>
                </a:lnTo>
                <a:lnTo>
                  <a:pt x="787683" y="600000"/>
                </a:lnTo>
                <a:lnTo>
                  <a:pt x="789628" y="599027"/>
                </a:lnTo>
                <a:lnTo>
                  <a:pt x="785738" y="598055"/>
                </a:lnTo>
                <a:lnTo>
                  <a:pt x="784765" y="599027"/>
                </a:lnTo>
                <a:lnTo>
                  <a:pt x="783793" y="599027"/>
                </a:lnTo>
                <a:lnTo>
                  <a:pt x="781848" y="599027"/>
                </a:lnTo>
                <a:lnTo>
                  <a:pt x="781849" y="598055"/>
                </a:lnTo>
                <a:lnTo>
                  <a:pt x="776986" y="598055"/>
                </a:lnTo>
                <a:lnTo>
                  <a:pt x="771152" y="597082"/>
                </a:lnTo>
                <a:lnTo>
                  <a:pt x="760455" y="595137"/>
                </a:lnTo>
                <a:lnTo>
                  <a:pt x="750730" y="592220"/>
                </a:lnTo>
                <a:lnTo>
                  <a:pt x="741006" y="590275"/>
                </a:lnTo>
                <a:lnTo>
                  <a:pt x="740034" y="589303"/>
                </a:lnTo>
                <a:lnTo>
                  <a:pt x="739061" y="589303"/>
                </a:lnTo>
                <a:lnTo>
                  <a:pt x="738088" y="588330"/>
                </a:lnTo>
                <a:lnTo>
                  <a:pt x="735171" y="587358"/>
                </a:lnTo>
                <a:lnTo>
                  <a:pt x="734199" y="587358"/>
                </a:lnTo>
                <a:lnTo>
                  <a:pt x="733226" y="587358"/>
                </a:lnTo>
                <a:lnTo>
                  <a:pt x="729336" y="587358"/>
                </a:lnTo>
                <a:lnTo>
                  <a:pt x="726419" y="587358"/>
                </a:lnTo>
                <a:lnTo>
                  <a:pt x="727392" y="588331"/>
                </a:lnTo>
                <a:lnTo>
                  <a:pt x="716694" y="585413"/>
                </a:lnTo>
                <a:lnTo>
                  <a:pt x="707942" y="583468"/>
                </a:lnTo>
                <a:lnTo>
                  <a:pt x="708915" y="582496"/>
                </a:lnTo>
                <a:lnTo>
                  <a:pt x="708915" y="581523"/>
                </a:lnTo>
                <a:lnTo>
                  <a:pt x="710860" y="581523"/>
                </a:lnTo>
                <a:lnTo>
                  <a:pt x="707942" y="579578"/>
                </a:lnTo>
                <a:lnTo>
                  <a:pt x="709888" y="579578"/>
                </a:lnTo>
                <a:lnTo>
                  <a:pt x="704052" y="578606"/>
                </a:lnTo>
                <a:lnTo>
                  <a:pt x="699190" y="577634"/>
                </a:lnTo>
                <a:lnTo>
                  <a:pt x="691411" y="577633"/>
                </a:lnTo>
                <a:lnTo>
                  <a:pt x="687521" y="576661"/>
                </a:lnTo>
                <a:lnTo>
                  <a:pt x="682659" y="575689"/>
                </a:lnTo>
                <a:lnTo>
                  <a:pt x="683631" y="575688"/>
                </a:lnTo>
                <a:lnTo>
                  <a:pt x="683631" y="574716"/>
                </a:lnTo>
                <a:lnTo>
                  <a:pt x="682659" y="574716"/>
                </a:lnTo>
                <a:lnTo>
                  <a:pt x="683632" y="573744"/>
                </a:lnTo>
                <a:lnTo>
                  <a:pt x="672934" y="574716"/>
                </a:lnTo>
                <a:lnTo>
                  <a:pt x="670990" y="573744"/>
                </a:lnTo>
                <a:lnTo>
                  <a:pt x="670990" y="572771"/>
                </a:lnTo>
                <a:lnTo>
                  <a:pt x="669045" y="572771"/>
                </a:lnTo>
                <a:lnTo>
                  <a:pt x="668072" y="572771"/>
                </a:lnTo>
                <a:lnTo>
                  <a:pt x="666127" y="572771"/>
                </a:lnTo>
                <a:lnTo>
                  <a:pt x="660292" y="571799"/>
                </a:lnTo>
                <a:lnTo>
                  <a:pt x="657375" y="569854"/>
                </a:lnTo>
                <a:lnTo>
                  <a:pt x="655430" y="568882"/>
                </a:lnTo>
                <a:lnTo>
                  <a:pt x="657375" y="568881"/>
                </a:lnTo>
                <a:lnTo>
                  <a:pt x="657375" y="567909"/>
                </a:lnTo>
                <a:lnTo>
                  <a:pt x="647651" y="565964"/>
                </a:lnTo>
                <a:lnTo>
                  <a:pt x="642788" y="564992"/>
                </a:lnTo>
                <a:lnTo>
                  <a:pt x="641816" y="564992"/>
                </a:lnTo>
                <a:lnTo>
                  <a:pt x="641816" y="565964"/>
                </a:lnTo>
                <a:lnTo>
                  <a:pt x="638899" y="565964"/>
                </a:lnTo>
                <a:lnTo>
                  <a:pt x="633064" y="564020"/>
                </a:lnTo>
                <a:lnTo>
                  <a:pt x="634036" y="564019"/>
                </a:lnTo>
                <a:lnTo>
                  <a:pt x="635009" y="563047"/>
                </a:lnTo>
                <a:lnTo>
                  <a:pt x="625284" y="562075"/>
                </a:lnTo>
                <a:lnTo>
                  <a:pt x="615560" y="560129"/>
                </a:lnTo>
                <a:lnTo>
                  <a:pt x="617505" y="560130"/>
                </a:lnTo>
                <a:lnTo>
                  <a:pt x="619450" y="560129"/>
                </a:lnTo>
                <a:lnTo>
                  <a:pt x="613615" y="558185"/>
                </a:lnTo>
                <a:lnTo>
                  <a:pt x="606808" y="556240"/>
                </a:lnTo>
                <a:lnTo>
                  <a:pt x="600973" y="554295"/>
                </a:lnTo>
                <a:lnTo>
                  <a:pt x="595138" y="552350"/>
                </a:lnTo>
                <a:lnTo>
                  <a:pt x="596111" y="553322"/>
                </a:lnTo>
                <a:lnTo>
                  <a:pt x="595139" y="553323"/>
                </a:lnTo>
                <a:lnTo>
                  <a:pt x="592221" y="551377"/>
                </a:lnTo>
                <a:lnTo>
                  <a:pt x="589304" y="550405"/>
                </a:lnTo>
                <a:lnTo>
                  <a:pt x="587359" y="549432"/>
                </a:lnTo>
                <a:lnTo>
                  <a:pt x="583469" y="548460"/>
                </a:lnTo>
                <a:lnTo>
                  <a:pt x="582497" y="548460"/>
                </a:lnTo>
                <a:lnTo>
                  <a:pt x="585414" y="549432"/>
                </a:lnTo>
                <a:lnTo>
                  <a:pt x="572772" y="545542"/>
                </a:lnTo>
                <a:lnTo>
                  <a:pt x="564993" y="543597"/>
                </a:lnTo>
                <a:lnTo>
                  <a:pt x="557213" y="540680"/>
                </a:lnTo>
                <a:lnTo>
                  <a:pt x="554295" y="540680"/>
                </a:lnTo>
                <a:lnTo>
                  <a:pt x="549433" y="539708"/>
                </a:lnTo>
                <a:lnTo>
                  <a:pt x="550406" y="538735"/>
                </a:lnTo>
                <a:lnTo>
                  <a:pt x="548461" y="537763"/>
                </a:lnTo>
                <a:lnTo>
                  <a:pt x="550406" y="537763"/>
                </a:lnTo>
                <a:lnTo>
                  <a:pt x="554296" y="538735"/>
                </a:lnTo>
                <a:lnTo>
                  <a:pt x="553323" y="537763"/>
                </a:lnTo>
                <a:lnTo>
                  <a:pt x="550406" y="537763"/>
                </a:lnTo>
                <a:lnTo>
                  <a:pt x="544572" y="535818"/>
                </a:lnTo>
                <a:lnTo>
                  <a:pt x="544572" y="535818"/>
                </a:lnTo>
                <a:lnTo>
                  <a:pt x="544572" y="535818"/>
                </a:lnTo>
                <a:lnTo>
                  <a:pt x="541654" y="534845"/>
                </a:lnTo>
                <a:lnTo>
                  <a:pt x="538736" y="533873"/>
                </a:lnTo>
                <a:lnTo>
                  <a:pt x="536792" y="532901"/>
                </a:lnTo>
                <a:lnTo>
                  <a:pt x="537764" y="532901"/>
                </a:lnTo>
                <a:lnTo>
                  <a:pt x="538737" y="531928"/>
                </a:lnTo>
                <a:lnTo>
                  <a:pt x="536792" y="531928"/>
                </a:lnTo>
                <a:lnTo>
                  <a:pt x="532902" y="530956"/>
                </a:lnTo>
                <a:lnTo>
                  <a:pt x="529985" y="529983"/>
                </a:lnTo>
                <a:lnTo>
                  <a:pt x="527067" y="529011"/>
                </a:lnTo>
                <a:lnTo>
                  <a:pt x="526095" y="529011"/>
                </a:lnTo>
                <a:lnTo>
                  <a:pt x="525122" y="529011"/>
                </a:lnTo>
                <a:lnTo>
                  <a:pt x="524150" y="529011"/>
                </a:lnTo>
                <a:lnTo>
                  <a:pt x="523178" y="528039"/>
                </a:lnTo>
                <a:lnTo>
                  <a:pt x="520260" y="527066"/>
                </a:lnTo>
                <a:lnTo>
                  <a:pt x="517342" y="526094"/>
                </a:lnTo>
                <a:lnTo>
                  <a:pt x="517343" y="525122"/>
                </a:lnTo>
                <a:lnTo>
                  <a:pt x="518315" y="524149"/>
                </a:lnTo>
                <a:lnTo>
                  <a:pt x="514425" y="524149"/>
                </a:lnTo>
                <a:lnTo>
                  <a:pt x="511508" y="524149"/>
                </a:lnTo>
                <a:lnTo>
                  <a:pt x="511508" y="523176"/>
                </a:lnTo>
                <a:lnTo>
                  <a:pt x="509563" y="523177"/>
                </a:lnTo>
                <a:lnTo>
                  <a:pt x="507619" y="522204"/>
                </a:lnTo>
                <a:lnTo>
                  <a:pt x="504701" y="521232"/>
                </a:lnTo>
                <a:lnTo>
                  <a:pt x="501783" y="521232"/>
                </a:lnTo>
                <a:lnTo>
                  <a:pt x="494004" y="517342"/>
                </a:lnTo>
                <a:lnTo>
                  <a:pt x="490114" y="515396"/>
                </a:lnTo>
                <a:lnTo>
                  <a:pt x="487197" y="513452"/>
                </a:lnTo>
                <a:lnTo>
                  <a:pt x="481362" y="512480"/>
                </a:lnTo>
                <a:lnTo>
                  <a:pt x="475527" y="509562"/>
                </a:lnTo>
                <a:lnTo>
                  <a:pt x="477472" y="509562"/>
                </a:lnTo>
                <a:lnTo>
                  <a:pt x="474555" y="508590"/>
                </a:lnTo>
                <a:lnTo>
                  <a:pt x="471638" y="507617"/>
                </a:lnTo>
                <a:lnTo>
                  <a:pt x="468720" y="505672"/>
                </a:lnTo>
                <a:lnTo>
                  <a:pt x="463858" y="502755"/>
                </a:lnTo>
                <a:lnTo>
                  <a:pt x="461913" y="501783"/>
                </a:lnTo>
                <a:lnTo>
                  <a:pt x="460941" y="502755"/>
                </a:lnTo>
                <a:lnTo>
                  <a:pt x="459968" y="503727"/>
                </a:lnTo>
                <a:lnTo>
                  <a:pt x="457051" y="501783"/>
                </a:lnTo>
                <a:lnTo>
                  <a:pt x="453161" y="499838"/>
                </a:lnTo>
                <a:lnTo>
                  <a:pt x="448299" y="498865"/>
                </a:lnTo>
                <a:lnTo>
                  <a:pt x="445381" y="495948"/>
                </a:lnTo>
                <a:lnTo>
                  <a:pt x="448299" y="496920"/>
                </a:lnTo>
                <a:lnTo>
                  <a:pt x="449271" y="496921"/>
                </a:lnTo>
                <a:lnTo>
                  <a:pt x="448299" y="495948"/>
                </a:lnTo>
                <a:lnTo>
                  <a:pt x="445381" y="494003"/>
                </a:lnTo>
                <a:lnTo>
                  <a:pt x="442464" y="493031"/>
                </a:lnTo>
                <a:lnTo>
                  <a:pt x="439547" y="492058"/>
                </a:lnTo>
                <a:lnTo>
                  <a:pt x="435657" y="491086"/>
                </a:lnTo>
                <a:lnTo>
                  <a:pt x="436630" y="493030"/>
                </a:lnTo>
                <a:lnTo>
                  <a:pt x="433712" y="491086"/>
                </a:lnTo>
                <a:lnTo>
                  <a:pt x="431767" y="490113"/>
                </a:lnTo>
                <a:lnTo>
                  <a:pt x="428850" y="490113"/>
                </a:lnTo>
                <a:lnTo>
                  <a:pt x="428850" y="489141"/>
                </a:lnTo>
                <a:lnTo>
                  <a:pt x="424960" y="487196"/>
                </a:lnTo>
                <a:lnTo>
                  <a:pt x="423015" y="486223"/>
                </a:lnTo>
                <a:lnTo>
                  <a:pt x="422043" y="487196"/>
                </a:lnTo>
                <a:lnTo>
                  <a:pt x="415236" y="483306"/>
                </a:lnTo>
                <a:lnTo>
                  <a:pt x="407456" y="479416"/>
                </a:lnTo>
                <a:lnTo>
                  <a:pt x="400649" y="475527"/>
                </a:lnTo>
                <a:lnTo>
                  <a:pt x="397732" y="473582"/>
                </a:lnTo>
                <a:lnTo>
                  <a:pt x="395787" y="471637"/>
                </a:lnTo>
                <a:lnTo>
                  <a:pt x="392869" y="470664"/>
                </a:lnTo>
                <a:lnTo>
                  <a:pt x="391897" y="470664"/>
                </a:lnTo>
                <a:lnTo>
                  <a:pt x="392869" y="471637"/>
                </a:lnTo>
                <a:lnTo>
                  <a:pt x="393842" y="471636"/>
                </a:lnTo>
                <a:lnTo>
                  <a:pt x="395787" y="472609"/>
                </a:lnTo>
                <a:lnTo>
                  <a:pt x="393842" y="472609"/>
                </a:lnTo>
                <a:lnTo>
                  <a:pt x="390925" y="470664"/>
                </a:lnTo>
                <a:lnTo>
                  <a:pt x="390924" y="469691"/>
                </a:lnTo>
                <a:lnTo>
                  <a:pt x="391897" y="469692"/>
                </a:lnTo>
                <a:lnTo>
                  <a:pt x="388007" y="467747"/>
                </a:lnTo>
                <a:lnTo>
                  <a:pt x="385090" y="466774"/>
                </a:lnTo>
                <a:lnTo>
                  <a:pt x="381200" y="466774"/>
                </a:lnTo>
                <a:lnTo>
                  <a:pt x="377310" y="463857"/>
                </a:lnTo>
                <a:lnTo>
                  <a:pt x="374393" y="461913"/>
                </a:lnTo>
                <a:lnTo>
                  <a:pt x="369531" y="460940"/>
                </a:lnTo>
                <a:lnTo>
                  <a:pt x="367586" y="458995"/>
                </a:lnTo>
                <a:lnTo>
                  <a:pt x="366613" y="458994"/>
                </a:lnTo>
                <a:lnTo>
                  <a:pt x="367586" y="457050"/>
                </a:lnTo>
                <a:lnTo>
                  <a:pt x="363696" y="455105"/>
                </a:lnTo>
                <a:lnTo>
                  <a:pt x="360779" y="454133"/>
                </a:lnTo>
                <a:lnTo>
                  <a:pt x="357861" y="451215"/>
                </a:lnTo>
                <a:lnTo>
                  <a:pt x="357861" y="452187"/>
                </a:lnTo>
                <a:lnTo>
                  <a:pt x="356889" y="451216"/>
                </a:lnTo>
                <a:lnTo>
                  <a:pt x="353971" y="450243"/>
                </a:lnTo>
                <a:lnTo>
                  <a:pt x="354944" y="450243"/>
                </a:lnTo>
                <a:lnTo>
                  <a:pt x="352999" y="449270"/>
                </a:lnTo>
                <a:lnTo>
                  <a:pt x="350081" y="447325"/>
                </a:lnTo>
                <a:lnTo>
                  <a:pt x="352026" y="449270"/>
                </a:lnTo>
                <a:lnTo>
                  <a:pt x="354944" y="451215"/>
                </a:lnTo>
                <a:lnTo>
                  <a:pt x="349109" y="449271"/>
                </a:lnTo>
                <a:lnTo>
                  <a:pt x="347164" y="447325"/>
                </a:lnTo>
                <a:lnTo>
                  <a:pt x="343274" y="445381"/>
                </a:lnTo>
                <a:lnTo>
                  <a:pt x="340357" y="444408"/>
                </a:lnTo>
                <a:lnTo>
                  <a:pt x="339385" y="442463"/>
                </a:lnTo>
                <a:lnTo>
                  <a:pt x="336468" y="440518"/>
                </a:lnTo>
                <a:lnTo>
                  <a:pt x="334522" y="440518"/>
                </a:lnTo>
                <a:lnTo>
                  <a:pt x="330633" y="437601"/>
                </a:lnTo>
                <a:lnTo>
                  <a:pt x="329660" y="437601"/>
                </a:lnTo>
                <a:lnTo>
                  <a:pt x="327715" y="436628"/>
                </a:lnTo>
                <a:lnTo>
                  <a:pt x="324798" y="435656"/>
                </a:lnTo>
                <a:lnTo>
                  <a:pt x="322853" y="434683"/>
                </a:lnTo>
                <a:lnTo>
                  <a:pt x="320908" y="434683"/>
                </a:lnTo>
                <a:lnTo>
                  <a:pt x="314101" y="429822"/>
                </a:lnTo>
                <a:lnTo>
                  <a:pt x="315073" y="429821"/>
                </a:lnTo>
                <a:lnTo>
                  <a:pt x="311184" y="426904"/>
                </a:lnTo>
                <a:lnTo>
                  <a:pt x="306322" y="424959"/>
                </a:lnTo>
                <a:lnTo>
                  <a:pt x="307294" y="424959"/>
                </a:lnTo>
                <a:lnTo>
                  <a:pt x="303404" y="423014"/>
                </a:lnTo>
                <a:lnTo>
                  <a:pt x="300487" y="421069"/>
                </a:lnTo>
                <a:lnTo>
                  <a:pt x="298542" y="420097"/>
                </a:lnTo>
                <a:lnTo>
                  <a:pt x="298542" y="418152"/>
                </a:lnTo>
                <a:lnTo>
                  <a:pt x="298542" y="417180"/>
                </a:lnTo>
                <a:lnTo>
                  <a:pt x="296597" y="416207"/>
                </a:lnTo>
                <a:lnTo>
                  <a:pt x="293679" y="415235"/>
                </a:lnTo>
                <a:lnTo>
                  <a:pt x="291735" y="414262"/>
                </a:lnTo>
                <a:lnTo>
                  <a:pt x="290762" y="415235"/>
                </a:lnTo>
                <a:lnTo>
                  <a:pt x="290762" y="416207"/>
                </a:lnTo>
                <a:lnTo>
                  <a:pt x="281038" y="409400"/>
                </a:lnTo>
                <a:lnTo>
                  <a:pt x="276175" y="406483"/>
                </a:lnTo>
                <a:lnTo>
                  <a:pt x="271313" y="402592"/>
                </a:lnTo>
                <a:lnTo>
                  <a:pt x="270341" y="402593"/>
                </a:lnTo>
                <a:lnTo>
                  <a:pt x="269368" y="401620"/>
                </a:lnTo>
                <a:lnTo>
                  <a:pt x="254782" y="392868"/>
                </a:lnTo>
                <a:lnTo>
                  <a:pt x="247975" y="388006"/>
                </a:lnTo>
                <a:lnTo>
                  <a:pt x="244085" y="384117"/>
                </a:lnTo>
                <a:lnTo>
                  <a:pt x="244085" y="383144"/>
                </a:lnTo>
                <a:lnTo>
                  <a:pt x="244085" y="382172"/>
                </a:lnTo>
                <a:lnTo>
                  <a:pt x="242140" y="381199"/>
                </a:lnTo>
                <a:lnTo>
                  <a:pt x="241167" y="380227"/>
                </a:lnTo>
                <a:lnTo>
                  <a:pt x="240195" y="380226"/>
                </a:lnTo>
                <a:lnTo>
                  <a:pt x="240195" y="381199"/>
                </a:lnTo>
                <a:lnTo>
                  <a:pt x="241167" y="383144"/>
                </a:lnTo>
                <a:lnTo>
                  <a:pt x="232415" y="376337"/>
                </a:lnTo>
                <a:lnTo>
                  <a:pt x="225608" y="370502"/>
                </a:lnTo>
                <a:lnTo>
                  <a:pt x="225608" y="371474"/>
                </a:lnTo>
                <a:lnTo>
                  <a:pt x="223663" y="370502"/>
                </a:lnTo>
                <a:lnTo>
                  <a:pt x="223663" y="369530"/>
                </a:lnTo>
                <a:lnTo>
                  <a:pt x="222691" y="368557"/>
                </a:lnTo>
                <a:lnTo>
                  <a:pt x="217829" y="364668"/>
                </a:lnTo>
                <a:lnTo>
                  <a:pt x="216856" y="365640"/>
                </a:lnTo>
                <a:lnTo>
                  <a:pt x="215883" y="363695"/>
                </a:lnTo>
                <a:lnTo>
                  <a:pt x="213939" y="362722"/>
                </a:lnTo>
                <a:lnTo>
                  <a:pt x="212966" y="362723"/>
                </a:lnTo>
                <a:lnTo>
                  <a:pt x="211021" y="360777"/>
                </a:lnTo>
                <a:lnTo>
                  <a:pt x="211022" y="359805"/>
                </a:lnTo>
                <a:lnTo>
                  <a:pt x="205187" y="356888"/>
                </a:lnTo>
                <a:lnTo>
                  <a:pt x="199352" y="352025"/>
                </a:lnTo>
                <a:lnTo>
                  <a:pt x="198380" y="349108"/>
                </a:lnTo>
                <a:lnTo>
                  <a:pt x="195462" y="348136"/>
                </a:lnTo>
                <a:lnTo>
                  <a:pt x="195462" y="349108"/>
                </a:lnTo>
                <a:lnTo>
                  <a:pt x="189628" y="342301"/>
                </a:lnTo>
                <a:lnTo>
                  <a:pt x="186710" y="338411"/>
                </a:lnTo>
                <a:lnTo>
                  <a:pt x="177958" y="333549"/>
                </a:lnTo>
                <a:lnTo>
                  <a:pt x="169206" y="326742"/>
                </a:lnTo>
                <a:lnTo>
                  <a:pt x="151702" y="311183"/>
                </a:lnTo>
                <a:lnTo>
                  <a:pt x="152674" y="311182"/>
                </a:lnTo>
                <a:lnTo>
                  <a:pt x="150730" y="309238"/>
                </a:lnTo>
                <a:lnTo>
                  <a:pt x="149757" y="309238"/>
                </a:lnTo>
                <a:lnTo>
                  <a:pt x="148785" y="308265"/>
                </a:lnTo>
                <a:lnTo>
                  <a:pt x="148785" y="307293"/>
                </a:lnTo>
                <a:lnTo>
                  <a:pt x="148785" y="306320"/>
                </a:lnTo>
                <a:lnTo>
                  <a:pt x="150730" y="306320"/>
                </a:lnTo>
                <a:lnTo>
                  <a:pt x="147812" y="304375"/>
                </a:lnTo>
                <a:lnTo>
                  <a:pt x="145867" y="302431"/>
                </a:lnTo>
                <a:lnTo>
                  <a:pt x="141978" y="300486"/>
                </a:lnTo>
                <a:lnTo>
                  <a:pt x="141978" y="301458"/>
                </a:lnTo>
                <a:lnTo>
                  <a:pt x="140033" y="299513"/>
                </a:lnTo>
                <a:lnTo>
                  <a:pt x="138088" y="297569"/>
                </a:lnTo>
                <a:lnTo>
                  <a:pt x="136143" y="296596"/>
                </a:lnTo>
                <a:lnTo>
                  <a:pt x="136143" y="295623"/>
                </a:lnTo>
                <a:lnTo>
                  <a:pt x="137115" y="295624"/>
                </a:lnTo>
                <a:lnTo>
                  <a:pt x="138088" y="295624"/>
                </a:lnTo>
                <a:lnTo>
                  <a:pt x="135171" y="293679"/>
                </a:lnTo>
                <a:lnTo>
                  <a:pt x="135170" y="292706"/>
                </a:lnTo>
                <a:lnTo>
                  <a:pt x="136143" y="292706"/>
                </a:lnTo>
                <a:lnTo>
                  <a:pt x="139060" y="293679"/>
                </a:lnTo>
                <a:lnTo>
                  <a:pt x="141977" y="294651"/>
                </a:lnTo>
                <a:lnTo>
                  <a:pt x="141978" y="293679"/>
                </a:lnTo>
                <a:lnTo>
                  <a:pt x="140033" y="291734"/>
                </a:lnTo>
                <a:lnTo>
                  <a:pt x="140033" y="290761"/>
                </a:lnTo>
                <a:lnTo>
                  <a:pt x="141005" y="290761"/>
                </a:lnTo>
                <a:lnTo>
                  <a:pt x="141978" y="291734"/>
                </a:lnTo>
                <a:lnTo>
                  <a:pt x="143922" y="292707"/>
                </a:lnTo>
                <a:lnTo>
                  <a:pt x="141978" y="290761"/>
                </a:lnTo>
                <a:lnTo>
                  <a:pt x="138088" y="288817"/>
                </a:lnTo>
                <a:lnTo>
                  <a:pt x="137115" y="288816"/>
                </a:lnTo>
                <a:lnTo>
                  <a:pt x="137116" y="290761"/>
                </a:lnTo>
                <a:lnTo>
                  <a:pt x="134198" y="287844"/>
                </a:lnTo>
                <a:lnTo>
                  <a:pt x="132253" y="287844"/>
                </a:lnTo>
                <a:lnTo>
                  <a:pt x="131281" y="287358"/>
                </a:lnTo>
                <a:lnTo>
                  <a:pt x="130308" y="286872"/>
                </a:lnTo>
                <a:lnTo>
                  <a:pt x="127391" y="284927"/>
                </a:lnTo>
                <a:lnTo>
                  <a:pt x="127391" y="283954"/>
                </a:lnTo>
                <a:lnTo>
                  <a:pt x="128363" y="284926"/>
                </a:lnTo>
                <a:lnTo>
                  <a:pt x="129336" y="285899"/>
                </a:lnTo>
                <a:lnTo>
                  <a:pt x="131281" y="286871"/>
                </a:lnTo>
                <a:lnTo>
                  <a:pt x="130308" y="284927"/>
                </a:lnTo>
                <a:lnTo>
                  <a:pt x="128363" y="282981"/>
                </a:lnTo>
                <a:lnTo>
                  <a:pt x="124473" y="280065"/>
                </a:lnTo>
                <a:lnTo>
                  <a:pt x="125446" y="281037"/>
                </a:lnTo>
                <a:lnTo>
                  <a:pt x="124474" y="282009"/>
                </a:lnTo>
                <a:lnTo>
                  <a:pt x="121556" y="280064"/>
                </a:lnTo>
                <a:lnTo>
                  <a:pt x="121556" y="279092"/>
                </a:lnTo>
                <a:lnTo>
                  <a:pt x="122529" y="279092"/>
                </a:lnTo>
                <a:lnTo>
                  <a:pt x="120584" y="277147"/>
                </a:lnTo>
                <a:lnTo>
                  <a:pt x="117666" y="276175"/>
                </a:lnTo>
                <a:lnTo>
                  <a:pt x="118639" y="277147"/>
                </a:lnTo>
                <a:lnTo>
                  <a:pt x="116694" y="276174"/>
                </a:lnTo>
                <a:lnTo>
                  <a:pt x="114749" y="275202"/>
                </a:lnTo>
                <a:lnTo>
                  <a:pt x="113777" y="273257"/>
                </a:lnTo>
                <a:lnTo>
                  <a:pt x="111832" y="271312"/>
                </a:lnTo>
                <a:lnTo>
                  <a:pt x="112804" y="270340"/>
                </a:lnTo>
                <a:lnTo>
                  <a:pt x="114749" y="271312"/>
                </a:lnTo>
                <a:lnTo>
                  <a:pt x="115721" y="271312"/>
                </a:lnTo>
                <a:lnTo>
                  <a:pt x="114749" y="268395"/>
                </a:lnTo>
                <a:lnTo>
                  <a:pt x="113777" y="268395"/>
                </a:lnTo>
                <a:lnTo>
                  <a:pt x="110859" y="267423"/>
                </a:lnTo>
                <a:lnTo>
                  <a:pt x="109887" y="266450"/>
                </a:lnTo>
                <a:lnTo>
                  <a:pt x="108914" y="266451"/>
                </a:lnTo>
                <a:lnTo>
                  <a:pt x="108914" y="267423"/>
                </a:lnTo>
                <a:lnTo>
                  <a:pt x="108915" y="265478"/>
                </a:lnTo>
                <a:lnTo>
                  <a:pt x="109887" y="265478"/>
                </a:lnTo>
                <a:lnTo>
                  <a:pt x="107942" y="263533"/>
                </a:lnTo>
                <a:lnTo>
                  <a:pt x="105997" y="261588"/>
                </a:lnTo>
                <a:lnTo>
                  <a:pt x="104052" y="260616"/>
                </a:lnTo>
                <a:lnTo>
                  <a:pt x="104052" y="258671"/>
                </a:lnTo>
                <a:lnTo>
                  <a:pt x="102107" y="258670"/>
                </a:lnTo>
                <a:lnTo>
                  <a:pt x="101135" y="254781"/>
                </a:lnTo>
                <a:lnTo>
                  <a:pt x="96273" y="250891"/>
                </a:lnTo>
                <a:lnTo>
                  <a:pt x="95300" y="248946"/>
                </a:lnTo>
                <a:lnTo>
                  <a:pt x="94328" y="247974"/>
                </a:lnTo>
                <a:lnTo>
                  <a:pt x="95300" y="247001"/>
                </a:lnTo>
                <a:lnTo>
                  <a:pt x="92383" y="244084"/>
                </a:lnTo>
                <a:lnTo>
                  <a:pt x="91410" y="243111"/>
                </a:lnTo>
                <a:lnTo>
                  <a:pt x="90438" y="244084"/>
                </a:lnTo>
                <a:lnTo>
                  <a:pt x="92383" y="246029"/>
                </a:lnTo>
                <a:lnTo>
                  <a:pt x="93355" y="247974"/>
                </a:lnTo>
                <a:lnTo>
                  <a:pt x="92383" y="247001"/>
                </a:lnTo>
                <a:lnTo>
                  <a:pt x="88493" y="244084"/>
                </a:lnTo>
                <a:lnTo>
                  <a:pt x="89465" y="243111"/>
                </a:lnTo>
                <a:lnTo>
                  <a:pt x="87520" y="241167"/>
                </a:lnTo>
                <a:lnTo>
                  <a:pt x="85576" y="239221"/>
                </a:lnTo>
                <a:lnTo>
                  <a:pt x="85576" y="238249"/>
                </a:lnTo>
                <a:lnTo>
                  <a:pt x="83631" y="237277"/>
                </a:lnTo>
                <a:lnTo>
                  <a:pt x="82658" y="235332"/>
                </a:lnTo>
                <a:lnTo>
                  <a:pt x="82658" y="234360"/>
                </a:lnTo>
                <a:lnTo>
                  <a:pt x="82658" y="233387"/>
                </a:lnTo>
                <a:lnTo>
                  <a:pt x="80713" y="231442"/>
                </a:lnTo>
                <a:lnTo>
                  <a:pt x="84603" y="234359"/>
                </a:lnTo>
                <a:lnTo>
                  <a:pt x="82658" y="232415"/>
                </a:lnTo>
                <a:lnTo>
                  <a:pt x="81686" y="229497"/>
                </a:lnTo>
                <a:lnTo>
                  <a:pt x="76824" y="227552"/>
                </a:lnTo>
                <a:lnTo>
                  <a:pt x="75851" y="226580"/>
                </a:lnTo>
                <a:lnTo>
                  <a:pt x="74879" y="225607"/>
                </a:lnTo>
                <a:lnTo>
                  <a:pt x="74879" y="224635"/>
                </a:lnTo>
                <a:lnTo>
                  <a:pt x="73906" y="223663"/>
                </a:lnTo>
                <a:lnTo>
                  <a:pt x="76824" y="226580"/>
                </a:lnTo>
                <a:lnTo>
                  <a:pt x="76823" y="224635"/>
                </a:lnTo>
                <a:lnTo>
                  <a:pt x="73906" y="219773"/>
                </a:lnTo>
                <a:lnTo>
                  <a:pt x="70989" y="217828"/>
                </a:lnTo>
                <a:lnTo>
                  <a:pt x="70017" y="217827"/>
                </a:lnTo>
                <a:lnTo>
                  <a:pt x="69044" y="216855"/>
                </a:lnTo>
                <a:lnTo>
                  <a:pt x="69044" y="215882"/>
                </a:lnTo>
                <a:lnTo>
                  <a:pt x="70016" y="215883"/>
                </a:lnTo>
                <a:lnTo>
                  <a:pt x="69044" y="213938"/>
                </a:lnTo>
                <a:lnTo>
                  <a:pt x="68072" y="213938"/>
                </a:lnTo>
                <a:lnTo>
                  <a:pt x="68071" y="214911"/>
                </a:lnTo>
                <a:lnTo>
                  <a:pt x="67099" y="213938"/>
                </a:lnTo>
                <a:lnTo>
                  <a:pt x="63209" y="203241"/>
                </a:lnTo>
                <a:lnTo>
                  <a:pt x="67099" y="206158"/>
                </a:lnTo>
                <a:lnTo>
                  <a:pt x="65154" y="204214"/>
                </a:lnTo>
                <a:lnTo>
                  <a:pt x="67099" y="204213"/>
                </a:lnTo>
                <a:lnTo>
                  <a:pt x="67099" y="203241"/>
                </a:lnTo>
                <a:lnTo>
                  <a:pt x="67099" y="202269"/>
                </a:lnTo>
                <a:lnTo>
                  <a:pt x="68072" y="202269"/>
                </a:lnTo>
                <a:lnTo>
                  <a:pt x="66127" y="200324"/>
                </a:lnTo>
                <a:lnTo>
                  <a:pt x="64182" y="197406"/>
                </a:lnTo>
                <a:lnTo>
                  <a:pt x="64182" y="199351"/>
                </a:lnTo>
                <a:lnTo>
                  <a:pt x="63209" y="199351"/>
                </a:lnTo>
                <a:lnTo>
                  <a:pt x="61264" y="198379"/>
                </a:lnTo>
                <a:lnTo>
                  <a:pt x="58347" y="196434"/>
                </a:lnTo>
                <a:lnTo>
                  <a:pt x="57374" y="195461"/>
                </a:lnTo>
                <a:lnTo>
                  <a:pt x="56402" y="196434"/>
                </a:lnTo>
                <a:lnTo>
                  <a:pt x="54457" y="192544"/>
                </a:lnTo>
                <a:lnTo>
                  <a:pt x="54457" y="189627"/>
                </a:lnTo>
                <a:lnTo>
                  <a:pt x="54457" y="187682"/>
                </a:lnTo>
                <a:lnTo>
                  <a:pt x="51540" y="183792"/>
                </a:lnTo>
                <a:lnTo>
                  <a:pt x="51540" y="181847"/>
                </a:lnTo>
                <a:lnTo>
                  <a:pt x="51540" y="180875"/>
                </a:lnTo>
                <a:lnTo>
                  <a:pt x="50567" y="177958"/>
                </a:lnTo>
                <a:lnTo>
                  <a:pt x="48623" y="174067"/>
                </a:lnTo>
                <a:lnTo>
                  <a:pt x="46678" y="173095"/>
                </a:lnTo>
                <a:lnTo>
                  <a:pt x="46678" y="174068"/>
                </a:lnTo>
                <a:lnTo>
                  <a:pt x="46678" y="175040"/>
                </a:lnTo>
                <a:lnTo>
                  <a:pt x="47650" y="176013"/>
                </a:lnTo>
                <a:lnTo>
                  <a:pt x="46678" y="176012"/>
                </a:lnTo>
                <a:lnTo>
                  <a:pt x="43760" y="170178"/>
                </a:lnTo>
                <a:lnTo>
                  <a:pt x="42788" y="169206"/>
                </a:lnTo>
                <a:lnTo>
                  <a:pt x="41815" y="167261"/>
                </a:lnTo>
                <a:lnTo>
                  <a:pt x="42788" y="171150"/>
                </a:lnTo>
                <a:lnTo>
                  <a:pt x="41815" y="173095"/>
                </a:lnTo>
                <a:lnTo>
                  <a:pt x="39870" y="169205"/>
                </a:lnTo>
                <a:lnTo>
                  <a:pt x="40843" y="169205"/>
                </a:lnTo>
                <a:lnTo>
                  <a:pt x="38898" y="166288"/>
                </a:lnTo>
                <a:lnTo>
                  <a:pt x="37926" y="165315"/>
                </a:lnTo>
                <a:lnTo>
                  <a:pt x="36953" y="164343"/>
                </a:lnTo>
                <a:lnTo>
                  <a:pt x="35008" y="161426"/>
                </a:lnTo>
                <a:lnTo>
                  <a:pt x="35008" y="158508"/>
                </a:lnTo>
                <a:lnTo>
                  <a:pt x="36953" y="160453"/>
                </a:lnTo>
                <a:lnTo>
                  <a:pt x="37926" y="163371"/>
                </a:lnTo>
                <a:lnTo>
                  <a:pt x="39871" y="165316"/>
                </a:lnTo>
                <a:lnTo>
                  <a:pt x="40843" y="165316"/>
                </a:lnTo>
                <a:lnTo>
                  <a:pt x="37926" y="160453"/>
                </a:lnTo>
                <a:lnTo>
                  <a:pt x="36953" y="159157"/>
                </a:lnTo>
                <a:lnTo>
                  <a:pt x="36953" y="155591"/>
                </a:lnTo>
                <a:lnTo>
                  <a:pt x="35981" y="153647"/>
                </a:lnTo>
                <a:lnTo>
                  <a:pt x="35008" y="151701"/>
                </a:lnTo>
                <a:lnTo>
                  <a:pt x="36953" y="153646"/>
                </a:lnTo>
                <a:lnTo>
                  <a:pt x="35981" y="149756"/>
                </a:lnTo>
                <a:lnTo>
                  <a:pt x="35981" y="147811"/>
                </a:lnTo>
                <a:lnTo>
                  <a:pt x="36953" y="145867"/>
                </a:lnTo>
                <a:lnTo>
                  <a:pt x="35008" y="142949"/>
                </a:lnTo>
                <a:lnTo>
                  <a:pt x="34036" y="142949"/>
                </a:lnTo>
                <a:lnTo>
                  <a:pt x="34036" y="143921"/>
                </a:lnTo>
                <a:lnTo>
                  <a:pt x="33063" y="144894"/>
                </a:lnTo>
                <a:lnTo>
                  <a:pt x="29174" y="136142"/>
                </a:lnTo>
                <a:lnTo>
                  <a:pt x="25284" y="130307"/>
                </a:lnTo>
                <a:lnTo>
                  <a:pt x="25284" y="129335"/>
                </a:lnTo>
                <a:lnTo>
                  <a:pt x="26256" y="128362"/>
                </a:lnTo>
                <a:lnTo>
                  <a:pt x="28201" y="130307"/>
                </a:lnTo>
                <a:lnTo>
                  <a:pt x="23339" y="119611"/>
                </a:lnTo>
                <a:lnTo>
                  <a:pt x="19449" y="108913"/>
                </a:lnTo>
                <a:lnTo>
                  <a:pt x="19449" y="109886"/>
                </a:lnTo>
                <a:lnTo>
                  <a:pt x="18477" y="109886"/>
                </a:lnTo>
                <a:lnTo>
                  <a:pt x="17504" y="106969"/>
                </a:lnTo>
                <a:lnTo>
                  <a:pt x="16532" y="104052"/>
                </a:lnTo>
                <a:lnTo>
                  <a:pt x="16532" y="103079"/>
                </a:lnTo>
                <a:lnTo>
                  <a:pt x="17504" y="103079"/>
                </a:lnTo>
                <a:lnTo>
                  <a:pt x="16532" y="101134"/>
                </a:lnTo>
                <a:lnTo>
                  <a:pt x="17504" y="100161"/>
                </a:lnTo>
                <a:lnTo>
                  <a:pt x="17504" y="98217"/>
                </a:lnTo>
                <a:lnTo>
                  <a:pt x="13614" y="90438"/>
                </a:lnTo>
                <a:lnTo>
                  <a:pt x="10697" y="82658"/>
                </a:lnTo>
                <a:lnTo>
                  <a:pt x="9725" y="75850"/>
                </a:lnTo>
                <a:lnTo>
                  <a:pt x="7780" y="70016"/>
                </a:lnTo>
                <a:lnTo>
                  <a:pt x="4862" y="58346"/>
                </a:lnTo>
                <a:lnTo>
                  <a:pt x="4862" y="56402"/>
                </a:lnTo>
                <a:lnTo>
                  <a:pt x="5835" y="55429"/>
                </a:lnTo>
                <a:lnTo>
                  <a:pt x="6807" y="55429"/>
                </a:lnTo>
                <a:lnTo>
                  <a:pt x="6807" y="53484"/>
                </a:lnTo>
                <a:lnTo>
                  <a:pt x="5835" y="51539"/>
                </a:lnTo>
                <a:lnTo>
                  <a:pt x="5835" y="52511"/>
                </a:lnTo>
                <a:lnTo>
                  <a:pt x="4862" y="52512"/>
                </a:lnTo>
                <a:lnTo>
                  <a:pt x="4863" y="50566"/>
                </a:lnTo>
                <a:lnTo>
                  <a:pt x="4862" y="44732"/>
                </a:lnTo>
                <a:lnTo>
                  <a:pt x="3890" y="39870"/>
                </a:lnTo>
                <a:lnTo>
                  <a:pt x="2918" y="35980"/>
                </a:lnTo>
                <a:lnTo>
                  <a:pt x="3890" y="35980"/>
                </a:lnTo>
                <a:lnTo>
                  <a:pt x="4862" y="36952"/>
                </a:lnTo>
                <a:lnTo>
                  <a:pt x="4863" y="34035"/>
                </a:lnTo>
                <a:lnTo>
                  <a:pt x="3890" y="31118"/>
                </a:lnTo>
                <a:lnTo>
                  <a:pt x="2918" y="24311"/>
                </a:lnTo>
                <a:lnTo>
                  <a:pt x="1945" y="27228"/>
                </a:lnTo>
                <a:lnTo>
                  <a:pt x="973" y="22365"/>
                </a:lnTo>
                <a:lnTo>
                  <a:pt x="972" y="17504"/>
                </a:lnTo>
                <a:lnTo>
                  <a:pt x="0" y="8751"/>
                </a:lnTo>
                <a:lnTo>
                  <a:pt x="972" y="8751"/>
                </a:lnTo>
                <a:lnTo>
                  <a:pt x="973" y="4861"/>
                </a:lnTo>
                <a:close/>
                <a:moveTo>
                  <a:pt x="972" y="0"/>
                </a:moveTo>
                <a:lnTo>
                  <a:pt x="1945" y="2917"/>
                </a:lnTo>
                <a:lnTo>
                  <a:pt x="1884" y="3039"/>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33"/>
          <p:cNvSpPr>
            <a:spLocks/>
          </p:cNvSpPr>
          <p:nvPr/>
        </p:nvSpPr>
        <p:spPr bwMode="auto">
          <a:xfrm rot="9377604">
            <a:off x="3925861" y="3316840"/>
            <a:ext cx="1288495" cy="722529"/>
          </a:xfrm>
          <a:custGeom>
            <a:avLst/>
            <a:gdLst/>
            <a:ahLst/>
            <a:cxnLst/>
            <a:rect l="l" t="t" r="r" b="b"/>
            <a:pathLst>
              <a:path w="1288494" h="722529">
                <a:moveTo>
                  <a:pt x="1884" y="3038"/>
                </a:moveTo>
                <a:lnTo>
                  <a:pt x="972" y="0"/>
                </a:lnTo>
                <a:lnTo>
                  <a:pt x="1944" y="2917"/>
                </a:lnTo>
                <a:close/>
                <a:moveTo>
                  <a:pt x="4861" y="18476"/>
                </a:moveTo>
                <a:lnTo>
                  <a:pt x="4667" y="18087"/>
                </a:lnTo>
                <a:lnTo>
                  <a:pt x="3889" y="14587"/>
                </a:lnTo>
                <a:lnTo>
                  <a:pt x="4861" y="15559"/>
                </a:lnTo>
                <a:close/>
                <a:moveTo>
                  <a:pt x="5834" y="23339"/>
                </a:moveTo>
                <a:lnTo>
                  <a:pt x="5658" y="22543"/>
                </a:lnTo>
                <a:lnTo>
                  <a:pt x="5834" y="22366"/>
                </a:lnTo>
                <a:close/>
                <a:moveTo>
                  <a:pt x="15559" y="110859"/>
                </a:moveTo>
                <a:lnTo>
                  <a:pt x="14586" y="108914"/>
                </a:lnTo>
                <a:lnTo>
                  <a:pt x="15559" y="108914"/>
                </a:lnTo>
                <a:lnTo>
                  <a:pt x="15558" y="106969"/>
                </a:lnTo>
                <a:lnTo>
                  <a:pt x="14586" y="105024"/>
                </a:lnTo>
                <a:lnTo>
                  <a:pt x="14586" y="103079"/>
                </a:lnTo>
                <a:lnTo>
                  <a:pt x="13614" y="101134"/>
                </a:lnTo>
                <a:lnTo>
                  <a:pt x="15558" y="104052"/>
                </a:lnTo>
                <a:lnTo>
                  <a:pt x="16531" y="104052"/>
                </a:lnTo>
                <a:lnTo>
                  <a:pt x="15558" y="105024"/>
                </a:lnTo>
                <a:lnTo>
                  <a:pt x="16531" y="109887"/>
                </a:lnTo>
                <a:lnTo>
                  <a:pt x="16531" y="110859"/>
                </a:lnTo>
                <a:close/>
                <a:moveTo>
                  <a:pt x="35007" y="151701"/>
                </a:moveTo>
                <a:lnTo>
                  <a:pt x="34035" y="149757"/>
                </a:lnTo>
                <a:lnTo>
                  <a:pt x="33063" y="148784"/>
                </a:lnTo>
                <a:lnTo>
                  <a:pt x="32090" y="149757"/>
                </a:lnTo>
                <a:lnTo>
                  <a:pt x="25283" y="137115"/>
                </a:lnTo>
                <a:lnTo>
                  <a:pt x="26256" y="137115"/>
                </a:lnTo>
                <a:lnTo>
                  <a:pt x="25283" y="136142"/>
                </a:lnTo>
                <a:lnTo>
                  <a:pt x="25283" y="133225"/>
                </a:lnTo>
                <a:lnTo>
                  <a:pt x="28201" y="141005"/>
                </a:lnTo>
                <a:lnTo>
                  <a:pt x="30146" y="144895"/>
                </a:lnTo>
                <a:lnTo>
                  <a:pt x="33063" y="147812"/>
                </a:lnTo>
                <a:lnTo>
                  <a:pt x="33063" y="146839"/>
                </a:lnTo>
                <a:lnTo>
                  <a:pt x="34035" y="148785"/>
                </a:lnTo>
                <a:close/>
                <a:moveTo>
                  <a:pt x="35007" y="151702"/>
                </a:moveTo>
                <a:lnTo>
                  <a:pt x="35007" y="151702"/>
                </a:lnTo>
                <a:lnTo>
                  <a:pt x="35007" y="151701"/>
                </a:lnTo>
                <a:close/>
                <a:moveTo>
                  <a:pt x="36953" y="159481"/>
                </a:moveTo>
                <a:lnTo>
                  <a:pt x="35007" y="156564"/>
                </a:lnTo>
                <a:lnTo>
                  <a:pt x="36953" y="159158"/>
                </a:lnTo>
                <a:close/>
                <a:moveTo>
                  <a:pt x="49595" y="184765"/>
                </a:moveTo>
                <a:lnTo>
                  <a:pt x="48622" y="183793"/>
                </a:lnTo>
                <a:lnTo>
                  <a:pt x="46677" y="182820"/>
                </a:lnTo>
                <a:lnTo>
                  <a:pt x="45705" y="179903"/>
                </a:lnTo>
                <a:lnTo>
                  <a:pt x="46677" y="179903"/>
                </a:lnTo>
                <a:lnTo>
                  <a:pt x="46677" y="178930"/>
                </a:lnTo>
                <a:lnTo>
                  <a:pt x="47649" y="177958"/>
                </a:lnTo>
                <a:lnTo>
                  <a:pt x="49594" y="178930"/>
                </a:lnTo>
                <a:lnTo>
                  <a:pt x="49595" y="180875"/>
                </a:lnTo>
                <a:lnTo>
                  <a:pt x="51539" y="183792"/>
                </a:lnTo>
                <a:lnTo>
                  <a:pt x="50567" y="184765"/>
                </a:lnTo>
                <a:close/>
                <a:moveTo>
                  <a:pt x="70988" y="218801"/>
                </a:moveTo>
                <a:lnTo>
                  <a:pt x="70016" y="217828"/>
                </a:lnTo>
                <a:lnTo>
                  <a:pt x="70016" y="217828"/>
                </a:lnTo>
                <a:close/>
                <a:moveTo>
                  <a:pt x="978282" y="620422"/>
                </a:moveTo>
                <a:lnTo>
                  <a:pt x="979254" y="620422"/>
                </a:lnTo>
                <a:lnTo>
                  <a:pt x="979164" y="620513"/>
                </a:lnTo>
                <a:close/>
                <a:moveTo>
                  <a:pt x="94327" y="249919"/>
                </a:moveTo>
                <a:lnTo>
                  <a:pt x="93354" y="247974"/>
                </a:lnTo>
                <a:lnTo>
                  <a:pt x="94327" y="248946"/>
                </a:lnTo>
                <a:close/>
                <a:moveTo>
                  <a:pt x="1137764" y="721557"/>
                </a:moveTo>
                <a:lnTo>
                  <a:pt x="1129985" y="714750"/>
                </a:lnTo>
                <a:lnTo>
                  <a:pt x="1137764" y="708915"/>
                </a:lnTo>
                <a:lnTo>
                  <a:pt x="1146516" y="703081"/>
                </a:lnTo>
                <a:lnTo>
                  <a:pt x="1156241" y="696273"/>
                </a:lnTo>
                <a:lnTo>
                  <a:pt x="1168883" y="690439"/>
                </a:lnTo>
                <a:lnTo>
                  <a:pt x="1209725" y="669045"/>
                </a:lnTo>
                <a:lnTo>
                  <a:pt x="1220422" y="662238"/>
                </a:lnTo>
                <a:lnTo>
                  <a:pt x="1229175" y="655431"/>
                </a:lnTo>
                <a:lnTo>
                  <a:pt x="1237927" y="647651"/>
                </a:lnTo>
                <a:lnTo>
                  <a:pt x="1243761" y="639872"/>
                </a:lnTo>
                <a:lnTo>
                  <a:pt x="1243761" y="639871"/>
                </a:lnTo>
                <a:lnTo>
                  <a:pt x="1245706" y="638899"/>
                </a:lnTo>
                <a:lnTo>
                  <a:pt x="1243275" y="638899"/>
                </a:lnTo>
                <a:lnTo>
                  <a:pt x="1242789" y="637927"/>
                </a:lnTo>
                <a:lnTo>
                  <a:pt x="1240844" y="635982"/>
                </a:lnTo>
                <a:lnTo>
                  <a:pt x="1237926" y="634037"/>
                </a:lnTo>
                <a:lnTo>
                  <a:pt x="1226257" y="630147"/>
                </a:lnTo>
                <a:lnTo>
                  <a:pt x="1207781" y="625285"/>
                </a:lnTo>
                <a:lnTo>
                  <a:pt x="1182497" y="620423"/>
                </a:lnTo>
                <a:lnTo>
                  <a:pt x="1113453" y="607781"/>
                </a:lnTo>
                <a:lnTo>
                  <a:pt x="1074555" y="600001"/>
                </a:lnTo>
                <a:lnTo>
                  <a:pt x="1060941" y="596111"/>
                </a:lnTo>
                <a:lnTo>
                  <a:pt x="1048299" y="592222"/>
                </a:lnTo>
                <a:lnTo>
                  <a:pt x="1036630" y="587359"/>
                </a:lnTo>
                <a:lnTo>
                  <a:pt x="1027878" y="583470"/>
                </a:lnTo>
                <a:lnTo>
                  <a:pt x="1020098" y="579580"/>
                </a:lnTo>
                <a:lnTo>
                  <a:pt x="1014263" y="574718"/>
                </a:lnTo>
                <a:lnTo>
                  <a:pt x="1009401" y="569855"/>
                </a:lnTo>
                <a:lnTo>
                  <a:pt x="1006484" y="564993"/>
                </a:lnTo>
                <a:lnTo>
                  <a:pt x="1002594" y="554296"/>
                </a:lnTo>
                <a:lnTo>
                  <a:pt x="1030795" y="566938"/>
                </a:lnTo>
                <a:lnTo>
                  <a:pt x="1058996" y="577635"/>
                </a:lnTo>
                <a:lnTo>
                  <a:pt x="1087197" y="587360"/>
                </a:lnTo>
                <a:lnTo>
                  <a:pt x="1116370" y="596112"/>
                </a:lnTo>
                <a:lnTo>
                  <a:pt x="1145544" y="602918"/>
                </a:lnTo>
                <a:lnTo>
                  <a:pt x="1174717" y="609726"/>
                </a:lnTo>
                <a:lnTo>
                  <a:pt x="1204863" y="614588"/>
                </a:lnTo>
                <a:lnTo>
                  <a:pt x="1234037" y="618478"/>
                </a:lnTo>
                <a:lnTo>
                  <a:pt x="1248623" y="618478"/>
                </a:lnTo>
                <a:lnTo>
                  <a:pt x="1260293" y="619450"/>
                </a:lnTo>
                <a:lnTo>
                  <a:pt x="1270017" y="620422"/>
                </a:lnTo>
                <a:lnTo>
                  <a:pt x="1277797" y="622368"/>
                </a:lnTo>
                <a:lnTo>
                  <a:pt x="1283632" y="625285"/>
                </a:lnTo>
                <a:lnTo>
                  <a:pt x="1285577" y="628202"/>
                </a:lnTo>
                <a:lnTo>
                  <a:pt x="1287521" y="630147"/>
                </a:lnTo>
                <a:lnTo>
                  <a:pt x="1288494" y="634037"/>
                </a:lnTo>
                <a:lnTo>
                  <a:pt x="1287522" y="637927"/>
                </a:lnTo>
                <a:lnTo>
                  <a:pt x="1285577" y="642789"/>
                </a:lnTo>
                <a:lnTo>
                  <a:pt x="1282659" y="646679"/>
                </a:lnTo>
                <a:lnTo>
                  <a:pt x="1277797" y="650569"/>
                </a:lnTo>
                <a:lnTo>
                  <a:pt x="1271962" y="654458"/>
                </a:lnTo>
                <a:lnTo>
                  <a:pt x="1264183" y="658348"/>
                </a:lnTo>
                <a:lnTo>
                  <a:pt x="1255431" y="662238"/>
                </a:lnTo>
                <a:lnTo>
                  <a:pt x="1235982" y="670017"/>
                </a:lnTo>
                <a:lnTo>
                  <a:pt x="1215560" y="676825"/>
                </a:lnTo>
                <a:lnTo>
                  <a:pt x="1207781" y="680714"/>
                </a:lnTo>
                <a:lnTo>
                  <a:pt x="1199029" y="685576"/>
                </a:lnTo>
                <a:lnTo>
                  <a:pt x="1179580" y="698218"/>
                </a:lnTo>
                <a:lnTo>
                  <a:pt x="1146516" y="722529"/>
                </a:lnTo>
                <a:lnTo>
                  <a:pt x="1140682" y="722529"/>
                </a:lnTo>
                <a:close/>
                <a:moveTo>
                  <a:pt x="909238" y="622367"/>
                </a:moveTo>
                <a:lnTo>
                  <a:pt x="909238" y="622367"/>
                </a:lnTo>
                <a:lnTo>
                  <a:pt x="909463" y="622367"/>
                </a:lnTo>
                <a:close/>
                <a:moveTo>
                  <a:pt x="908266" y="623340"/>
                </a:moveTo>
                <a:lnTo>
                  <a:pt x="908266" y="622367"/>
                </a:lnTo>
                <a:lnTo>
                  <a:pt x="909238" y="622367"/>
                </a:lnTo>
                <a:close/>
                <a:moveTo>
                  <a:pt x="141977" y="301459"/>
                </a:moveTo>
                <a:lnTo>
                  <a:pt x="141977" y="301459"/>
                </a:lnTo>
                <a:lnTo>
                  <a:pt x="141977" y="301459"/>
                </a:lnTo>
                <a:close/>
                <a:moveTo>
                  <a:pt x="142949" y="302431"/>
                </a:moveTo>
                <a:lnTo>
                  <a:pt x="141977" y="301459"/>
                </a:lnTo>
                <a:lnTo>
                  <a:pt x="142949" y="301459"/>
                </a:lnTo>
                <a:close/>
                <a:moveTo>
                  <a:pt x="244084" y="368557"/>
                </a:moveTo>
                <a:lnTo>
                  <a:pt x="241795" y="366956"/>
                </a:lnTo>
                <a:lnTo>
                  <a:pt x="242139" y="366613"/>
                </a:lnTo>
                <a:close/>
                <a:moveTo>
                  <a:pt x="641815" y="565965"/>
                </a:moveTo>
                <a:lnTo>
                  <a:pt x="641815" y="565965"/>
                </a:lnTo>
                <a:lnTo>
                  <a:pt x="644732" y="565965"/>
                </a:lnTo>
                <a:lnTo>
                  <a:pt x="642787" y="565965"/>
                </a:lnTo>
                <a:close/>
                <a:moveTo>
                  <a:pt x="458992" y="489140"/>
                </a:moveTo>
                <a:lnTo>
                  <a:pt x="457050" y="488169"/>
                </a:lnTo>
                <a:lnTo>
                  <a:pt x="458995" y="489141"/>
                </a:lnTo>
                <a:close/>
                <a:moveTo>
                  <a:pt x="333549" y="441491"/>
                </a:moveTo>
                <a:lnTo>
                  <a:pt x="331604" y="439546"/>
                </a:lnTo>
                <a:lnTo>
                  <a:pt x="334521" y="440519"/>
                </a:lnTo>
                <a:lnTo>
                  <a:pt x="334521" y="441491"/>
                </a:lnTo>
                <a:close/>
                <a:moveTo>
                  <a:pt x="339384" y="444409"/>
                </a:moveTo>
                <a:lnTo>
                  <a:pt x="337439" y="442464"/>
                </a:lnTo>
                <a:lnTo>
                  <a:pt x="338411" y="443436"/>
                </a:lnTo>
                <a:lnTo>
                  <a:pt x="340356" y="444408"/>
                </a:lnTo>
                <a:close/>
                <a:moveTo>
                  <a:pt x="448298" y="498866"/>
                </a:moveTo>
                <a:lnTo>
                  <a:pt x="445381" y="495948"/>
                </a:lnTo>
                <a:lnTo>
                  <a:pt x="448298" y="496921"/>
                </a:lnTo>
                <a:lnTo>
                  <a:pt x="449271" y="496921"/>
                </a:lnTo>
                <a:lnTo>
                  <a:pt x="448298" y="495948"/>
                </a:lnTo>
                <a:lnTo>
                  <a:pt x="445381" y="494003"/>
                </a:lnTo>
                <a:lnTo>
                  <a:pt x="442463" y="493031"/>
                </a:lnTo>
                <a:lnTo>
                  <a:pt x="439546" y="492059"/>
                </a:lnTo>
                <a:lnTo>
                  <a:pt x="435656" y="491086"/>
                </a:lnTo>
                <a:lnTo>
                  <a:pt x="436629" y="493031"/>
                </a:lnTo>
                <a:lnTo>
                  <a:pt x="433711" y="491086"/>
                </a:lnTo>
                <a:lnTo>
                  <a:pt x="431766" y="490113"/>
                </a:lnTo>
                <a:lnTo>
                  <a:pt x="428849" y="490114"/>
                </a:lnTo>
                <a:lnTo>
                  <a:pt x="428849" y="489141"/>
                </a:lnTo>
                <a:lnTo>
                  <a:pt x="424959" y="487196"/>
                </a:lnTo>
                <a:lnTo>
                  <a:pt x="423014" y="486224"/>
                </a:lnTo>
                <a:lnTo>
                  <a:pt x="422042" y="487196"/>
                </a:lnTo>
                <a:lnTo>
                  <a:pt x="415235" y="483306"/>
                </a:lnTo>
                <a:lnTo>
                  <a:pt x="407455" y="479417"/>
                </a:lnTo>
                <a:lnTo>
                  <a:pt x="400648" y="475527"/>
                </a:lnTo>
                <a:lnTo>
                  <a:pt x="397730" y="473582"/>
                </a:lnTo>
                <a:lnTo>
                  <a:pt x="395786" y="471637"/>
                </a:lnTo>
                <a:lnTo>
                  <a:pt x="392869" y="470665"/>
                </a:lnTo>
                <a:lnTo>
                  <a:pt x="391896" y="470664"/>
                </a:lnTo>
                <a:lnTo>
                  <a:pt x="392868" y="471637"/>
                </a:lnTo>
                <a:lnTo>
                  <a:pt x="393841" y="471637"/>
                </a:lnTo>
                <a:lnTo>
                  <a:pt x="395786" y="472610"/>
                </a:lnTo>
                <a:lnTo>
                  <a:pt x="393841" y="472610"/>
                </a:lnTo>
                <a:lnTo>
                  <a:pt x="390924" y="470665"/>
                </a:lnTo>
                <a:lnTo>
                  <a:pt x="390924" y="469692"/>
                </a:lnTo>
                <a:lnTo>
                  <a:pt x="391896" y="469692"/>
                </a:lnTo>
                <a:lnTo>
                  <a:pt x="388006" y="467747"/>
                </a:lnTo>
                <a:lnTo>
                  <a:pt x="385089" y="466775"/>
                </a:lnTo>
                <a:lnTo>
                  <a:pt x="381199" y="466775"/>
                </a:lnTo>
                <a:lnTo>
                  <a:pt x="377309" y="463857"/>
                </a:lnTo>
                <a:lnTo>
                  <a:pt x="374392" y="461913"/>
                </a:lnTo>
                <a:lnTo>
                  <a:pt x="369530" y="460940"/>
                </a:lnTo>
                <a:lnTo>
                  <a:pt x="367585" y="458995"/>
                </a:lnTo>
                <a:lnTo>
                  <a:pt x="366613" y="458995"/>
                </a:lnTo>
                <a:lnTo>
                  <a:pt x="367585" y="457050"/>
                </a:lnTo>
                <a:lnTo>
                  <a:pt x="363695" y="455105"/>
                </a:lnTo>
                <a:lnTo>
                  <a:pt x="360777" y="454133"/>
                </a:lnTo>
                <a:lnTo>
                  <a:pt x="357860" y="451216"/>
                </a:lnTo>
                <a:lnTo>
                  <a:pt x="357860" y="452188"/>
                </a:lnTo>
                <a:lnTo>
                  <a:pt x="356887" y="451216"/>
                </a:lnTo>
                <a:lnTo>
                  <a:pt x="353970" y="450243"/>
                </a:lnTo>
                <a:lnTo>
                  <a:pt x="354943" y="450243"/>
                </a:lnTo>
                <a:lnTo>
                  <a:pt x="352998" y="449271"/>
                </a:lnTo>
                <a:lnTo>
                  <a:pt x="350081" y="447326"/>
                </a:lnTo>
                <a:lnTo>
                  <a:pt x="352026" y="449271"/>
                </a:lnTo>
                <a:lnTo>
                  <a:pt x="354943" y="451216"/>
                </a:lnTo>
                <a:lnTo>
                  <a:pt x="349108" y="449271"/>
                </a:lnTo>
                <a:lnTo>
                  <a:pt x="347164" y="447326"/>
                </a:lnTo>
                <a:lnTo>
                  <a:pt x="343274" y="445381"/>
                </a:lnTo>
                <a:lnTo>
                  <a:pt x="340356" y="444408"/>
                </a:lnTo>
                <a:lnTo>
                  <a:pt x="339384" y="442464"/>
                </a:lnTo>
                <a:lnTo>
                  <a:pt x="336467" y="440519"/>
                </a:lnTo>
                <a:lnTo>
                  <a:pt x="334521" y="440519"/>
                </a:lnTo>
                <a:lnTo>
                  <a:pt x="330632" y="437601"/>
                </a:lnTo>
                <a:lnTo>
                  <a:pt x="329659" y="437601"/>
                </a:lnTo>
                <a:lnTo>
                  <a:pt x="327715" y="436629"/>
                </a:lnTo>
                <a:lnTo>
                  <a:pt x="324797" y="435657"/>
                </a:lnTo>
                <a:lnTo>
                  <a:pt x="322852" y="434684"/>
                </a:lnTo>
                <a:lnTo>
                  <a:pt x="320907" y="434684"/>
                </a:lnTo>
                <a:lnTo>
                  <a:pt x="314100" y="429822"/>
                </a:lnTo>
                <a:lnTo>
                  <a:pt x="315072" y="429822"/>
                </a:lnTo>
                <a:lnTo>
                  <a:pt x="311183" y="426904"/>
                </a:lnTo>
                <a:lnTo>
                  <a:pt x="306320" y="424960"/>
                </a:lnTo>
                <a:lnTo>
                  <a:pt x="307293" y="424960"/>
                </a:lnTo>
                <a:lnTo>
                  <a:pt x="303403" y="423015"/>
                </a:lnTo>
                <a:lnTo>
                  <a:pt x="300486" y="421070"/>
                </a:lnTo>
                <a:lnTo>
                  <a:pt x="298541" y="420097"/>
                </a:lnTo>
                <a:lnTo>
                  <a:pt x="298541" y="418152"/>
                </a:lnTo>
                <a:lnTo>
                  <a:pt x="298541" y="417180"/>
                </a:lnTo>
                <a:lnTo>
                  <a:pt x="296596" y="416208"/>
                </a:lnTo>
                <a:lnTo>
                  <a:pt x="293678" y="415235"/>
                </a:lnTo>
                <a:lnTo>
                  <a:pt x="291734" y="414263"/>
                </a:lnTo>
                <a:lnTo>
                  <a:pt x="290761" y="415235"/>
                </a:lnTo>
                <a:lnTo>
                  <a:pt x="290761" y="416208"/>
                </a:lnTo>
                <a:lnTo>
                  <a:pt x="281037" y="409401"/>
                </a:lnTo>
                <a:lnTo>
                  <a:pt x="276175" y="406483"/>
                </a:lnTo>
                <a:lnTo>
                  <a:pt x="271312" y="402593"/>
                </a:lnTo>
                <a:lnTo>
                  <a:pt x="270340" y="402593"/>
                </a:lnTo>
                <a:lnTo>
                  <a:pt x="269368" y="401621"/>
                </a:lnTo>
                <a:lnTo>
                  <a:pt x="254781" y="392869"/>
                </a:lnTo>
                <a:lnTo>
                  <a:pt x="247973" y="388007"/>
                </a:lnTo>
                <a:lnTo>
                  <a:pt x="243112" y="383144"/>
                </a:lnTo>
                <a:lnTo>
                  <a:pt x="244084" y="384117"/>
                </a:lnTo>
                <a:lnTo>
                  <a:pt x="244083" y="383144"/>
                </a:lnTo>
                <a:lnTo>
                  <a:pt x="244083" y="382172"/>
                </a:lnTo>
                <a:lnTo>
                  <a:pt x="242139" y="381200"/>
                </a:lnTo>
                <a:lnTo>
                  <a:pt x="241166" y="380227"/>
                </a:lnTo>
                <a:lnTo>
                  <a:pt x="240194" y="380227"/>
                </a:lnTo>
                <a:lnTo>
                  <a:pt x="240194" y="381199"/>
                </a:lnTo>
                <a:lnTo>
                  <a:pt x="241166" y="383144"/>
                </a:lnTo>
                <a:lnTo>
                  <a:pt x="232414" y="376337"/>
                </a:lnTo>
                <a:lnTo>
                  <a:pt x="225607" y="370502"/>
                </a:lnTo>
                <a:lnTo>
                  <a:pt x="225607" y="371475"/>
                </a:lnTo>
                <a:lnTo>
                  <a:pt x="223663" y="370503"/>
                </a:lnTo>
                <a:lnTo>
                  <a:pt x="223663" y="369530"/>
                </a:lnTo>
                <a:lnTo>
                  <a:pt x="222690" y="368558"/>
                </a:lnTo>
                <a:lnTo>
                  <a:pt x="217827" y="364668"/>
                </a:lnTo>
                <a:lnTo>
                  <a:pt x="216856" y="365640"/>
                </a:lnTo>
                <a:lnTo>
                  <a:pt x="215883" y="363696"/>
                </a:lnTo>
                <a:lnTo>
                  <a:pt x="213938" y="362723"/>
                </a:lnTo>
                <a:lnTo>
                  <a:pt x="212965" y="362723"/>
                </a:lnTo>
                <a:lnTo>
                  <a:pt x="211021" y="360778"/>
                </a:lnTo>
                <a:lnTo>
                  <a:pt x="211021" y="359806"/>
                </a:lnTo>
                <a:lnTo>
                  <a:pt x="205186" y="356888"/>
                </a:lnTo>
                <a:lnTo>
                  <a:pt x="199351" y="352026"/>
                </a:lnTo>
                <a:lnTo>
                  <a:pt x="198379" y="349109"/>
                </a:lnTo>
                <a:lnTo>
                  <a:pt x="195461" y="348136"/>
                </a:lnTo>
                <a:lnTo>
                  <a:pt x="195461" y="349109"/>
                </a:lnTo>
                <a:lnTo>
                  <a:pt x="189627" y="342302"/>
                </a:lnTo>
                <a:lnTo>
                  <a:pt x="186709" y="338412"/>
                </a:lnTo>
                <a:lnTo>
                  <a:pt x="177957" y="333550"/>
                </a:lnTo>
                <a:lnTo>
                  <a:pt x="169205" y="326742"/>
                </a:lnTo>
                <a:lnTo>
                  <a:pt x="151701" y="311183"/>
                </a:lnTo>
                <a:lnTo>
                  <a:pt x="152674" y="311183"/>
                </a:lnTo>
                <a:lnTo>
                  <a:pt x="150729" y="309238"/>
                </a:lnTo>
                <a:lnTo>
                  <a:pt x="149757" y="309238"/>
                </a:lnTo>
                <a:lnTo>
                  <a:pt x="148784" y="308266"/>
                </a:lnTo>
                <a:lnTo>
                  <a:pt x="148784" y="307293"/>
                </a:lnTo>
                <a:lnTo>
                  <a:pt x="148784" y="306321"/>
                </a:lnTo>
                <a:lnTo>
                  <a:pt x="150729" y="306321"/>
                </a:lnTo>
                <a:lnTo>
                  <a:pt x="147812" y="304376"/>
                </a:lnTo>
                <a:lnTo>
                  <a:pt x="145867" y="302431"/>
                </a:lnTo>
                <a:lnTo>
                  <a:pt x="141977" y="300486"/>
                </a:lnTo>
                <a:lnTo>
                  <a:pt x="141977" y="301459"/>
                </a:lnTo>
                <a:lnTo>
                  <a:pt x="140032" y="299514"/>
                </a:lnTo>
                <a:lnTo>
                  <a:pt x="138087" y="297569"/>
                </a:lnTo>
                <a:lnTo>
                  <a:pt x="136142" y="296596"/>
                </a:lnTo>
                <a:lnTo>
                  <a:pt x="136142" y="295624"/>
                </a:lnTo>
                <a:lnTo>
                  <a:pt x="137114" y="295624"/>
                </a:lnTo>
                <a:lnTo>
                  <a:pt x="138087" y="295624"/>
                </a:lnTo>
                <a:lnTo>
                  <a:pt x="135170" y="293679"/>
                </a:lnTo>
                <a:lnTo>
                  <a:pt x="135170" y="292707"/>
                </a:lnTo>
                <a:lnTo>
                  <a:pt x="136142" y="292707"/>
                </a:lnTo>
                <a:lnTo>
                  <a:pt x="139060" y="293679"/>
                </a:lnTo>
                <a:lnTo>
                  <a:pt x="141977" y="294652"/>
                </a:lnTo>
                <a:lnTo>
                  <a:pt x="141977" y="293679"/>
                </a:lnTo>
                <a:lnTo>
                  <a:pt x="140032" y="291734"/>
                </a:lnTo>
                <a:lnTo>
                  <a:pt x="140032" y="290762"/>
                </a:lnTo>
                <a:lnTo>
                  <a:pt x="141004" y="290762"/>
                </a:lnTo>
                <a:lnTo>
                  <a:pt x="141977" y="291734"/>
                </a:lnTo>
                <a:lnTo>
                  <a:pt x="143922" y="292707"/>
                </a:lnTo>
                <a:lnTo>
                  <a:pt x="141977" y="290762"/>
                </a:lnTo>
                <a:lnTo>
                  <a:pt x="138087" y="288817"/>
                </a:lnTo>
                <a:lnTo>
                  <a:pt x="137114" y="288817"/>
                </a:lnTo>
                <a:lnTo>
                  <a:pt x="137114" y="290762"/>
                </a:lnTo>
                <a:lnTo>
                  <a:pt x="134197" y="287844"/>
                </a:lnTo>
                <a:lnTo>
                  <a:pt x="132253" y="287845"/>
                </a:lnTo>
                <a:lnTo>
                  <a:pt x="131280" y="287358"/>
                </a:lnTo>
                <a:lnTo>
                  <a:pt x="130307" y="286872"/>
                </a:lnTo>
                <a:lnTo>
                  <a:pt x="127390" y="284927"/>
                </a:lnTo>
                <a:lnTo>
                  <a:pt x="127390" y="283955"/>
                </a:lnTo>
                <a:lnTo>
                  <a:pt x="128363" y="284927"/>
                </a:lnTo>
                <a:lnTo>
                  <a:pt x="129335" y="285899"/>
                </a:lnTo>
                <a:lnTo>
                  <a:pt x="131280" y="286872"/>
                </a:lnTo>
                <a:lnTo>
                  <a:pt x="130307" y="284927"/>
                </a:lnTo>
                <a:lnTo>
                  <a:pt x="128363" y="282982"/>
                </a:lnTo>
                <a:lnTo>
                  <a:pt x="124473" y="280065"/>
                </a:lnTo>
                <a:lnTo>
                  <a:pt x="125445" y="281037"/>
                </a:lnTo>
                <a:lnTo>
                  <a:pt x="124473" y="282010"/>
                </a:lnTo>
                <a:lnTo>
                  <a:pt x="121555" y="280065"/>
                </a:lnTo>
                <a:lnTo>
                  <a:pt x="121555" y="279092"/>
                </a:lnTo>
                <a:lnTo>
                  <a:pt x="122528" y="279092"/>
                </a:lnTo>
                <a:lnTo>
                  <a:pt x="120583" y="277148"/>
                </a:lnTo>
                <a:lnTo>
                  <a:pt x="117666" y="276175"/>
                </a:lnTo>
                <a:lnTo>
                  <a:pt x="118638" y="277147"/>
                </a:lnTo>
                <a:lnTo>
                  <a:pt x="116693" y="276175"/>
                </a:lnTo>
                <a:lnTo>
                  <a:pt x="114748" y="275203"/>
                </a:lnTo>
                <a:lnTo>
                  <a:pt x="113776" y="273258"/>
                </a:lnTo>
                <a:lnTo>
                  <a:pt x="111831" y="271313"/>
                </a:lnTo>
                <a:lnTo>
                  <a:pt x="112804" y="270340"/>
                </a:lnTo>
                <a:lnTo>
                  <a:pt x="114748" y="271313"/>
                </a:lnTo>
                <a:lnTo>
                  <a:pt x="115721" y="271313"/>
                </a:lnTo>
                <a:lnTo>
                  <a:pt x="114748" y="268395"/>
                </a:lnTo>
                <a:lnTo>
                  <a:pt x="113776" y="268396"/>
                </a:lnTo>
                <a:lnTo>
                  <a:pt x="110858" y="267423"/>
                </a:lnTo>
                <a:lnTo>
                  <a:pt x="109886" y="266450"/>
                </a:lnTo>
                <a:lnTo>
                  <a:pt x="108914" y="266450"/>
                </a:lnTo>
                <a:lnTo>
                  <a:pt x="108914" y="267423"/>
                </a:lnTo>
                <a:lnTo>
                  <a:pt x="108914" y="265478"/>
                </a:lnTo>
                <a:lnTo>
                  <a:pt x="109886" y="265478"/>
                </a:lnTo>
                <a:lnTo>
                  <a:pt x="107941" y="263533"/>
                </a:lnTo>
                <a:lnTo>
                  <a:pt x="105997" y="261588"/>
                </a:lnTo>
                <a:lnTo>
                  <a:pt x="104051" y="260616"/>
                </a:lnTo>
                <a:lnTo>
                  <a:pt x="104051" y="258671"/>
                </a:lnTo>
                <a:lnTo>
                  <a:pt x="102107" y="258671"/>
                </a:lnTo>
                <a:lnTo>
                  <a:pt x="101134" y="254781"/>
                </a:lnTo>
                <a:lnTo>
                  <a:pt x="96272" y="250891"/>
                </a:lnTo>
                <a:lnTo>
                  <a:pt x="95299" y="248946"/>
                </a:lnTo>
                <a:lnTo>
                  <a:pt x="94327" y="247974"/>
                </a:lnTo>
                <a:lnTo>
                  <a:pt x="95299" y="247002"/>
                </a:lnTo>
                <a:lnTo>
                  <a:pt x="92382" y="244084"/>
                </a:lnTo>
                <a:lnTo>
                  <a:pt x="91409" y="243112"/>
                </a:lnTo>
                <a:lnTo>
                  <a:pt x="90437" y="244084"/>
                </a:lnTo>
                <a:lnTo>
                  <a:pt x="92382" y="246029"/>
                </a:lnTo>
                <a:lnTo>
                  <a:pt x="93354" y="247974"/>
                </a:lnTo>
                <a:lnTo>
                  <a:pt x="92382" y="247002"/>
                </a:lnTo>
                <a:lnTo>
                  <a:pt x="88492" y="244084"/>
                </a:lnTo>
                <a:lnTo>
                  <a:pt x="89465" y="243112"/>
                </a:lnTo>
                <a:lnTo>
                  <a:pt x="87520" y="241167"/>
                </a:lnTo>
                <a:lnTo>
                  <a:pt x="85575" y="239222"/>
                </a:lnTo>
                <a:lnTo>
                  <a:pt x="85575" y="238250"/>
                </a:lnTo>
                <a:lnTo>
                  <a:pt x="83630" y="237277"/>
                </a:lnTo>
                <a:lnTo>
                  <a:pt x="82657" y="235332"/>
                </a:lnTo>
                <a:lnTo>
                  <a:pt x="82657" y="234360"/>
                </a:lnTo>
                <a:lnTo>
                  <a:pt x="82657" y="233387"/>
                </a:lnTo>
                <a:lnTo>
                  <a:pt x="80713" y="231442"/>
                </a:lnTo>
                <a:lnTo>
                  <a:pt x="84602" y="234360"/>
                </a:lnTo>
                <a:lnTo>
                  <a:pt x="82657" y="232415"/>
                </a:lnTo>
                <a:lnTo>
                  <a:pt x="81685" y="229498"/>
                </a:lnTo>
                <a:lnTo>
                  <a:pt x="76823" y="227553"/>
                </a:lnTo>
                <a:lnTo>
                  <a:pt x="75850" y="226580"/>
                </a:lnTo>
                <a:lnTo>
                  <a:pt x="74878" y="225608"/>
                </a:lnTo>
                <a:lnTo>
                  <a:pt x="74878" y="224635"/>
                </a:lnTo>
                <a:lnTo>
                  <a:pt x="73906" y="223663"/>
                </a:lnTo>
                <a:lnTo>
                  <a:pt x="76823" y="226580"/>
                </a:lnTo>
                <a:lnTo>
                  <a:pt x="76823" y="224635"/>
                </a:lnTo>
                <a:lnTo>
                  <a:pt x="73905" y="219773"/>
                </a:lnTo>
                <a:lnTo>
                  <a:pt x="70988" y="217828"/>
                </a:lnTo>
                <a:lnTo>
                  <a:pt x="70016" y="217828"/>
                </a:lnTo>
                <a:lnTo>
                  <a:pt x="69043" y="216856"/>
                </a:lnTo>
                <a:lnTo>
                  <a:pt x="69043" y="215883"/>
                </a:lnTo>
                <a:lnTo>
                  <a:pt x="70016" y="215883"/>
                </a:lnTo>
                <a:lnTo>
                  <a:pt x="69043" y="213938"/>
                </a:lnTo>
                <a:lnTo>
                  <a:pt x="68071" y="213938"/>
                </a:lnTo>
                <a:lnTo>
                  <a:pt x="68071" y="214911"/>
                </a:lnTo>
                <a:lnTo>
                  <a:pt x="67098" y="213938"/>
                </a:lnTo>
                <a:lnTo>
                  <a:pt x="63208" y="203242"/>
                </a:lnTo>
                <a:lnTo>
                  <a:pt x="67098" y="206159"/>
                </a:lnTo>
                <a:lnTo>
                  <a:pt x="65154" y="204214"/>
                </a:lnTo>
                <a:lnTo>
                  <a:pt x="67098" y="204214"/>
                </a:lnTo>
                <a:lnTo>
                  <a:pt x="67098" y="203242"/>
                </a:lnTo>
                <a:lnTo>
                  <a:pt x="67098" y="202269"/>
                </a:lnTo>
                <a:lnTo>
                  <a:pt x="68070" y="202269"/>
                </a:lnTo>
                <a:lnTo>
                  <a:pt x="66126" y="200324"/>
                </a:lnTo>
                <a:lnTo>
                  <a:pt x="64181" y="197407"/>
                </a:lnTo>
                <a:lnTo>
                  <a:pt x="64181" y="199352"/>
                </a:lnTo>
                <a:lnTo>
                  <a:pt x="63209" y="199352"/>
                </a:lnTo>
                <a:lnTo>
                  <a:pt x="61264" y="198379"/>
                </a:lnTo>
                <a:lnTo>
                  <a:pt x="58347" y="196434"/>
                </a:lnTo>
                <a:lnTo>
                  <a:pt x="57374" y="195462"/>
                </a:lnTo>
                <a:lnTo>
                  <a:pt x="56401" y="196434"/>
                </a:lnTo>
                <a:lnTo>
                  <a:pt x="54457" y="192545"/>
                </a:lnTo>
                <a:lnTo>
                  <a:pt x="54457" y="189627"/>
                </a:lnTo>
                <a:lnTo>
                  <a:pt x="54457" y="187682"/>
                </a:lnTo>
                <a:lnTo>
                  <a:pt x="51539" y="183792"/>
                </a:lnTo>
                <a:lnTo>
                  <a:pt x="51539" y="181848"/>
                </a:lnTo>
                <a:lnTo>
                  <a:pt x="51539" y="180875"/>
                </a:lnTo>
                <a:lnTo>
                  <a:pt x="50567" y="177958"/>
                </a:lnTo>
                <a:lnTo>
                  <a:pt x="48622" y="174068"/>
                </a:lnTo>
                <a:lnTo>
                  <a:pt x="46677" y="173096"/>
                </a:lnTo>
                <a:lnTo>
                  <a:pt x="46677" y="174068"/>
                </a:lnTo>
                <a:lnTo>
                  <a:pt x="46677" y="175041"/>
                </a:lnTo>
                <a:lnTo>
                  <a:pt x="47649" y="176013"/>
                </a:lnTo>
                <a:lnTo>
                  <a:pt x="46677" y="176013"/>
                </a:lnTo>
                <a:lnTo>
                  <a:pt x="43760" y="170178"/>
                </a:lnTo>
                <a:lnTo>
                  <a:pt x="42787" y="169206"/>
                </a:lnTo>
                <a:lnTo>
                  <a:pt x="41815" y="167261"/>
                </a:lnTo>
                <a:lnTo>
                  <a:pt x="42787" y="171151"/>
                </a:lnTo>
                <a:lnTo>
                  <a:pt x="41815" y="173096"/>
                </a:lnTo>
                <a:lnTo>
                  <a:pt x="39870" y="169206"/>
                </a:lnTo>
                <a:lnTo>
                  <a:pt x="40842" y="169206"/>
                </a:lnTo>
                <a:lnTo>
                  <a:pt x="38897" y="166288"/>
                </a:lnTo>
                <a:lnTo>
                  <a:pt x="37925" y="165316"/>
                </a:lnTo>
                <a:lnTo>
                  <a:pt x="36952" y="164344"/>
                </a:lnTo>
                <a:lnTo>
                  <a:pt x="35007" y="161426"/>
                </a:lnTo>
                <a:lnTo>
                  <a:pt x="35007" y="158509"/>
                </a:lnTo>
                <a:lnTo>
                  <a:pt x="36953" y="160454"/>
                </a:lnTo>
                <a:lnTo>
                  <a:pt x="37925" y="163371"/>
                </a:lnTo>
                <a:lnTo>
                  <a:pt x="39870" y="165316"/>
                </a:lnTo>
                <a:lnTo>
                  <a:pt x="40842" y="165316"/>
                </a:lnTo>
                <a:lnTo>
                  <a:pt x="37925" y="160454"/>
                </a:lnTo>
                <a:lnTo>
                  <a:pt x="36953" y="159158"/>
                </a:lnTo>
                <a:lnTo>
                  <a:pt x="36953" y="155592"/>
                </a:lnTo>
                <a:lnTo>
                  <a:pt x="35980" y="153647"/>
                </a:lnTo>
                <a:lnTo>
                  <a:pt x="35007" y="151702"/>
                </a:lnTo>
                <a:lnTo>
                  <a:pt x="36952" y="153647"/>
                </a:lnTo>
                <a:lnTo>
                  <a:pt x="35980" y="149757"/>
                </a:lnTo>
                <a:lnTo>
                  <a:pt x="35980" y="147812"/>
                </a:lnTo>
                <a:lnTo>
                  <a:pt x="36952" y="145867"/>
                </a:lnTo>
                <a:lnTo>
                  <a:pt x="35007" y="142950"/>
                </a:lnTo>
                <a:lnTo>
                  <a:pt x="34035" y="142950"/>
                </a:lnTo>
                <a:lnTo>
                  <a:pt x="34035" y="143922"/>
                </a:lnTo>
                <a:lnTo>
                  <a:pt x="33063" y="144894"/>
                </a:lnTo>
                <a:lnTo>
                  <a:pt x="29173" y="136143"/>
                </a:lnTo>
                <a:lnTo>
                  <a:pt x="25283" y="130308"/>
                </a:lnTo>
                <a:lnTo>
                  <a:pt x="25283" y="129336"/>
                </a:lnTo>
                <a:lnTo>
                  <a:pt x="26255" y="128363"/>
                </a:lnTo>
                <a:lnTo>
                  <a:pt x="28200" y="130308"/>
                </a:lnTo>
                <a:lnTo>
                  <a:pt x="23338" y="119611"/>
                </a:lnTo>
                <a:lnTo>
                  <a:pt x="19448" y="108914"/>
                </a:lnTo>
                <a:lnTo>
                  <a:pt x="19448" y="109886"/>
                </a:lnTo>
                <a:lnTo>
                  <a:pt x="18476" y="109886"/>
                </a:lnTo>
                <a:lnTo>
                  <a:pt x="17503" y="106969"/>
                </a:lnTo>
                <a:lnTo>
                  <a:pt x="16531" y="104052"/>
                </a:lnTo>
                <a:lnTo>
                  <a:pt x="16531" y="103079"/>
                </a:lnTo>
                <a:lnTo>
                  <a:pt x="17503" y="103079"/>
                </a:lnTo>
                <a:lnTo>
                  <a:pt x="16531" y="101135"/>
                </a:lnTo>
                <a:lnTo>
                  <a:pt x="17503" y="100162"/>
                </a:lnTo>
                <a:lnTo>
                  <a:pt x="17503" y="98217"/>
                </a:lnTo>
                <a:lnTo>
                  <a:pt x="13613" y="90437"/>
                </a:lnTo>
                <a:lnTo>
                  <a:pt x="10696" y="82658"/>
                </a:lnTo>
                <a:lnTo>
                  <a:pt x="9724" y="75851"/>
                </a:lnTo>
                <a:lnTo>
                  <a:pt x="7779" y="70016"/>
                </a:lnTo>
                <a:lnTo>
                  <a:pt x="4862" y="58347"/>
                </a:lnTo>
                <a:lnTo>
                  <a:pt x="4862" y="56402"/>
                </a:lnTo>
                <a:lnTo>
                  <a:pt x="5834" y="55429"/>
                </a:lnTo>
                <a:lnTo>
                  <a:pt x="6807" y="55429"/>
                </a:lnTo>
                <a:lnTo>
                  <a:pt x="6806" y="53484"/>
                </a:lnTo>
                <a:lnTo>
                  <a:pt x="5834" y="51539"/>
                </a:lnTo>
                <a:lnTo>
                  <a:pt x="5834" y="52512"/>
                </a:lnTo>
                <a:lnTo>
                  <a:pt x="4861" y="52512"/>
                </a:lnTo>
                <a:lnTo>
                  <a:pt x="4861" y="50567"/>
                </a:lnTo>
                <a:lnTo>
                  <a:pt x="4862" y="44732"/>
                </a:lnTo>
                <a:lnTo>
                  <a:pt x="3889" y="39870"/>
                </a:lnTo>
                <a:lnTo>
                  <a:pt x="2917" y="35980"/>
                </a:lnTo>
                <a:lnTo>
                  <a:pt x="3889" y="35980"/>
                </a:lnTo>
                <a:lnTo>
                  <a:pt x="4862" y="36953"/>
                </a:lnTo>
                <a:lnTo>
                  <a:pt x="4862" y="34035"/>
                </a:lnTo>
                <a:lnTo>
                  <a:pt x="3889" y="31118"/>
                </a:lnTo>
                <a:lnTo>
                  <a:pt x="2917" y="24311"/>
                </a:lnTo>
                <a:lnTo>
                  <a:pt x="1944" y="27228"/>
                </a:lnTo>
                <a:lnTo>
                  <a:pt x="972" y="22366"/>
                </a:lnTo>
                <a:lnTo>
                  <a:pt x="972" y="17504"/>
                </a:lnTo>
                <a:lnTo>
                  <a:pt x="0" y="8752"/>
                </a:lnTo>
                <a:lnTo>
                  <a:pt x="971" y="8752"/>
                </a:lnTo>
                <a:lnTo>
                  <a:pt x="972" y="4862"/>
                </a:lnTo>
                <a:lnTo>
                  <a:pt x="1884" y="3038"/>
                </a:lnTo>
                <a:lnTo>
                  <a:pt x="3890" y="9724"/>
                </a:lnTo>
                <a:lnTo>
                  <a:pt x="3890" y="10697"/>
                </a:lnTo>
                <a:lnTo>
                  <a:pt x="2917" y="9724"/>
                </a:lnTo>
                <a:lnTo>
                  <a:pt x="2917" y="8752"/>
                </a:lnTo>
                <a:lnTo>
                  <a:pt x="1944" y="8752"/>
                </a:lnTo>
                <a:lnTo>
                  <a:pt x="1944" y="13614"/>
                </a:lnTo>
                <a:lnTo>
                  <a:pt x="2917" y="13614"/>
                </a:lnTo>
                <a:lnTo>
                  <a:pt x="2917" y="14587"/>
                </a:lnTo>
                <a:lnTo>
                  <a:pt x="4667" y="18087"/>
                </a:lnTo>
                <a:lnTo>
                  <a:pt x="5658" y="22543"/>
                </a:lnTo>
                <a:lnTo>
                  <a:pt x="4862" y="23339"/>
                </a:lnTo>
                <a:lnTo>
                  <a:pt x="4862" y="24311"/>
                </a:lnTo>
                <a:lnTo>
                  <a:pt x="5834" y="25283"/>
                </a:lnTo>
                <a:lnTo>
                  <a:pt x="6806" y="27228"/>
                </a:lnTo>
                <a:lnTo>
                  <a:pt x="7779" y="34035"/>
                </a:lnTo>
                <a:lnTo>
                  <a:pt x="7779" y="36953"/>
                </a:lnTo>
                <a:lnTo>
                  <a:pt x="8752" y="40842"/>
                </a:lnTo>
                <a:lnTo>
                  <a:pt x="9724" y="44733"/>
                </a:lnTo>
                <a:lnTo>
                  <a:pt x="9724" y="48622"/>
                </a:lnTo>
                <a:lnTo>
                  <a:pt x="7779" y="44732"/>
                </a:lnTo>
                <a:lnTo>
                  <a:pt x="5834" y="40843"/>
                </a:lnTo>
                <a:lnTo>
                  <a:pt x="6806" y="48622"/>
                </a:lnTo>
                <a:lnTo>
                  <a:pt x="8751" y="50567"/>
                </a:lnTo>
                <a:lnTo>
                  <a:pt x="10696" y="55429"/>
                </a:lnTo>
                <a:lnTo>
                  <a:pt x="10696" y="56402"/>
                </a:lnTo>
                <a:lnTo>
                  <a:pt x="12641" y="60292"/>
                </a:lnTo>
                <a:lnTo>
                  <a:pt x="13614" y="62236"/>
                </a:lnTo>
                <a:lnTo>
                  <a:pt x="14586" y="65154"/>
                </a:lnTo>
                <a:lnTo>
                  <a:pt x="17503" y="79741"/>
                </a:lnTo>
                <a:lnTo>
                  <a:pt x="20421" y="91410"/>
                </a:lnTo>
                <a:lnTo>
                  <a:pt x="19449" y="92382"/>
                </a:lnTo>
                <a:lnTo>
                  <a:pt x="22366" y="96272"/>
                </a:lnTo>
                <a:lnTo>
                  <a:pt x="23338" y="100162"/>
                </a:lnTo>
                <a:lnTo>
                  <a:pt x="27228" y="109886"/>
                </a:lnTo>
                <a:lnTo>
                  <a:pt x="29173" y="116694"/>
                </a:lnTo>
                <a:lnTo>
                  <a:pt x="32091" y="123501"/>
                </a:lnTo>
                <a:lnTo>
                  <a:pt x="35008" y="129335"/>
                </a:lnTo>
                <a:lnTo>
                  <a:pt x="35980" y="133225"/>
                </a:lnTo>
                <a:lnTo>
                  <a:pt x="41814" y="144895"/>
                </a:lnTo>
                <a:lnTo>
                  <a:pt x="47649" y="154619"/>
                </a:lnTo>
                <a:lnTo>
                  <a:pt x="58346" y="176013"/>
                </a:lnTo>
                <a:lnTo>
                  <a:pt x="56402" y="174068"/>
                </a:lnTo>
                <a:lnTo>
                  <a:pt x="57374" y="176013"/>
                </a:lnTo>
                <a:lnTo>
                  <a:pt x="57374" y="176985"/>
                </a:lnTo>
                <a:lnTo>
                  <a:pt x="57374" y="177958"/>
                </a:lnTo>
                <a:lnTo>
                  <a:pt x="58346" y="178930"/>
                </a:lnTo>
                <a:lnTo>
                  <a:pt x="58346" y="177958"/>
                </a:lnTo>
                <a:lnTo>
                  <a:pt x="59319" y="179903"/>
                </a:lnTo>
                <a:lnTo>
                  <a:pt x="63208" y="183792"/>
                </a:lnTo>
                <a:lnTo>
                  <a:pt x="66126" y="188655"/>
                </a:lnTo>
                <a:lnTo>
                  <a:pt x="70015" y="194489"/>
                </a:lnTo>
                <a:lnTo>
                  <a:pt x="76823" y="203241"/>
                </a:lnTo>
                <a:lnTo>
                  <a:pt x="76823" y="204214"/>
                </a:lnTo>
                <a:lnTo>
                  <a:pt x="79740" y="208104"/>
                </a:lnTo>
                <a:lnTo>
                  <a:pt x="83630" y="212966"/>
                </a:lnTo>
                <a:lnTo>
                  <a:pt x="90437" y="223663"/>
                </a:lnTo>
                <a:lnTo>
                  <a:pt x="90437" y="225608"/>
                </a:lnTo>
                <a:lnTo>
                  <a:pt x="92382" y="228525"/>
                </a:lnTo>
                <a:lnTo>
                  <a:pt x="97244" y="232415"/>
                </a:lnTo>
                <a:lnTo>
                  <a:pt x="102106" y="238250"/>
                </a:lnTo>
                <a:lnTo>
                  <a:pt x="113776" y="251864"/>
                </a:lnTo>
                <a:lnTo>
                  <a:pt x="133225" y="272285"/>
                </a:lnTo>
                <a:lnTo>
                  <a:pt x="142949" y="282982"/>
                </a:lnTo>
                <a:lnTo>
                  <a:pt x="153646" y="292707"/>
                </a:lnTo>
                <a:lnTo>
                  <a:pt x="153646" y="294651"/>
                </a:lnTo>
                <a:lnTo>
                  <a:pt x="165316" y="303404"/>
                </a:lnTo>
                <a:lnTo>
                  <a:pt x="176012" y="314100"/>
                </a:lnTo>
                <a:lnTo>
                  <a:pt x="187682" y="323825"/>
                </a:lnTo>
                <a:lnTo>
                  <a:pt x="197406" y="332577"/>
                </a:lnTo>
                <a:lnTo>
                  <a:pt x="195461" y="332577"/>
                </a:lnTo>
                <a:lnTo>
                  <a:pt x="201296" y="337439"/>
                </a:lnTo>
                <a:lnTo>
                  <a:pt x="203241" y="338412"/>
                </a:lnTo>
                <a:lnTo>
                  <a:pt x="204214" y="338412"/>
                </a:lnTo>
                <a:lnTo>
                  <a:pt x="204214" y="337439"/>
                </a:lnTo>
                <a:lnTo>
                  <a:pt x="211021" y="343274"/>
                </a:lnTo>
                <a:lnTo>
                  <a:pt x="213938" y="346191"/>
                </a:lnTo>
                <a:lnTo>
                  <a:pt x="215883" y="348136"/>
                </a:lnTo>
                <a:lnTo>
                  <a:pt x="220745" y="352026"/>
                </a:lnTo>
                <a:lnTo>
                  <a:pt x="225607" y="353971"/>
                </a:lnTo>
                <a:lnTo>
                  <a:pt x="234360" y="361751"/>
                </a:lnTo>
                <a:lnTo>
                  <a:pt x="241795" y="366956"/>
                </a:lnTo>
                <a:lnTo>
                  <a:pt x="241167" y="367585"/>
                </a:lnTo>
                <a:lnTo>
                  <a:pt x="243111" y="368557"/>
                </a:lnTo>
                <a:lnTo>
                  <a:pt x="248946" y="373420"/>
                </a:lnTo>
                <a:lnTo>
                  <a:pt x="250891" y="374392"/>
                </a:lnTo>
                <a:lnTo>
                  <a:pt x="251863" y="374392"/>
                </a:lnTo>
                <a:lnTo>
                  <a:pt x="251863" y="373420"/>
                </a:lnTo>
                <a:lnTo>
                  <a:pt x="257698" y="378282"/>
                </a:lnTo>
                <a:lnTo>
                  <a:pt x="265478" y="383145"/>
                </a:lnTo>
                <a:lnTo>
                  <a:pt x="273257" y="388007"/>
                </a:lnTo>
                <a:lnTo>
                  <a:pt x="279092" y="392869"/>
                </a:lnTo>
                <a:lnTo>
                  <a:pt x="280065" y="392869"/>
                </a:lnTo>
                <a:lnTo>
                  <a:pt x="282009" y="393841"/>
                </a:lnTo>
                <a:lnTo>
                  <a:pt x="293679" y="401621"/>
                </a:lnTo>
                <a:lnTo>
                  <a:pt x="299513" y="404538"/>
                </a:lnTo>
                <a:lnTo>
                  <a:pt x="304375" y="407455"/>
                </a:lnTo>
                <a:lnTo>
                  <a:pt x="304375" y="408428"/>
                </a:lnTo>
                <a:lnTo>
                  <a:pt x="303403" y="408428"/>
                </a:lnTo>
                <a:lnTo>
                  <a:pt x="305348" y="409401"/>
                </a:lnTo>
                <a:lnTo>
                  <a:pt x="306321" y="409401"/>
                </a:lnTo>
                <a:lnTo>
                  <a:pt x="308265" y="409400"/>
                </a:lnTo>
                <a:lnTo>
                  <a:pt x="317990" y="415235"/>
                </a:lnTo>
                <a:lnTo>
                  <a:pt x="326742" y="421070"/>
                </a:lnTo>
                <a:lnTo>
                  <a:pt x="335494" y="427877"/>
                </a:lnTo>
                <a:lnTo>
                  <a:pt x="345218" y="432739"/>
                </a:lnTo>
                <a:lnTo>
                  <a:pt x="408427" y="464830"/>
                </a:lnTo>
                <a:lnTo>
                  <a:pt x="408428" y="465802"/>
                </a:lnTo>
                <a:lnTo>
                  <a:pt x="414262" y="467747"/>
                </a:lnTo>
                <a:lnTo>
                  <a:pt x="420097" y="470665"/>
                </a:lnTo>
                <a:lnTo>
                  <a:pt x="424959" y="473582"/>
                </a:lnTo>
                <a:lnTo>
                  <a:pt x="430794" y="475527"/>
                </a:lnTo>
                <a:lnTo>
                  <a:pt x="433711" y="477472"/>
                </a:lnTo>
                <a:lnTo>
                  <a:pt x="435656" y="477472"/>
                </a:lnTo>
                <a:lnTo>
                  <a:pt x="435656" y="478444"/>
                </a:lnTo>
                <a:lnTo>
                  <a:pt x="440519" y="480389"/>
                </a:lnTo>
                <a:lnTo>
                  <a:pt x="446353" y="483306"/>
                </a:lnTo>
                <a:lnTo>
                  <a:pt x="452188" y="486224"/>
                </a:lnTo>
                <a:lnTo>
                  <a:pt x="458992" y="489140"/>
                </a:lnTo>
                <a:lnTo>
                  <a:pt x="462885" y="491086"/>
                </a:lnTo>
                <a:lnTo>
                  <a:pt x="468719" y="493031"/>
                </a:lnTo>
                <a:lnTo>
                  <a:pt x="481362" y="498866"/>
                </a:lnTo>
                <a:lnTo>
                  <a:pt x="477472" y="497893"/>
                </a:lnTo>
                <a:lnTo>
                  <a:pt x="480389" y="499838"/>
                </a:lnTo>
                <a:lnTo>
                  <a:pt x="483306" y="499838"/>
                </a:lnTo>
                <a:lnTo>
                  <a:pt x="486223" y="500810"/>
                </a:lnTo>
                <a:lnTo>
                  <a:pt x="487196" y="502755"/>
                </a:lnTo>
                <a:lnTo>
                  <a:pt x="489141" y="502755"/>
                </a:lnTo>
                <a:lnTo>
                  <a:pt x="488168" y="501783"/>
                </a:lnTo>
                <a:lnTo>
                  <a:pt x="502755" y="508590"/>
                </a:lnTo>
                <a:lnTo>
                  <a:pt x="517342" y="513452"/>
                </a:lnTo>
                <a:lnTo>
                  <a:pt x="548460" y="524149"/>
                </a:lnTo>
                <a:lnTo>
                  <a:pt x="554295" y="527067"/>
                </a:lnTo>
                <a:lnTo>
                  <a:pt x="555267" y="528039"/>
                </a:lnTo>
                <a:lnTo>
                  <a:pt x="555267" y="529012"/>
                </a:lnTo>
                <a:lnTo>
                  <a:pt x="560129" y="529984"/>
                </a:lnTo>
                <a:lnTo>
                  <a:pt x="561102" y="529984"/>
                </a:lnTo>
                <a:lnTo>
                  <a:pt x="564019" y="530956"/>
                </a:lnTo>
                <a:lnTo>
                  <a:pt x="565964" y="532901"/>
                </a:lnTo>
                <a:lnTo>
                  <a:pt x="567909" y="533874"/>
                </a:lnTo>
                <a:lnTo>
                  <a:pt x="570826" y="534846"/>
                </a:lnTo>
                <a:lnTo>
                  <a:pt x="570826" y="533874"/>
                </a:lnTo>
                <a:lnTo>
                  <a:pt x="571799" y="533874"/>
                </a:lnTo>
                <a:lnTo>
                  <a:pt x="573744" y="533874"/>
                </a:lnTo>
                <a:lnTo>
                  <a:pt x="582496" y="538736"/>
                </a:lnTo>
                <a:lnTo>
                  <a:pt x="586386" y="539709"/>
                </a:lnTo>
                <a:lnTo>
                  <a:pt x="591248" y="541653"/>
                </a:lnTo>
                <a:lnTo>
                  <a:pt x="590276" y="541653"/>
                </a:lnTo>
                <a:lnTo>
                  <a:pt x="597082" y="542626"/>
                </a:lnTo>
                <a:lnTo>
                  <a:pt x="603889" y="544571"/>
                </a:lnTo>
                <a:lnTo>
                  <a:pt x="609724" y="546516"/>
                </a:lnTo>
                <a:lnTo>
                  <a:pt x="615559" y="546516"/>
                </a:lnTo>
                <a:lnTo>
                  <a:pt x="650567" y="556241"/>
                </a:lnTo>
                <a:lnTo>
                  <a:pt x="684603" y="565965"/>
                </a:lnTo>
                <a:lnTo>
                  <a:pt x="752674" y="581525"/>
                </a:lnTo>
                <a:lnTo>
                  <a:pt x="786710" y="589304"/>
                </a:lnTo>
                <a:lnTo>
                  <a:pt x="819773" y="596111"/>
                </a:lnTo>
                <a:lnTo>
                  <a:pt x="888817" y="608753"/>
                </a:lnTo>
                <a:lnTo>
                  <a:pt x="899514" y="611670"/>
                </a:lnTo>
                <a:lnTo>
                  <a:pt x="912155" y="613615"/>
                </a:lnTo>
                <a:lnTo>
                  <a:pt x="911183" y="613615"/>
                </a:lnTo>
                <a:lnTo>
                  <a:pt x="912156" y="613615"/>
                </a:lnTo>
                <a:lnTo>
                  <a:pt x="912155" y="613615"/>
                </a:lnTo>
                <a:lnTo>
                  <a:pt x="913128" y="613615"/>
                </a:lnTo>
                <a:lnTo>
                  <a:pt x="916046" y="613615"/>
                </a:lnTo>
                <a:lnTo>
                  <a:pt x="918963" y="613615"/>
                </a:lnTo>
                <a:lnTo>
                  <a:pt x="921880" y="613615"/>
                </a:lnTo>
                <a:lnTo>
                  <a:pt x="946191" y="617505"/>
                </a:lnTo>
                <a:lnTo>
                  <a:pt x="972448" y="620422"/>
                </a:lnTo>
                <a:lnTo>
                  <a:pt x="969530" y="620422"/>
                </a:lnTo>
                <a:lnTo>
                  <a:pt x="969530" y="621395"/>
                </a:lnTo>
                <a:lnTo>
                  <a:pt x="971475" y="621395"/>
                </a:lnTo>
                <a:lnTo>
                  <a:pt x="975365" y="620422"/>
                </a:lnTo>
                <a:lnTo>
                  <a:pt x="975365" y="621395"/>
                </a:lnTo>
                <a:lnTo>
                  <a:pt x="978282" y="621395"/>
                </a:lnTo>
                <a:lnTo>
                  <a:pt x="979164" y="620513"/>
                </a:lnTo>
                <a:lnTo>
                  <a:pt x="1044409" y="627229"/>
                </a:lnTo>
                <a:lnTo>
                  <a:pt x="1077472" y="631119"/>
                </a:lnTo>
                <a:lnTo>
                  <a:pt x="1110535" y="633064"/>
                </a:lnTo>
                <a:lnTo>
                  <a:pt x="1119287" y="634037"/>
                </a:lnTo>
                <a:lnTo>
                  <a:pt x="1129012" y="634037"/>
                </a:lnTo>
                <a:lnTo>
                  <a:pt x="1147488" y="635009"/>
                </a:lnTo>
                <a:lnTo>
                  <a:pt x="1171799" y="636954"/>
                </a:lnTo>
                <a:lnTo>
                  <a:pt x="1196111" y="638899"/>
                </a:lnTo>
                <a:lnTo>
                  <a:pt x="1220422" y="638899"/>
                </a:lnTo>
                <a:lnTo>
                  <a:pt x="1243275" y="638899"/>
                </a:lnTo>
                <a:lnTo>
                  <a:pt x="1243761" y="639871"/>
                </a:lnTo>
                <a:lnTo>
                  <a:pt x="1241816" y="640844"/>
                </a:lnTo>
                <a:lnTo>
                  <a:pt x="1235981" y="642788"/>
                </a:lnTo>
                <a:lnTo>
                  <a:pt x="1227229" y="643761"/>
                </a:lnTo>
                <a:lnTo>
                  <a:pt x="1212642" y="644733"/>
                </a:lnTo>
                <a:lnTo>
                  <a:pt x="1197083" y="644733"/>
                </a:lnTo>
                <a:lnTo>
                  <a:pt x="1180551" y="644733"/>
                </a:lnTo>
                <a:lnTo>
                  <a:pt x="1164992" y="644733"/>
                </a:lnTo>
                <a:lnTo>
                  <a:pt x="1164020" y="644733"/>
                </a:lnTo>
                <a:lnTo>
                  <a:pt x="1164020" y="643761"/>
                </a:lnTo>
                <a:lnTo>
                  <a:pt x="1163047" y="642789"/>
                </a:lnTo>
                <a:lnTo>
                  <a:pt x="1161102" y="642789"/>
                </a:lnTo>
                <a:lnTo>
                  <a:pt x="1144571" y="643761"/>
                </a:lnTo>
                <a:lnTo>
                  <a:pt x="1126095" y="642789"/>
                </a:lnTo>
                <a:lnTo>
                  <a:pt x="1106645" y="640844"/>
                </a:lnTo>
                <a:lnTo>
                  <a:pt x="1088169" y="637926"/>
                </a:lnTo>
                <a:lnTo>
                  <a:pt x="1089141" y="637926"/>
                </a:lnTo>
                <a:lnTo>
                  <a:pt x="1082334" y="637926"/>
                </a:lnTo>
                <a:lnTo>
                  <a:pt x="1074555" y="637926"/>
                </a:lnTo>
                <a:lnTo>
                  <a:pt x="1075527" y="637926"/>
                </a:lnTo>
                <a:lnTo>
                  <a:pt x="1075527" y="636954"/>
                </a:lnTo>
                <a:lnTo>
                  <a:pt x="1073582" y="636954"/>
                </a:lnTo>
                <a:lnTo>
                  <a:pt x="1069693" y="636954"/>
                </a:lnTo>
                <a:lnTo>
                  <a:pt x="1064830" y="637927"/>
                </a:lnTo>
                <a:lnTo>
                  <a:pt x="1062885" y="636954"/>
                </a:lnTo>
                <a:lnTo>
                  <a:pt x="1060941" y="635981"/>
                </a:lnTo>
                <a:lnTo>
                  <a:pt x="1058023" y="636954"/>
                </a:lnTo>
                <a:lnTo>
                  <a:pt x="1051216" y="636954"/>
                </a:lnTo>
                <a:lnTo>
                  <a:pt x="1044409" y="636954"/>
                </a:lnTo>
                <a:lnTo>
                  <a:pt x="1036629" y="635982"/>
                </a:lnTo>
                <a:lnTo>
                  <a:pt x="1028849" y="635009"/>
                </a:lnTo>
                <a:lnTo>
                  <a:pt x="1029822" y="635009"/>
                </a:lnTo>
                <a:lnTo>
                  <a:pt x="1017180" y="634037"/>
                </a:lnTo>
                <a:lnTo>
                  <a:pt x="1002593" y="633064"/>
                </a:lnTo>
                <a:lnTo>
                  <a:pt x="974392" y="631119"/>
                </a:lnTo>
                <a:lnTo>
                  <a:pt x="975365" y="630147"/>
                </a:lnTo>
                <a:lnTo>
                  <a:pt x="975365" y="629174"/>
                </a:lnTo>
                <a:lnTo>
                  <a:pt x="973420" y="630147"/>
                </a:lnTo>
                <a:lnTo>
                  <a:pt x="970503" y="630147"/>
                </a:lnTo>
                <a:lnTo>
                  <a:pt x="963695" y="630147"/>
                </a:lnTo>
                <a:lnTo>
                  <a:pt x="960778" y="629174"/>
                </a:lnTo>
                <a:lnTo>
                  <a:pt x="957861" y="629174"/>
                </a:lnTo>
                <a:lnTo>
                  <a:pt x="953971" y="629174"/>
                </a:lnTo>
                <a:lnTo>
                  <a:pt x="949109" y="628202"/>
                </a:lnTo>
                <a:lnTo>
                  <a:pt x="950081" y="628202"/>
                </a:lnTo>
                <a:lnTo>
                  <a:pt x="947164" y="628202"/>
                </a:lnTo>
                <a:lnTo>
                  <a:pt x="944247" y="628202"/>
                </a:lnTo>
                <a:lnTo>
                  <a:pt x="942301" y="627229"/>
                </a:lnTo>
                <a:lnTo>
                  <a:pt x="940357" y="628202"/>
                </a:lnTo>
                <a:lnTo>
                  <a:pt x="937439" y="626257"/>
                </a:lnTo>
                <a:lnTo>
                  <a:pt x="935495" y="627230"/>
                </a:lnTo>
                <a:lnTo>
                  <a:pt x="933549" y="626257"/>
                </a:lnTo>
                <a:lnTo>
                  <a:pt x="930632" y="625284"/>
                </a:lnTo>
                <a:lnTo>
                  <a:pt x="927715" y="625285"/>
                </a:lnTo>
                <a:lnTo>
                  <a:pt x="923825" y="625284"/>
                </a:lnTo>
                <a:lnTo>
                  <a:pt x="919936" y="624312"/>
                </a:lnTo>
                <a:lnTo>
                  <a:pt x="911183" y="622367"/>
                </a:lnTo>
                <a:lnTo>
                  <a:pt x="909463" y="622367"/>
                </a:lnTo>
                <a:lnTo>
                  <a:pt x="910211" y="622367"/>
                </a:lnTo>
                <a:lnTo>
                  <a:pt x="912155" y="622367"/>
                </a:lnTo>
                <a:lnTo>
                  <a:pt x="911183" y="621395"/>
                </a:lnTo>
                <a:lnTo>
                  <a:pt x="893679" y="619450"/>
                </a:lnTo>
                <a:lnTo>
                  <a:pt x="875203" y="617505"/>
                </a:lnTo>
                <a:lnTo>
                  <a:pt x="840194" y="610698"/>
                </a:lnTo>
                <a:lnTo>
                  <a:pt x="836305" y="609725"/>
                </a:lnTo>
                <a:lnTo>
                  <a:pt x="835332" y="608753"/>
                </a:lnTo>
                <a:lnTo>
                  <a:pt x="829498" y="607780"/>
                </a:lnTo>
                <a:lnTo>
                  <a:pt x="823663" y="607780"/>
                </a:lnTo>
                <a:lnTo>
                  <a:pt x="821718" y="605835"/>
                </a:lnTo>
                <a:lnTo>
                  <a:pt x="818800" y="605835"/>
                </a:lnTo>
                <a:lnTo>
                  <a:pt x="816856" y="605835"/>
                </a:lnTo>
                <a:lnTo>
                  <a:pt x="814911" y="605835"/>
                </a:lnTo>
                <a:lnTo>
                  <a:pt x="811993" y="605836"/>
                </a:lnTo>
                <a:lnTo>
                  <a:pt x="813939" y="604863"/>
                </a:lnTo>
                <a:lnTo>
                  <a:pt x="813939" y="603891"/>
                </a:lnTo>
                <a:lnTo>
                  <a:pt x="807131" y="603891"/>
                </a:lnTo>
                <a:lnTo>
                  <a:pt x="799352" y="602918"/>
                </a:lnTo>
                <a:lnTo>
                  <a:pt x="801297" y="602918"/>
                </a:lnTo>
                <a:lnTo>
                  <a:pt x="801297" y="601946"/>
                </a:lnTo>
                <a:lnTo>
                  <a:pt x="797407" y="601945"/>
                </a:lnTo>
                <a:lnTo>
                  <a:pt x="794489" y="600973"/>
                </a:lnTo>
                <a:lnTo>
                  <a:pt x="787682" y="600001"/>
                </a:lnTo>
                <a:lnTo>
                  <a:pt x="789627" y="599028"/>
                </a:lnTo>
                <a:lnTo>
                  <a:pt x="785738" y="598056"/>
                </a:lnTo>
                <a:lnTo>
                  <a:pt x="784765" y="599028"/>
                </a:lnTo>
                <a:lnTo>
                  <a:pt x="783792" y="599028"/>
                </a:lnTo>
                <a:lnTo>
                  <a:pt x="780875" y="599028"/>
                </a:lnTo>
                <a:lnTo>
                  <a:pt x="781848" y="599028"/>
                </a:lnTo>
                <a:lnTo>
                  <a:pt x="781848" y="598056"/>
                </a:lnTo>
                <a:lnTo>
                  <a:pt x="776985" y="598056"/>
                </a:lnTo>
                <a:lnTo>
                  <a:pt x="771151" y="597084"/>
                </a:lnTo>
                <a:lnTo>
                  <a:pt x="760454" y="595138"/>
                </a:lnTo>
                <a:lnTo>
                  <a:pt x="750730" y="592221"/>
                </a:lnTo>
                <a:lnTo>
                  <a:pt x="741005" y="590276"/>
                </a:lnTo>
                <a:lnTo>
                  <a:pt x="740032" y="589304"/>
                </a:lnTo>
                <a:lnTo>
                  <a:pt x="739060" y="589304"/>
                </a:lnTo>
                <a:lnTo>
                  <a:pt x="738087" y="588332"/>
                </a:lnTo>
                <a:lnTo>
                  <a:pt x="735170" y="587359"/>
                </a:lnTo>
                <a:lnTo>
                  <a:pt x="734198" y="587359"/>
                </a:lnTo>
                <a:lnTo>
                  <a:pt x="733225" y="587359"/>
                </a:lnTo>
                <a:lnTo>
                  <a:pt x="729336" y="587359"/>
                </a:lnTo>
                <a:lnTo>
                  <a:pt x="726418" y="587359"/>
                </a:lnTo>
                <a:lnTo>
                  <a:pt x="727390" y="588331"/>
                </a:lnTo>
                <a:lnTo>
                  <a:pt x="716694" y="585414"/>
                </a:lnTo>
                <a:lnTo>
                  <a:pt x="707942" y="583469"/>
                </a:lnTo>
                <a:lnTo>
                  <a:pt x="708914" y="582497"/>
                </a:lnTo>
                <a:lnTo>
                  <a:pt x="708914" y="581524"/>
                </a:lnTo>
                <a:lnTo>
                  <a:pt x="710859" y="581524"/>
                </a:lnTo>
                <a:lnTo>
                  <a:pt x="707942" y="579580"/>
                </a:lnTo>
                <a:lnTo>
                  <a:pt x="709887" y="579580"/>
                </a:lnTo>
                <a:lnTo>
                  <a:pt x="704052" y="578607"/>
                </a:lnTo>
                <a:lnTo>
                  <a:pt x="699190" y="577635"/>
                </a:lnTo>
                <a:lnTo>
                  <a:pt x="691410" y="577634"/>
                </a:lnTo>
                <a:lnTo>
                  <a:pt x="687520" y="576662"/>
                </a:lnTo>
                <a:lnTo>
                  <a:pt x="682658" y="575690"/>
                </a:lnTo>
                <a:lnTo>
                  <a:pt x="683631" y="575690"/>
                </a:lnTo>
                <a:lnTo>
                  <a:pt x="683630" y="574717"/>
                </a:lnTo>
                <a:lnTo>
                  <a:pt x="682658" y="574717"/>
                </a:lnTo>
                <a:lnTo>
                  <a:pt x="683630" y="573745"/>
                </a:lnTo>
                <a:lnTo>
                  <a:pt x="672933" y="574717"/>
                </a:lnTo>
                <a:lnTo>
                  <a:pt x="670989" y="573745"/>
                </a:lnTo>
                <a:lnTo>
                  <a:pt x="670989" y="572772"/>
                </a:lnTo>
                <a:lnTo>
                  <a:pt x="669044" y="572772"/>
                </a:lnTo>
                <a:lnTo>
                  <a:pt x="668071" y="572772"/>
                </a:lnTo>
                <a:lnTo>
                  <a:pt x="666126" y="572772"/>
                </a:lnTo>
                <a:lnTo>
                  <a:pt x="660292" y="571800"/>
                </a:lnTo>
                <a:lnTo>
                  <a:pt x="657374" y="569855"/>
                </a:lnTo>
                <a:lnTo>
                  <a:pt x="655429" y="568882"/>
                </a:lnTo>
                <a:lnTo>
                  <a:pt x="657374" y="568883"/>
                </a:lnTo>
                <a:lnTo>
                  <a:pt x="657374" y="567910"/>
                </a:lnTo>
                <a:lnTo>
                  <a:pt x="647650" y="565965"/>
                </a:lnTo>
                <a:lnTo>
                  <a:pt x="642787" y="564993"/>
                </a:lnTo>
                <a:lnTo>
                  <a:pt x="641815" y="564993"/>
                </a:lnTo>
                <a:lnTo>
                  <a:pt x="641815" y="565965"/>
                </a:lnTo>
                <a:lnTo>
                  <a:pt x="638898" y="565965"/>
                </a:lnTo>
                <a:lnTo>
                  <a:pt x="633063" y="564021"/>
                </a:lnTo>
                <a:lnTo>
                  <a:pt x="634036" y="564021"/>
                </a:lnTo>
                <a:lnTo>
                  <a:pt x="635008" y="563048"/>
                </a:lnTo>
                <a:lnTo>
                  <a:pt x="625284" y="562076"/>
                </a:lnTo>
                <a:lnTo>
                  <a:pt x="615559" y="560130"/>
                </a:lnTo>
                <a:lnTo>
                  <a:pt x="617504" y="560130"/>
                </a:lnTo>
                <a:lnTo>
                  <a:pt x="619449" y="560130"/>
                </a:lnTo>
                <a:lnTo>
                  <a:pt x="613614" y="558186"/>
                </a:lnTo>
                <a:lnTo>
                  <a:pt x="606807" y="556241"/>
                </a:lnTo>
                <a:lnTo>
                  <a:pt x="600972" y="554295"/>
                </a:lnTo>
                <a:lnTo>
                  <a:pt x="595138" y="552350"/>
                </a:lnTo>
                <a:lnTo>
                  <a:pt x="596110" y="553323"/>
                </a:lnTo>
                <a:lnTo>
                  <a:pt x="595138" y="553323"/>
                </a:lnTo>
                <a:lnTo>
                  <a:pt x="592220" y="551378"/>
                </a:lnTo>
                <a:lnTo>
                  <a:pt x="589303" y="550406"/>
                </a:lnTo>
                <a:lnTo>
                  <a:pt x="587358" y="549433"/>
                </a:lnTo>
                <a:lnTo>
                  <a:pt x="583468" y="548461"/>
                </a:lnTo>
                <a:lnTo>
                  <a:pt x="582496" y="548461"/>
                </a:lnTo>
                <a:lnTo>
                  <a:pt x="585413" y="549433"/>
                </a:lnTo>
                <a:lnTo>
                  <a:pt x="572771" y="545543"/>
                </a:lnTo>
                <a:lnTo>
                  <a:pt x="564992" y="543598"/>
                </a:lnTo>
                <a:lnTo>
                  <a:pt x="557212" y="540681"/>
                </a:lnTo>
                <a:lnTo>
                  <a:pt x="554295" y="540681"/>
                </a:lnTo>
                <a:lnTo>
                  <a:pt x="549433" y="539708"/>
                </a:lnTo>
                <a:lnTo>
                  <a:pt x="550405" y="538736"/>
                </a:lnTo>
                <a:lnTo>
                  <a:pt x="546515" y="536791"/>
                </a:lnTo>
                <a:lnTo>
                  <a:pt x="544570" y="535819"/>
                </a:lnTo>
                <a:lnTo>
                  <a:pt x="547488" y="536791"/>
                </a:lnTo>
                <a:lnTo>
                  <a:pt x="548460" y="537763"/>
                </a:lnTo>
                <a:lnTo>
                  <a:pt x="550405" y="537764"/>
                </a:lnTo>
                <a:lnTo>
                  <a:pt x="554295" y="538736"/>
                </a:lnTo>
                <a:lnTo>
                  <a:pt x="553322" y="537764"/>
                </a:lnTo>
                <a:lnTo>
                  <a:pt x="550405" y="537764"/>
                </a:lnTo>
                <a:lnTo>
                  <a:pt x="544570" y="535819"/>
                </a:lnTo>
                <a:lnTo>
                  <a:pt x="544570" y="535819"/>
                </a:lnTo>
                <a:lnTo>
                  <a:pt x="544570" y="535819"/>
                </a:lnTo>
                <a:lnTo>
                  <a:pt x="541653" y="534846"/>
                </a:lnTo>
                <a:lnTo>
                  <a:pt x="538736" y="533874"/>
                </a:lnTo>
                <a:lnTo>
                  <a:pt x="536791" y="532901"/>
                </a:lnTo>
                <a:lnTo>
                  <a:pt x="537763" y="532901"/>
                </a:lnTo>
                <a:lnTo>
                  <a:pt x="538735" y="531929"/>
                </a:lnTo>
                <a:lnTo>
                  <a:pt x="536791" y="531929"/>
                </a:lnTo>
                <a:lnTo>
                  <a:pt x="532901" y="530956"/>
                </a:lnTo>
                <a:lnTo>
                  <a:pt x="529984" y="529984"/>
                </a:lnTo>
                <a:lnTo>
                  <a:pt x="527067" y="529011"/>
                </a:lnTo>
                <a:lnTo>
                  <a:pt x="526094" y="529011"/>
                </a:lnTo>
                <a:lnTo>
                  <a:pt x="525121" y="529012"/>
                </a:lnTo>
                <a:lnTo>
                  <a:pt x="524149" y="529012"/>
                </a:lnTo>
                <a:lnTo>
                  <a:pt x="523177" y="528039"/>
                </a:lnTo>
                <a:lnTo>
                  <a:pt x="520259" y="527067"/>
                </a:lnTo>
                <a:lnTo>
                  <a:pt x="517342" y="526094"/>
                </a:lnTo>
                <a:lnTo>
                  <a:pt x="517342" y="525122"/>
                </a:lnTo>
                <a:lnTo>
                  <a:pt x="518314" y="524149"/>
                </a:lnTo>
                <a:lnTo>
                  <a:pt x="514425" y="524149"/>
                </a:lnTo>
                <a:lnTo>
                  <a:pt x="511507" y="524150"/>
                </a:lnTo>
                <a:lnTo>
                  <a:pt x="511507" y="523177"/>
                </a:lnTo>
                <a:lnTo>
                  <a:pt x="509562" y="523177"/>
                </a:lnTo>
                <a:lnTo>
                  <a:pt x="507617" y="522204"/>
                </a:lnTo>
                <a:lnTo>
                  <a:pt x="504700" y="521232"/>
                </a:lnTo>
                <a:lnTo>
                  <a:pt x="501782" y="521232"/>
                </a:lnTo>
                <a:lnTo>
                  <a:pt x="494003" y="517342"/>
                </a:lnTo>
                <a:lnTo>
                  <a:pt x="490114" y="515397"/>
                </a:lnTo>
                <a:lnTo>
                  <a:pt x="487195" y="513452"/>
                </a:lnTo>
                <a:lnTo>
                  <a:pt x="481361" y="512480"/>
                </a:lnTo>
                <a:lnTo>
                  <a:pt x="475527" y="509563"/>
                </a:lnTo>
                <a:lnTo>
                  <a:pt x="477471" y="509563"/>
                </a:lnTo>
                <a:lnTo>
                  <a:pt x="474554" y="508590"/>
                </a:lnTo>
                <a:lnTo>
                  <a:pt x="471637" y="507617"/>
                </a:lnTo>
                <a:lnTo>
                  <a:pt x="468719" y="505673"/>
                </a:lnTo>
                <a:lnTo>
                  <a:pt x="463857" y="502755"/>
                </a:lnTo>
                <a:lnTo>
                  <a:pt x="461912" y="501783"/>
                </a:lnTo>
                <a:lnTo>
                  <a:pt x="460939" y="502756"/>
                </a:lnTo>
                <a:lnTo>
                  <a:pt x="459967" y="503728"/>
                </a:lnTo>
                <a:lnTo>
                  <a:pt x="457050" y="501783"/>
                </a:lnTo>
                <a:lnTo>
                  <a:pt x="453160" y="499838"/>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Content Placeholder 12"/>
          <p:cNvSpPr>
            <a:spLocks noGrp="1"/>
          </p:cNvSpPr>
          <p:nvPr>
            <p:ph sz="quarter" idx="13"/>
          </p:nvPr>
        </p:nvSpPr>
        <p:spPr>
          <a:xfrm>
            <a:off x="841248" y="2743199"/>
            <a:ext cx="3017520" cy="32461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Content Placeholder 14"/>
          <p:cNvSpPr>
            <a:spLocks noGrp="1"/>
          </p:cNvSpPr>
          <p:nvPr>
            <p:ph sz="quarter" idx="14"/>
          </p:nvPr>
        </p:nvSpPr>
        <p:spPr>
          <a:xfrm>
            <a:off x="5294376" y="2743200"/>
            <a:ext cx="3017520" cy="32461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9A13538-6727-E34D-AF87-C8A5A06F92D2}" type="datetimeFigureOut">
              <a:rPr lang="en-US" smtClean="0"/>
              <a:t>6/15/2019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854F61-4EB2-064B-9FEB-93EFAD73A18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A13538-6727-E34D-AF87-C8A5A06F92D2}" type="datetimeFigureOut">
              <a:rPr lang="en-US" smtClean="0"/>
              <a:t>6/15/2019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854F61-4EB2-064B-9FEB-93EFAD73A18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1280" y="1487081"/>
            <a:ext cx="3008313" cy="1921339"/>
          </a:xfrm>
        </p:spPr>
        <p:txBody>
          <a:bodyPr anchor="b"/>
          <a:lstStyle>
            <a:lvl1pPr algn="l">
              <a:defRPr sz="2400" b="0"/>
            </a:lvl1pPr>
          </a:lstStyle>
          <a:p>
            <a:r>
              <a:rPr lang="en-US" smtClean="0"/>
              <a:t>Click to edit Master title style</a:t>
            </a:r>
            <a:endParaRPr lang="en-US"/>
          </a:p>
        </p:txBody>
      </p:sp>
      <p:sp>
        <p:nvSpPr>
          <p:cNvPr id="3" name="Content Placeholder 2"/>
          <p:cNvSpPr>
            <a:spLocks noGrp="1"/>
          </p:cNvSpPr>
          <p:nvPr>
            <p:ph idx="1"/>
          </p:nvPr>
        </p:nvSpPr>
        <p:spPr>
          <a:xfrm>
            <a:off x="3893350" y="835428"/>
            <a:ext cx="4699370" cy="5151526"/>
          </a:xfrm>
        </p:spPr>
        <p:txBody>
          <a:bodyPr anchor="ct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51280" y="3408420"/>
            <a:ext cx="3008313" cy="191909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A13538-6727-E34D-AF87-C8A5A06F92D2}" type="datetimeFigureOut">
              <a:rPr lang="en-US" smtClean="0"/>
              <a:t>6/15/2019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tape.png"/>
          <p:cNvPicPr>
            <a:picLocks noChangeAspect="1"/>
          </p:cNvPicPr>
          <p:nvPr/>
        </p:nvPicPr>
        <p:blipFill>
          <a:blip r:embed="rId2"/>
          <a:stretch>
            <a:fillRect/>
          </a:stretch>
        </p:blipFill>
        <p:spPr>
          <a:xfrm>
            <a:off x="3124200" y="191206"/>
            <a:ext cx="2781300" cy="819150"/>
          </a:xfrm>
          <a:prstGeom prst="rect">
            <a:avLst/>
          </a:prstGeom>
        </p:spPr>
      </p:pic>
      <p:sp>
        <p:nvSpPr>
          <p:cNvPr id="2" name="Title 1"/>
          <p:cNvSpPr>
            <a:spLocks noGrp="1"/>
          </p:cNvSpPr>
          <p:nvPr>
            <p:ph type="title"/>
          </p:nvPr>
        </p:nvSpPr>
        <p:spPr>
          <a:xfrm>
            <a:off x="551280" y="4669654"/>
            <a:ext cx="8041440" cy="719865"/>
          </a:xfrm>
        </p:spPr>
        <p:txBody>
          <a:bodyPr anchor="b"/>
          <a:lstStyle>
            <a:lvl1pPr algn="ctr">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rot="-60000">
            <a:off x="2130552" y="594360"/>
            <a:ext cx="4873752" cy="3657600"/>
          </a:xfr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219200" y="5416153"/>
            <a:ext cx="6705600" cy="603126"/>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A13538-6727-E34D-AF87-C8A5A06F92D2}" type="datetimeFigureOut">
              <a:rPr lang="en-US" smtClean="0"/>
              <a:t>6/15/2019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854F61-4EB2-064B-9FEB-93EFAD73A18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Interior-Overlay.png"/>
          <p:cNvPicPr>
            <a:picLocks noChangeAspect="1"/>
          </p:cNvPicPr>
          <p:nvPr/>
        </p:nvPicPr>
        <p:blipFill>
          <a:blip r:embed="rId13">
            <a:lum bright="-10000"/>
          </a:blip>
          <a:stretch>
            <a:fillRect/>
          </a:stretch>
        </p:blipFill>
        <p:spPr>
          <a:xfrm>
            <a:off x="0" y="0"/>
            <a:ext cx="9144000" cy="6858000"/>
          </a:xfrm>
          <a:prstGeom prst="rect">
            <a:avLst/>
          </a:prstGeom>
        </p:spPr>
      </p:pic>
      <p:sp>
        <p:nvSpPr>
          <p:cNvPr id="2" name="Title Placeholder 1"/>
          <p:cNvSpPr>
            <a:spLocks noGrp="1"/>
          </p:cNvSpPr>
          <p:nvPr>
            <p:ph type="title"/>
          </p:nvPr>
        </p:nvSpPr>
        <p:spPr>
          <a:xfrm>
            <a:off x="551280" y="436563"/>
            <a:ext cx="8041440" cy="144267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2038388"/>
            <a:ext cx="7467600" cy="395133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51280" y="6148875"/>
            <a:ext cx="2133600" cy="365125"/>
          </a:xfrm>
          <a:prstGeom prst="rect">
            <a:avLst/>
          </a:prstGeom>
        </p:spPr>
        <p:txBody>
          <a:bodyPr vert="horz" lIns="91440" tIns="45720" rIns="91440" bIns="45720" rtlCol="0" anchor="ctr"/>
          <a:lstStyle>
            <a:lvl1pPr algn="l">
              <a:defRPr sz="1400" b="0">
                <a:solidFill>
                  <a:schemeClr val="tx1">
                    <a:lumMod val="50000"/>
                    <a:lumOff val="50000"/>
                  </a:schemeClr>
                </a:solidFill>
                <a:latin typeface="Rage Italic" pitchFamily="66" charset="0"/>
                <a:cs typeface="Rage Italic" pitchFamily="66" charset="0"/>
              </a:defRPr>
            </a:lvl1pPr>
          </a:lstStyle>
          <a:p>
            <a:fld id="{09A13538-6727-E34D-AF87-C8A5A06F92D2}" type="datetimeFigureOut">
              <a:rPr lang="en-US" smtClean="0"/>
              <a:t>6/15/2019</a:t>
            </a:fld>
            <a:endParaRPr lang="en-US"/>
          </a:p>
        </p:txBody>
      </p:sp>
      <p:sp>
        <p:nvSpPr>
          <p:cNvPr id="5" name="Footer Placeholder 4"/>
          <p:cNvSpPr>
            <a:spLocks noGrp="1"/>
          </p:cNvSpPr>
          <p:nvPr>
            <p:ph type="ftr" sz="quarter" idx="3"/>
          </p:nvPr>
        </p:nvSpPr>
        <p:spPr>
          <a:xfrm>
            <a:off x="3124200" y="6148875"/>
            <a:ext cx="2895600" cy="365125"/>
          </a:xfrm>
          <a:prstGeom prst="rect">
            <a:avLst/>
          </a:prstGeom>
        </p:spPr>
        <p:txBody>
          <a:bodyPr vert="horz" lIns="91440" tIns="45720" rIns="91440" bIns="45720" rtlCol="0" anchor="ctr"/>
          <a:lstStyle>
            <a:lvl1pPr algn="ctr">
              <a:defRPr sz="1400" b="0">
                <a:solidFill>
                  <a:schemeClr val="tx1">
                    <a:lumMod val="50000"/>
                    <a:lumOff val="50000"/>
                  </a:schemeClr>
                </a:solidFill>
                <a:latin typeface="Rage Italic" pitchFamily="66" charset="0"/>
                <a:cs typeface="Rage Italic" pitchFamily="66" charset="0"/>
              </a:defRPr>
            </a:lvl1pPr>
          </a:lstStyle>
          <a:p>
            <a:endParaRPr lang="en-US"/>
          </a:p>
        </p:txBody>
      </p:sp>
      <p:sp>
        <p:nvSpPr>
          <p:cNvPr id="6" name="Slide Number Placeholder 5"/>
          <p:cNvSpPr>
            <a:spLocks noGrp="1"/>
          </p:cNvSpPr>
          <p:nvPr>
            <p:ph type="sldNum" sz="quarter" idx="4"/>
          </p:nvPr>
        </p:nvSpPr>
        <p:spPr>
          <a:xfrm>
            <a:off x="6459120" y="6148875"/>
            <a:ext cx="2133600" cy="365125"/>
          </a:xfrm>
          <a:prstGeom prst="rect">
            <a:avLst/>
          </a:prstGeom>
        </p:spPr>
        <p:txBody>
          <a:bodyPr vert="horz" lIns="91440" tIns="45720" rIns="91440" bIns="45720" rtlCol="0" anchor="ctr"/>
          <a:lstStyle>
            <a:lvl1pPr algn="r">
              <a:defRPr sz="1400" b="0">
                <a:solidFill>
                  <a:schemeClr val="tx1">
                    <a:lumMod val="50000"/>
                    <a:lumOff val="50000"/>
                  </a:schemeClr>
                </a:solidFill>
                <a:latin typeface="Rage Italic" pitchFamily="66" charset="0"/>
                <a:cs typeface="Rage Italic" pitchFamily="66" charset="0"/>
              </a:defRPr>
            </a:lvl1pPr>
          </a:lstStyle>
          <a:p>
            <a:fld id="{73854F61-4EB2-064B-9FEB-93EFAD73A18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4517" r:id="rId1"/>
    <p:sldLayoutId id="2147484518" r:id="rId2"/>
    <p:sldLayoutId id="2147484519" r:id="rId3"/>
    <p:sldLayoutId id="2147484520" r:id="rId4"/>
    <p:sldLayoutId id="2147484521" r:id="rId5"/>
    <p:sldLayoutId id="2147484522" r:id="rId6"/>
    <p:sldLayoutId id="2147484523" r:id="rId7"/>
    <p:sldLayoutId id="2147484524" r:id="rId8"/>
    <p:sldLayoutId id="2147484525" r:id="rId9"/>
    <p:sldLayoutId id="2147484526" r:id="rId10"/>
    <p:sldLayoutId id="2147484527" r:id="rId11"/>
  </p:sldLayoutIdLst>
  <p:txStyles>
    <p:title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457200" rtl="0" eaLnBrk="1" latinLnBrk="0" hangingPunct="1">
        <a:spcBef>
          <a:spcPct val="20000"/>
        </a:spcBef>
        <a:buClr>
          <a:schemeClr val="accent1"/>
        </a:buClr>
        <a:buSzPct val="95000"/>
        <a:buFont typeface="Rage Italic" pitchFamily="66" charset="0"/>
        <a:buChar char="0"/>
        <a:defRPr sz="2400" kern="1200">
          <a:solidFill>
            <a:schemeClr val="tx1">
              <a:lumMod val="75000"/>
              <a:lumOff val="25000"/>
            </a:schemeClr>
          </a:solidFill>
          <a:latin typeface="+mn-lt"/>
          <a:ea typeface="+mn-ea"/>
          <a:cs typeface="+mn-cs"/>
        </a:defRPr>
      </a:lvl1pPr>
      <a:lvl2pPr marL="557784" indent="-228600" algn="l" defTabSz="457200" rtl="0" eaLnBrk="1" latinLnBrk="0" hangingPunct="1">
        <a:spcBef>
          <a:spcPct val="20000"/>
        </a:spcBef>
        <a:buClr>
          <a:schemeClr val="accent1"/>
        </a:buClr>
        <a:buSzPct val="95000"/>
        <a:buFont typeface="Rage Italic" pitchFamily="66" charset="0"/>
        <a:buChar char="0"/>
        <a:defRPr sz="2200" kern="1200">
          <a:solidFill>
            <a:schemeClr val="tx1">
              <a:lumMod val="75000"/>
              <a:lumOff val="25000"/>
            </a:schemeClr>
          </a:solidFill>
          <a:latin typeface="+mn-lt"/>
          <a:ea typeface="+mn-ea"/>
          <a:cs typeface="+mn-cs"/>
        </a:defRPr>
      </a:lvl2pPr>
      <a:lvl3pPr marL="822960" indent="-182880" algn="l" defTabSz="457200" rtl="0" eaLnBrk="1" latinLnBrk="0" hangingPunct="1">
        <a:spcBef>
          <a:spcPct val="20000"/>
        </a:spcBef>
        <a:buClr>
          <a:schemeClr val="accent1"/>
        </a:buClr>
        <a:buSzPct val="95000"/>
        <a:buFont typeface="Rage Italic" pitchFamily="66" charset="0"/>
        <a:buChar char="0"/>
        <a:defRPr sz="2000" kern="1200">
          <a:solidFill>
            <a:schemeClr val="tx1">
              <a:lumMod val="75000"/>
              <a:lumOff val="25000"/>
            </a:schemeClr>
          </a:solidFill>
          <a:latin typeface="+mn-lt"/>
          <a:ea typeface="+mn-ea"/>
          <a:cs typeface="+mn-cs"/>
        </a:defRPr>
      </a:lvl3pPr>
      <a:lvl4pPr marL="1097280" indent="-182880" algn="l" defTabSz="457200" rtl="0" eaLnBrk="1" latinLnBrk="0" hangingPunct="1">
        <a:spcBef>
          <a:spcPct val="20000"/>
        </a:spcBef>
        <a:buClr>
          <a:schemeClr val="accent1"/>
        </a:buClr>
        <a:buSzPct val="95000"/>
        <a:buFont typeface="Rage Italic" pitchFamily="66" charset="0"/>
        <a:buChar char="0"/>
        <a:defRPr sz="1600" kern="1200">
          <a:solidFill>
            <a:schemeClr val="tx1">
              <a:lumMod val="75000"/>
              <a:lumOff val="25000"/>
            </a:schemeClr>
          </a:solidFill>
          <a:latin typeface="+mn-lt"/>
          <a:ea typeface="+mn-ea"/>
          <a:cs typeface="+mn-cs"/>
        </a:defRPr>
      </a:lvl4pPr>
      <a:lvl5pPr marL="1417320" indent="-182880" algn="l" defTabSz="457200" rtl="0" eaLnBrk="1" latinLnBrk="0" hangingPunct="1">
        <a:spcBef>
          <a:spcPct val="20000"/>
        </a:spcBef>
        <a:buClr>
          <a:schemeClr val="accent1"/>
        </a:buClr>
        <a:buSzPct val="95000"/>
        <a:buFont typeface="Rage Italic" pitchFamily="66" charset="0"/>
        <a:buChar char="0"/>
        <a:defRPr sz="1400" kern="1200" baseline="0">
          <a:solidFill>
            <a:schemeClr val="tx1">
              <a:lumMod val="75000"/>
              <a:lumOff val="25000"/>
            </a:schemeClr>
          </a:solidFill>
          <a:latin typeface="+mn-lt"/>
          <a:ea typeface="+mn-ea"/>
          <a:cs typeface="+mn-cs"/>
        </a:defRPr>
      </a:lvl5pPr>
      <a:lvl6pPr marL="164592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6pPr>
      <a:lvl7pPr marL="192024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7pPr>
      <a:lvl8pPr marL="219456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8pPr>
      <a:lvl9pPr marL="246888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0.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hyperlink" Target="https://github.com/thunlp/NRE"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106.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github.com/thunlp/NR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hyperlink" Target="http://web.stanford.edu/class/cs224n/lecture_notes/cs224n-2017-gradient-notes.pdf"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3.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en.wikipedia.org/wiki/Activation_function" TargetMode="External"/><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web.stanford.edu/class/cs224n/lectures/cs224n-2017-lecture10.pdf"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www.cs.toronto.edu/~hinton/absps/JMLRdropout.pdf" TargetMode="External"/><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hyperlink" Target="https://arimo.com/data-science/2016/bayesian-optimization-hyperparameter-tuning/"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github.com/hyperopt/hyperopt" TargetMode="External"/><Relationship Id="rId5" Type="http://schemas.openxmlformats.org/officeDocument/2006/relationships/hyperlink" Target="http://jmlr.csail.mit.edu/papers/volume13/bergstra12a/bergstra12a.pdf" TargetMode="Externa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2.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hyperlink" Target="https://isaacchanghau.github.io/2017/06/07/Loss-Functions-in-Artificial-Neural-Networks/" TargetMode="Externa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81.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image" Target="../media/image81.jpg"/><Relationship Id="rId3" Type="http://schemas.openxmlformats.org/officeDocument/2006/relationships/image" Target="../media/image79.png"/><Relationship Id="rId7" Type="http://schemas.openxmlformats.org/officeDocument/2006/relationships/hyperlink" Target="http://www.wildml.com/2015/10/recurrent-neural-networks-tutorial-part-3-backpropagation-through-time-and-vanishing-gradients/"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90.png"/><Relationship Id="rId5" Type="http://schemas.openxmlformats.org/officeDocument/2006/relationships/image" Target="../media/image580.png"/><Relationship Id="rId4" Type="http://schemas.openxmlformats.org/officeDocument/2006/relationships/image" Target="../media/image80.png"/></Relationships>
</file>

<file path=ppt/slides/_rels/slide86.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680.png"/><Relationship Id="rId5" Type="http://schemas.openxmlformats.org/officeDocument/2006/relationships/image" Target="../media/image670.png"/><Relationship Id="rId4" Type="http://schemas.openxmlformats.org/officeDocument/2006/relationships/image" Target="../media/image660.png"/></Relationships>
</file>

<file path=ppt/slides/_rels/slide8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github.com/tensorflow/nmt"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10.png"/></Relationships>
</file>

<file path=ppt/slides/_rels/slide8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20.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playground.tensorflow.org/#activation=tanh&amp;batchSize=10&amp;dataset=circle&amp;regDataset=reg-plane&amp;learningRate=0.03&amp;regularizationRate=0&amp;noise=0&amp;networkShape=4,2&amp;seed=0.45430&amp;showTestData=false&amp;discretize=false&amp;percTrainData=50&amp;x=true&amp;y=true&amp;xTimesY=false&amp;xSquared=false&amp;ySquared=false&amp;cosX=false&amp;sinX=false&amp;cosY=false&amp;sinY=false&amp;collectStats=false&amp;problem=classification&amp;initZero=false&amp;hideText=false" TargetMode="External"/><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8.png"/><Relationship Id="rId9" Type="http://schemas.openxmlformats.org/officeDocument/2006/relationships/image" Target="../media/image25.png"/></Relationships>
</file>

<file path=ppt/slides/_rels/slide9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hyperlink" Target="http://colah.github.io/posts/2015-08-Understanding-LSTMs/" TargetMode="External"/><Relationship Id="rId4" Type="http://schemas.openxmlformats.org/officeDocument/2006/relationships/image" Target="../media/image73.png"/></Relationships>
</file>

<file path=ppt/slides/_rels/slide9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50.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9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78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20.png"/><Relationship Id="rId1" Type="http://schemas.openxmlformats.org/officeDocument/2006/relationships/slideLayout" Target="../slideLayouts/slideLayout2.xml"/><Relationship Id="rId4" Type="http://schemas.openxmlformats.org/officeDocument/2006/relationships/image" Target="../media/image840.png"/></Relationships>
</file>

<file path=ppt/slides/_rels/slide96.xml.rels><?xml version="1.0" encoding="UTF-8" standalone="yes"?>
<Relationships xmlns="http://schemas.openxmlformats.org/package/2006/relationships"><Relationship Id="rId2" Type="http://schemas.openxmlformats.org/officeDocument/2006/relationships/hyperlink" Target="https://uofi.box.com/v/cs510DL" TargetMode="Externa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Introduction to Deep Learning	</a:t>
            </a:r>
            <a:endParaRPr lang="en-US" dirty="0"/>
          </a:p>
        </p:txBody>
      </p:sp>
      <p:sp>
        <p:nvSpPr>
          <p:cNvPr id="3" name="Subtitle 2"/>
          <p:cNvSpPr>
            <a:spLocks noGrp="1"/>
          </p:cNvSpPr>
          <p:nvPr>
            <p:ph type="subTitle" idx="1"/>
          </p:nvPr>
        </p:nvSpPr>
        <p:spPr/>
        <p:txBody>
          <a:bodyPr>
            <a:normAutofit/>
          </a:bodyPr>
          <a:lstStyle/>
          <a:p>
            <a:endParaRPr lang="en-US" dirty="0"/>
          </a:p>
        </p:txBody>
      </p:sp>
    </p:spTree>
    <p:extLst>
      <p:ext uri="{BB962C8B-B14F-4D97-AF65-F5344CB8AC3E}">
        <p14:creationId xmlns:p14="http://schemas.microsoft.com/office/powerpoint/2010/main" val="10202295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Training</a:t>
            </a:r>
            <a:endParaRPr lang="en-US" dirty="0"/>
          </a:p>
        </p:txBody>
      </p:sp>
      <p:sp>
        <p:nvSpPr>
          <p:cNvPr id="3" name="Ορθογώνιο 2"/>
          <p:cNvSpPr/>
          <p:nvPr/>
        </p:nvSpPr>
        <p:spPr>
          <a:xfrm>
            <a:off x="355600"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smtClean="0"/>
              <a:t>Sample labeled data</a:t>
            </a:r>
          </a:p>
          <a:p>
            <a:pPr algn="ctr"/>
            <a:r>
              <a:rPr lang="en-US" dirty="0" smtClean="0"/>
              <a:t>(</a:t>
            </a:r>
            <a:r>
              <a:rPr lang="en-US" sz="2000" b="1" dirty="0" smtClean="0">
                <a:solidFill>
                  <a:schemeClr val="bg1"/>
                </a:solidFill>
              </a:rPr>
              <a:t>batch</a:t>
            </a:r>
            <a:r>
              <a:rPr lang="en-US" dirty="0" smtClean="0"/>
              <a:t>)</a:t>
            </a:r>
            <a:endParaRPr lang="el-GR" dirty="0"/>
          </a:p>
        </p:txBody>
      </p:sp>
      <p:sp>
        <p:nvSpPr>
          <p:cNvPr id="7" name="Ορθογώνιο 6"/>
          <p:cNvSpPr/>
          <p:nvPr/>
        </p:nvSpPr>
        <p:spPr>
          <a:xfrm>
            <a:off x="2523847"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000" b="1" dirty="0" smtClean="0">
                <a:solidFill>
                  <a:schemeClr val="bg1"/>
                </a:solidFill>
              </a:rPr>
              <a:t>Forward</a:t>
            </a:r>
            <a:r>
              <a:rPr lang="en-US" sz="2000" dirty="0" smtClean="0">
                <a:solidFill>
                  <a:schemeClr val="bg1"/>
                </a:solidFill>
              </a:rPr>
              <a:t> </a:t>
            </a:r>
            <a:r>
              <a:rPr lang="en-US" dirty="0" smtClean="0"/>
              <a:t>it through the network, get predictions</a:t>
            </a:r>
            <a:endParaRPr lang="el-GR" dirty="0"/>
          </a:p>
        </p:txBody>
      </p:sp>
      <p:sp>
        <p:nvSpPr>
          <p:cNvPr id="8" name="Ορθογώνιο 7"/>
          <p:cNvSpPr/>
          <p:nvPr/>
        </p:nvSpPr>
        <p:spPr>
          <a:xfrm>
            <a:off x="4692094"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000" b="1" dirty="0" smtClean="0">
                <a:solidFill>
                  <a:schemeClr val="bg1"/>
                </a:solidFill>
              </a:rPr>
              <a:t>Back-propagate</a:t>
            </a:r>
            <a:r>
              <a:rPr lang="en-US" dirty="0" smtClean="0"/>
              <a:t> the errors</a:t>
            </a:r>
            <a:endParaRPr lang="el-GR" dirty="0"/>
          </a:p>
        </p:txBody>
      </p:sp>
      <p:sp>
        <p:nvSpPr>
          <p:cNvPr id="9" name="Ορθογώνιο 8"/>
          <p:cNvSpPr/>
          <p:nvPr/>
        </p:nvSpPr>
        <p:spPr>
          <a:xfrm>
            <a:off x="6860341"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000" b="1" dirty="0" smtClean="0"/>
              <a:t>Update</a:t>
            </a:r>
            <a:r>
              <a:rPr lang="en-US" sz="2000" dirty="0" smtClean="0"/>
              <a:t> </a:t>
            </a:r>
            <a:r>
              <a:rPr lang="en-US" dirty="0" smtClean="0"/>
              <a:t>the network weights</a:t>
            </a:r>
            <a:endParaRPr lang="el-GR" dirty="0"/>
          </a:p>
        </p:txBody>
      </p:sp>
      <p:cxnSp>
        <p:nvCxnSpPr>
          <p:cNvPr id="11" name="Ευθύγραμμο βέλος σύνδεσης 10"/>
          <p:cNvCxnSpPr>
            <a:stCxn id="3" idx="3"/>
            <a:endCxn id="7" idx="1"/>
          </p:cNvCxnSpPr>
          <p:nvPr/>
        </p:nvCxnSpPr>
        <p:spPr>
          <a:xfrm>
            <a:off x="2064304" y="1852272"/>
            <a:ext cx="459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Ευθύγραμμο βέλος σύνδεσης 11"/>
          <p:cNvCxnSpPr/>
          <p:nvPr/>
        </p:nvCxnSpPr>
        <p:spPr>
          <a:xfrm>
            <a:off x="4232551" y="1852272"/>
            <a:ext cx="459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Ευθύγραμμο βέλος σύνδεσης 12"/>
          <p:cNvCxnSpPr/>
          <p:nvPr/>
        </p:nvCxnSpPr>
        <p:spPr>
          <a:xfrm>
            <a:off x="6400798" y="1863044"/>
            <a:ext cx="459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Εικόνα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8194" y="2885622"/>
            <a:ext cx="2804526" cy="2171246"/>
          </a:xfrm>
          <a:prstGeom prst="rect">
            <a:avLst/>
          </a:prstGeom>
        </p:spPr>
      </p:pic>
      <p:cxnSp>
        <p:nvCxnSpPr>
          <p:cNvPr id="15" name="Γωνιώδης σύνδεση 14"/>
          <p:cNvCxnSpPr>
            <a:stCxn id="9" idx="2"/>
            <a:endCxn id="3" idx="2"/>
          </p:cNvCxnSpPr>
          <p:nvPr/>
        </p:nvCxnSpPr>
        <p:spPr>
          <a:xfrm rot="5400000">
            <a:off x="4462323" y="-693774"/>
            <a:ext cx="12700" cy="6504741"/>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Εικόνα 19"/>
          <p:cNvPicPr>
            <a:picLocks noChangeAspect="1"/>
          </p:cNvPicPr>
          <p:nvPr/>
        </p:nvPicPr>
        <p:blipFill>
          <a:blip r:embed="rId4"/>
          <a:stretch>
            <a:fillRect/>
          </a:stretch>
        </p:blipFill>
        <p:spPr>
          <a:xfrm>
            <a:off x="355600" y="4352294"/>
            <a:ext cx="2559600" cy="2032048"/>
          </a:xfrm>
          <a:prstGeom prst="rect">
            <a:avLst/>
          </a:prstGeom>
        </p:spPr>
      </p:pic>
      <mc:AlternateContent xmlns:mc="http://schemas.openxmlformats.org/markup-compatibility/2006" xmlns:a14="http://schemas.microsoft.com/office/drawing/2010/main">
        <mc:Choice Requires="a14">
          <p:sp>
            <p:nvSpPr>
              <p:cNvPr id="21" name="TextBox 20"/>
              <p:cNvSpPr txBox="1"/>
              <p:nvPr/>
            </p:nvSpPr>
            <p:spPr>
              <a:xfrm>
                <a:off x="355600" y="3373490"/>
                <a:ext cx="5880100" cy="923330"/>
              </a:xfrm>
              <a:prstGeom prst="rect">
                <a:avLst/>
              </a:prstGeom>
              <a:noFill/>
            </p:spPr>
            <p:txBody>
              <a:bodyPr wrap="square" rtlCol="0">
                <a:spAutoFit/>
              </a:bodyPr>
              <a:lstStyle/>
              <a:p>
                <a:r>
                  <a:rPr lang="en-US" dirty="0" smtClean="0"/>
                  <a:t>Optimize (min. or max.) </a:t>
                </a:r>
                <a:r>
                  <a:rPr lang="en-US" b="1" dirty="0" smtClean="0">
                    <a:solidFill>
                      <a:schemeClr val="accent2"/>
                    </a:solidFill>
                  </a:rPr>
                  <a:t>objective/cost function </a:t>
                </a:r>
                <a14:m>
                  <m:oMath xmlns:m="http://schemas.openxmlformats.org/officeDocument/2006/math">
                    <m:r>
                      <a:rPr lang="en-US" b="1" i="1" smtClean="0">
                        <a:solidFill>
                          <a:schemeClr val="accent2"/>
                        </a:solidFill>
                        <a:latin typeface="Cambria Math" charset="0"/>
                      </a:rPr>
                      <m:t>𝑱</m:t>
                    </m:r>
                    <m:r>
                      <a:rPr lang="en-US" b="1" i="1" smtClean="0">
                        <a:solidFill>
                          <a:schemeClr val="accent2"/>
                        </a:solidFill>
                        <a:latin typeface="Cambria Math" charset="0"/>
                      </a:rPr>
                      <m:t>(</m:t>
                    </m:r>
                    <m:r>
                      <a:rPr lang="el-GR" b="1" i="1" smtClean="0">
                        <a:solidFill>
                          <a:schemeClr val="accent2"/>
                        </a:solidFill>
                        <a:latin typeface="Cambria Math" charset="0"/>
                      </a:rPr>
                      <m:t>𝜽</m:t>
                    </m:r>
                    <m:r>
                      <a:rPr lang="el-GR" b="1" i="1" smtClean="0">
                        <a:solidFill>
                          <a:schemeClr val="accent2"/>
                        </a:solidFill>
                        <a:latin typeface="Cambria Math" charset="0"/>
                      </a:rPr>
                      <m:t>)</m:t>
                    </m:r>
                  </m:oMath>
                </a14:m>
                <a:endParaRPr lang="en-US" b="1" dirty="0" smtClean="0">
                  <a:solidFill>
                    <a:schemeClr val="accent2"/>
                  </a:solidFill>
                </a:endParaRPr>
              </a:p>
              <a:p>
                <a:r>
                  <a:rPr lang="en-US" dirty="0"/>
                  <a:t>Generate </a:t>
                </a:r>
                <a:r>
                  <a:rPr lang="en-US" b="1" dirty="0" smtClean="0">
                    <a:solidFill>
                      <a:schemeClr val="accent2"/>
                    </a:solidFill>
                  </a:rPr>
                  <a:t>error </a:t>
                </a:r>
                <a:r>
                  <a:rPr lang="en-US" b="1" dirty="0">
                    <a:solidFill>
                      <a:schemeClr val="accent2"/>
                    </a:solidFill>
                  </a:rPr>
                  <a:t>signal </a:t>
                </a:r>
                <a:r>
                  <a:rPr lang="en-US" dirty="0"/>
                  <a:t>that </a:t>
                </a:r>
                <a:r>
                  <a:rPr lang="en-US" dirty="0" smtClean="0"/>
                  <a:t>measures difference </a:t>
                </a:r>
                <a:r>
                  <a:rPr lang="en-US" dirty="0"/>
                  <a:t>between predictions and target </a:t>
                </a:r>
                <a:r>
                  <a:rPr lang="en-US" dirty="0" smtClean="0"/>
                  <a:t>values</a:t>
                </a:r>
              </a:p>
            </p:txBody>
          </p:sp>
        </mc:Choice>
        <mc:Fallback xmlns="">
          <p:sp>
            <p:nvSpPr>
              <p:cNvPr id="21" name="TextBox 20"/>
              <p:cNvSpPr txBox="1">
                <a:spLocks noRot="1" noChangeAspect="1" noMove="1" noResize="1" noEditPoints="1" noAdjustHandles="1" noChangeArrowheads="1" noChangeShapeType="1" noTextEdit="1"/>
              </p:cNvSpPr>
              <p:nvPr/>
            </p:nvSpPr>
            <p:spPr>
              <a:xfrm>
                <a:off x="355600" y="3373490"/>
                <a:ext cx="5880100" cy="923330"/>
              </a:xfrm>
              <a:prstGeom prst="rect">
                <a:avLst/>
              </a:prstGeom>
              <a:blipFill rotWithShape="0">
                <a:blip r:embed="rId5"/>
                <a:stretch>
                  <a:fillRect l="-829" t="-3289" r="-104" b="-9211"/>
                </a:stretch>
              </a:blipFill>
            </p:spPr>
            <p:txBody>
              <a:bodyPr/>
              <a:lstStyle/>
              <a:p>
                <a:r>
                  <a:rPr lang="el-GR">
                    <a:noFill/>
                  </a:rPr>
                  <a:t> </a:t>
                </a:r>
              </a:p>
            </p:txBody>
          </p:sp>
        </mc:Fallback>
      </mc:AlternateContent>
      <p:sp>
        <p:nvSpPr>
          <p:cNvPr id="23" name="TextBox 22"/>
          <p:cNvSpPr txBox="1"/>
          <p:nvPr/>
        </p:nvSpPr>
        <p:spPr>
          <a:xfrm>
            <a:off x="3187239" y="5018055"/>
            <a:ext cx="5701481" cy="1477328"/>
          </a:xfrm>
          <a:prstGeom prst="rect">
            <a:avLst/>
          </a:prstGeom>
          <a:noFill/>
        </p:spPr>
        <p:txBody>
          <a:bodyPr wrap="square" rtlCol="0">
            <a:spAutoFit/>
          </a:bodyPr>
          <a:lstStyle/>
          <a:p>
            <a:r>
              <a:rPr lang="en-US" dirty="0" smtClean="0"/>
              <a:t>Use error </a:t>
            </a:r>
            <a:r>
              <a:rPr lang="en-US" dirty="0"/>
              <a:t>signal to change the </a:t>
            </a:r>
            <a:r>
              <a:rPr lang="en-US" b="1" dirty="0">
                <a:solidFill>
                  <a:schemeClr val="accent2"/>
                </a:solidFill>
              </a:rPr>
              <a:t>weights</a:t>
            </a:r>
            <a:r>
              <a:rPr lang="en-US" dirty="0"/>
              <a:t> </a:t>
            </a:r>
            <a:r>
              <a:rPr lang="en-US" dirty="0" smtClean="0"/>
              <a:t>and get </a:t>
            </a:r>
            <a:r>
              <a:rPr lang="en-US" dirty="0"/>
              <a:t>more accurate predictions </a:t>
            </a:r>
          </a:p>
          <a:p>
            <a:r>
              <a:rPr lang="en-US" dirty="0"/>
              <a:t>Subtracting a fraction of the </a:t>
            </a:r>
            <a:r>
              <a:rPr lang="en-US" b="1" dirty="0">
                <a:solidFill>
                  <a:schemeClr val="accent2"/>
                </a:solidFill>
              </a:rPr>
              <a:t>gradient</a:t>
            </a:r>
            <a:r>
              <a:rPr lang="en-US" dirty="0"/>
              <a:t> moves you towards the </a:t>
            </a:r>
            <a:r>
              <a:rPr lang="en-US" b="1" dirty="0">
                <a:solidFill>
                  <a:schemeClr val="accent2"/>
                </a:solidFill>
              </a:rPr>
              <a:t>(local) minimum of the cost function</a:t>
            </a:r>
            <a:endParaRPr lang="el-GR" b="1" dirty="0">
              <a:solidFill>
                <a:schemeClr val="accent2"/>
              </a:solidFill>
            </a:endParaRPr>
          </a:p>
          <a:p>
            <a:endParaRPr lang="el-GR" dirty="0"/>
          </a:p>
        </p:txBody>
      </p:sp>
      <p:sp>
        <p:nvSpPr>
          <p:cNvPr id="5" name="Ορθογώνιο 4"/>
          <p:cNvSpPr/>
          <p:nvPr/>
        </p:nvSpPr>
        <p:spPr>
          <a:xfrm>
            <a:off x="1787857" y="6384342"/>
            <a:ext cx="7016694" cy="230832"/>
          </a:xfrm>
          <a:prstGeom prst="rect">
            <a:avLst/>
          </a:prstGeom>
        </p:spPr>
        <p:txBody>
          <a:bodyPr wrap="square">
            <a:spAutoFit/>
          </a:bodyPr>
          <a:lstStyle/>
          <a:p>
            <a:pPr algn="r"/>
            <a:r>
              <a:rPr lang="el-GR" sz="900" i="1" dirty="0" err="1"/>
              <a:t>https</a:t>
            </a:r>
            <a:r>
              <a:rPr lang="el-GR" sz="900" i="1" dirty="0"/>
              <a:t>://</a:t>
            </a:r>
            <a:r>
              <a:rPr lang="el-GR" sz="900" i="1" dirty="0" err="1"/>
              <a:t>medium.com</a:t>
            </a:r>
            <a:r>
              <a:rPr lang="el-GR" sz="900" i="1" dirty="0"/>
              <a:t>/@</a:t>
            </a:r>
            <a:r>
              <a:rPr lang="el-GR" sz="900" i="1" dirty="0" err="1"/>
              <a:t>ramrajchandradevan</a:t>
            </a:r>
            <a:r>
              <a:rPr lang="el-GR" sz="900" i="1" dirty="0"/>
              <a:t>/the-evolution-of-gradient-descend-optimization-algorithm-4106a6702d39</a:t>
            </a:r>
          </a:p>
        </p:txBody>
      </p:sp>
    </p:spTree>
    <p:extLst>
      <p:ext uri="{BB962C8B-B14F-4D97-AF65-F5344CB8AC3E}">
        <p14:creationId xmlns:p14="http://schemas.microsoft.com/office/powerpoint/2010/main" val="3751986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p:cNvSpPr/>
          <p:nvPr/>
        </p:nvSpPr>
        <p:spPr>
          <a:xfrm>
            <a:off x="3354049" y="1541471"/>
            <a:ext cx="1945706" cy="447811"/>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Sigmoid</a:t>
            </a:r>
            <a:endParaRPr lang="en-US" sz="1400" dirty="0">
              <a:solidFill>
                <a:schemeClr val="tx1"/>
              </a:solidFill>
            </a:endParaRPr>
          </a:p>
        </p:txBody>
      </p:sp>
      <p:sp>
        <p:nvSpPr>
          <p:cNvPr id="77" name="TextBox 76"/>
          <p:cNvSpPr txBox="1"/>
          <p:nvPr/>
        </p:nvSpPr>
        <p:spPr>
          <a:xfrm>
            <a:off x="1309200" y="5348078"/>
            <a:ext cx="6012306" cy="307777"/>
          </a:xfrm>
          <a:prstGeom prst="rect">
            <a:avLst/>
          </a:prstGeom>
          <a:noFill/>
          <a:ln>
            <a:solidFill>
              <a:schemeClr val="tx1"/>
            </a:solidFill>
          </a:ln>
        </p:spPr>
        <p:txBody>
          <a:bodyPr wrap="square" rtlCol="0">
            <a:spAutoFit/>
          </a:bodyPr>
          <a:lstStyle/>
          <a:p>
            <a:pPr algn="just"/>
            <a:r>
              <a:rPr lang="en-US" sz="1400" dirty="0" smtClean="0"/>
              <a:t>The new </a:t>
            </a:r>
            <a:r>
              <a:rPr lang="en-US" sz="1400" b="1" dirty="0" smtClean="0">
                <a:solidFill>
                  <a:srgbClr val="000090"/>
                </a:solidFill>
              </a:rPr>
              <a:t>iPhone 7 </a:t>
            </a:r>
            <a:r>
              <a:rPr lang="en-US" sz="1400" b="1" smtClean="0">
                <a:solidFill>
                  <a:srgbClr val="000090"/>
                </a:solidFill>
              </a:rPr>
              <a:t>Plus  </a:t>
            </a:r>
            <a:r>
              <a:rPr lang="en-US" sz="1400" smtClean="0"/>
              <a:t>includes </a:t>
            </a:r>
            <a:r>
              <a:rPr lang="en-US" sz="1400" dirty="0" smtClean="0"/>
              <a:t>an </a:t>
            </a:r>
            <a:r>
              <a:rPr lang="en-US" sz="1400" smtClean="0"/>
              <a:t>improved  </a:t>
            </a:r>
            <a:r>
              <a:rPr lang="en-US" sz="1400" b="1" dirty="0" smtClean="0">
                <a:solidFill>
                  <a:srgbClr val="7030A0"/>
                </a:solidFill>
              </a:rPr>
              <a:t>camera</a:t>
            </a:r>
            <a:r>
              <a:rPr lang="en-US" sz="1400" dirty="0" smtClean="0">
                <a:solidFill>
                  <a:srgbClr val="7030A0"/>
                </a:solidFill>
              </a:rPr>
              <a:t> </a:t>
            </a:r>
            <a:r>
              <a:rPr lang="en-US" sz="1400" dirty="0"/>
              <a:t>that takes </a:t>
            </a:r>
            <a:r>
              <a:rPr lang="mr-IN" sz="1400" dirty="0" smtClean="0"/>
              <a:t>…</a:t>
            </a:r>
            <a:endParaRPr lang="en-US" sz="1400" b="1" dirty="0">
              <a:solidFill>
                <a:srgbClr val="000090"/>
              </a:solidFill>
            </a:endParaRPr>
          </a:p>
        </p:txBody>
      </p:sp>
      <p:sp>
        <p:nvSpPr>
          <p:cNvPr id="83"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Models: MLP</a:t>
            </a:r>
            <a:endParaRPr lang="en-US" dirty="0"/>
          </a:p>
        </p:txBody>
      </p:sp>
      <p:sp>
        <p:nvSpPr>
          <p:cNvPr id="44" name="Rectangle 89"/>
          <p:cNvSpPr/>
          <p:nvPr/>
        </p:nvSpPr>
        <p:spPr>
          <a:xfrm>
            <a:off x="5742625" y="1391278"/>
            <a:ext cx="2648769" cy="738664"/>
          </a:xfrm>
          <a:prstGeom prst="rect">
            <a:avLst/>
          </a:prstGeom>
        </p:spPr>
        <p:txBody>
          <a:bodyPr wrap="square">
            <a:spAutoFit/>
          </a:bodyPr>
          <a:lstStyle/>
          <a:p>
            <a:pPr algn="ctr"/>
            <a:r>
              <a:rPr lang="en-US" sz="1400" b="1" dirty="0">
                <a:solidFill>
                  <a:schemeClr val="accent2">
                    <a:lumMod val="50000"/>
                  </a:schemeClr>
                </a:solidFill>
              </a:rPr>
              <a:t>Component-Whole</a:t>
            </a:r>
            <a:r>
              <a:rPr lang="en-US" sz="1400" b="1" dirty="0"/>
              <a:t>(</a:t>
            </a:r>
            <a:r>
              <a:rPr lang="en-US" sz="1400" b="1" dirty="0">
                <a:solidFill>
                  <a:srgbClr val="1F4E79"/>
                </a:solidFill>
              </a:rPr>
              <a:t>e</a:t>
            </a:r>
            <a:r>
              <a:rPr lang="en-US" sz="1400" b="1" baseline="-25000" dirty="0">
                <a:solidFill>
                  <a:srgbClr val="1F4E79"/>
                </a:solidFill>
              </a:rPr>
              <a:t>1</a:t>
            </a:r>
            <a:r>
              <a:rPr lang="en-US" sz="1400" b="1" dirty="0">
                <a:solidFill>
                  <a:srgbClr val="00B050"/>
                </a:solidFill>
              </a:rPr>
              <a:t> </a:t>
            </a:r>
            <a:r>
              <a:rPr lang="en-US" sz="1400" b="1" dirty="0">
                <a:solidFill>
                  <a:srgbClr val="000000"/>
                </a:solidFill>
              </a:rPr>
              <a:t>,</a:t>
            </a:r>
            <a:r>
              <a:rPr lang="en-US" sz="1400" b="1" dirty="0">
                <a:solidFill>
                  <a:srgbClr val="00B050"/>
                </a:solidFill>
              </a:rPr>
              <a:t> </a:t>
            </a:r>
            <a:r>
              <a:rPr lang="en-US" sz="1400" b="1" dirty="0">
                <a:solidFill>
                  <a:srgbClr val="660066"/>
                </a:solidFill>
              </a:rPr>
              <a:t>e</a:t>
            </a:r>
            <a:r>
              <a:rPr lang="en-US" sz="1400" b="1" baseline="-25000" dirty="0">
                <a:solidFill>
                  <a:srgbClr val="660066"/>
                </a:solidFill>
              </a:rPr>
              <a:t>2</a:t>
            </a:r>
            <a:r>
              <a:rPr lang="en-US" sz="1400" b="1" dirty="0">
                <a:solidFill>
                  <a:srgbClr val="660066"/>
                </a:solidFill>
              </a:rPr>
              <a:t> </a:t>
            </a:r>
            <a:r>
              <a:rPr lang="en-US" sz="1400" b="1" dirty="0"/>
              <a:t>) ? </a:t>
            </a:r>
          </a:p>
          <a:p>
            <a:pPr algn="ctr"/>
            <a:r>
              <a:rPr lang="en-US" sz="1400" b="1" dirty="0">
                <a:solidFill>
                  <a:schemeClr val="accent6"/>
                </a:solidFill>
              </a:rPr>
              <a:t>YES</a:t>
            </a:r>
            <a:r>
              <a:rPr lang="en-US" sz="1400" b="1" dirty="0"/>
              <a:t> / NO</a:t>
            </a:r>
            <a:endParaRPr lang="en-US" sz="1200" dirty="0"/>
          </a:p>
        </p:txBody>
      </p:sp>
      <p:sp>
        <p:nvSpPr>
          <p:cNvPr id="45" name="Rounded Rectangle 171"/>
          <p:cNvSpPr/>
          <p:nvPr/>
        </p:nvSpPr>
        <p:spPr>
          <a:xfrm>
            <a:off x="1057235" y="4568693"/>
            <a:ext cx="1945706" cy="588471"/>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tx1"/>
                </a:solidFill>
              </a:rPr>
              <a:t>Embeddings</a:t>
            </a:r>
            <a:r>
              <a:rPr lang="en-US" sz="1400" dirty="0" smtClean="0">
                <a:solidFill>
                  <a:schemeClr val="tx1"/>
                </a:solidFill>
              </a:rPr>
              <a:t> </a:t>
            </a:r>
            <a:r>
              <a:rPr lang="en-US" sz="1400" dirty="0" smtClean="0">
                <a:solidFill>
                  <a:srgbClr val="000090"/>
                </a:solidFill>
              </a:rPr>
              <a:t>e</a:t>
            </a:r>
            <a:r>
              <a:rPr lang="en-US" sz="1400" baseline="-25000" dirty="0" smtClean="0">
                <a:solidFill>
                  <a:srgbClr val="000090"/>
                </a:solidFill>
              </a:rPr>
              <a:t>1</a:t>
            </a:r>
            <a:endParaRPr lang="en-US" sz="1400" baseline="-25000" dirty="0">
              <a:solidFill>
                <a:srgbClr val="000090"/>
              </a:solidFill>
            </a:endParaRPr>
          </a:p>
        </p:txBody>
      </p:sp>
      <p:sp>
        <p:nvSpPr>
          <p:cNvPr id="46" name="Rounded Rectangle 172"/>
          <p:cNvSpPr/>
          <p:nvPr/>
        </p:nvSpPr>
        <p:spPr>
          <a:xfrm>
            <a:off x="3173700" y="4568692"/>
            <a:ext cx="2283306" cy="588471"/>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context </a:t>
            </a:r>
            <a:r>
              <a:rPr lang="en-US" sz="1400" dirty="0" err="1" smtClean="0">
                <a:solidFill>
                  <a:schemeClr val="tx1"/>
                </a:solidFill>
              </a:rPr>
              <a:t>embeddings</a:t>
            </a:r>
            <a:endParaRPr lang="en-US" sz="1400" dirty="0">
              <a:solidFill>
                <a:schemeClr val="tx1"/>
              </a:solidFill>
            </a:endParaRPr>
          </a:p>
        </p:txBody>
      </p:sp>
      <p:sp>
        <p:nvSpPr>
          <p:cNvPr id="47" name="Rounded Rectangle 173"/>
          <p:cNvSpPr/>
          <p:nvPr/>
        </p:nvSpPr>
        <p:spPr>
          <a:xfrm>
            <a:off x="5627765" y="4568692"/>
            <a:ext cx="1945706" cy="588471"/>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tx1"/>
                </a:solidFill>
              </a:rPr>
              <a:t>Embeddings</a:t>
            </a:r>
            <a:r>
              <a:rPr lang="en-US" sz="1400" dirty="0" smtClean="0">
                <a:solidFill>
                  <a:schemeClr val="tx1"/>
                </a:solidFill>
              </a:rPr>
              <a:t> </a:t>
            </a:r>
            <a:r>
              <a:rPr lang="en-US" sz="1400" dirty="0">
                <a:solidFill>
                  <a:srgbClr val="7030A0"/>
                </a:solidFill>
              </a:rPr>
              <a:t>e</a:t>
            </a:r>
            <a:r>
              <a:rPr lang="en-US" sz="1400" baseline="-25000" dirty="0">
                <a:solidFill>
                  <a:srgbClr val="7030A0"/>
                </a:solidFill>
              </a:rPr>
              <a:t>2</a:t>
            </a:r>
          </a:p>
        </p:txBody>
      </p:sp>
      <p:sp>
        <p:nvSpPr>
          <p:cNvPr id="48" name="Rounded Rectangle 175"/>
          <p:cNvSpPr/>
          <p:nvPr/>
        </p:nvSpPr>
        <p:spPr>
          <a:xfrm>
            <a:off x="3342500" y="2864852"/>
            <a:ext cx="1945706" cy="588471"/>
          </a:xfrm>
          <a:prstGeom prst="roundRect">
            <a:avLst/>
          </a:prstGeom>
          <a:solidFill>
            <a:srgbClr val="D6FFB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Dense Layer 1</a:t>
            </a:r>
            <a:endParaRPr lang="en-US" sz="1400" dirty="0">
              <a:solidFill>
                <a:schemeClr val="tx1"/>
              </a:solidFill>
            </a:endParaRPr>
          </a:p>
        </p:txBody>
      </p:sp>
      <p:sp>
        <p:nvSpPr>
          <p:cNvPr id="49" name="Rounded Rectangle 176"/>
          <p:cNvSpPr/>
          <p:nvPr/>
        </p:nvSpPr>
        <p:spPr>
          <a:xfrm>
            <a:off x="3342500" y="2142526"/>
            <a:ext cx="1945706" cy="588471"/>
          </a:xfrm>
          <a:prstGeom prst="roundRect">
            <a:avLst/>
          </a:prstGeom>
          <a:solidFill>
            <a:srgbClr val="D6FFB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Dense Layer n</a:t>
            </a:r>
            <a:endParaRPr lang="en-US" sz="1400" dirty="0">
              <a:solidFill>
                <a:schemeClr val="tx1"/>
              </a:solidFill>
            </a:endParaRPr>
          </a:p>
        </p:txBody>
      </p:sp>
      <p:sp>
        <p:nvSpPr>
          <p:cNvPr id="50" name="TextBox 49"/>
          <p:cNvSpPr txBox="1"/>
          <p:nvPr/>
        </p:nvSpPr>
        <p:spPr>
          <a:xfrm>
            <a:off x="4219976" y="2597143"/>
            <a:ext cx="428258" cy="307777"/>
          </a:xfrm>
          <a:prstGeom prst="rect">
            <a:avLst/>
          </a:prstGeom>
          <a:noFill/>
        </p:spPr>
        <p:txBody>
          <a:bodyPr wrap="square" rtlCol="0">
            <a:spAutoFit/>
          </a:bodyPr>
          <a:lstStyle/>
          <a:p>
            <a:r>
              <a:rPr lang="mr-IN" sz="1400" b="1" dirty="0" smtClean="0"/>
              <a:t>…</a:t>
            </a:r>
            <a:endParaRPr lang="en-US" sz="1400" b="1" dirty="0"/>
          </a:p>
        </p:txBody>
      </p:sp>
      <p:cxnSp>
        <p:nvCxnSpPr>
          <p:cNvPr id="51" name="Elbow Connector 180"/>
          <p:cNvCxnSpPr>
            <a:stCxn id="45" idx="0"/>
            <a:endCxn id="48" idx="2"/>
          </p:cNvCxnSpPr>
          <p:nvPr/>
        </p:nvCxnSpPr>
        <p:spPr>
          <a:xfrm rot="5400000" flipH="1" flipV="1">
            <a:off x="2615035" y="2868376"/>
            <a:ext cx="1115370" cy="2285265"/>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Elbow Connector 181"/>
          <p:cNvCxnSpPr>
            <a:stCxn id="47" idx="0"/>
            <a:endCxn id="48" idx="2"/>
          </p:cNvCxnSpPr>
          <p:nvPr/>
        </p:nvCxnSpPr>
        <p:spPr>
          <a:xfrm rot="16200000" flipV="1">
            <a:off x="4900302" y="2868375"/>
            <a:ext cx="1115369" cy="2285265"/>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182"/>
          <p:cNvCxnSpPr>
            <a:stCxn id="48" idx="2"/>
            <a:endCxn id="46" idx="0"/>
          </p:cNvCxnSpPr>
          <p:nvPr/>
        </p:nvCxnSpPr>
        <p:spPr>
          <a:xfrm>
            <a:off x="4315353" y="3453323"/>
            <a:ext cx="0" cy="11153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1659818" y="6102013"/>
            <a:ext cx="5311069" cy="369332"/>
          </a:xfrm>
          <a:prstGeom prst="rect">
            <a:avLst/>
          </a:prstGeom>
          <a:noFill/>
        </p:spPr>
        <p:txBody>
          <a:bodyPr wrap="none" rtlCol="0">
            <a:spAutoFit/>
          </a:bodyPr>
          <a:lstStyle/>
          <a:p>
            <a:r>
              <a:rPr lang="en-US" dirty="0" smtClean="0"/>
              <a:t>Simple </a:t>
            </a:r>
            <a:r>
              <a:rPr lang="en-US" smtClean="0"/>
              <a:t>fully-connected multi-layer perceptron</a:t>
            </a:r>
            <a:endParaRPr lang="el-GR" dirty="0"/>
          </a:p>
        </p:txBody>
      </p:sp>
    </p:spTree>
    <p:extLst>
      <p:ext uri="{BB962C8B-B14F-4D97-AF65-F5344CB8AC3E}">
        <p14:creationId xmlns:p14="http://schemas.microsoft.com/office/powerpoint/2010/main" val="638477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551280" y="1473040"/>
            <a:ext cx="7287153" cy="4648310"/>
            <a:chOff x="202917" y="1902151"/>
            <a:chExt cx="4933542" cy="3977914"/>
          </a:xfrm>
        </p:grpSpPr>
        <p:sp>
          <p:nvSpPr>
            <p:cNvPr id="5" name="Rounded Rectangle 4"/>
            <p:cNvSpPr/>
            <p:nvPr/>
          </p:nvSpPr>
          <p:spPr>
            <a:xfrm>
              <a:off x="849708" y="3893558"/>
              <a:ext cx="1317280" cy="383226"/>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Embeddings Left</a:t>
              </a:r>
              <a:endParaRPr lang="en-US" sz="1400" dirty="0">
                <a:solidFill>
                  <a:schemeClr val="tx1"/>
                </a:solidFill>
              </a:endParaRPr>
            </a:p>
          </p:txBody>
        </p:sp>
        <p:sp>
          <p:nvSpPr>
            <p:cNvPr id="6" name="Rounded Rectangle 5"/>
            <p:cNvSpPr/>
            <p:nvPr/>
          </p:nvSpPr>
          <p:spPr>
            <a:xfrm>
              <a:off x="2322514" y="3893558"/>
              <a:ext cx="1317280" cy="383226"/>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Embeddings Middle</a:t>
              </a:r>
              <a:endParaRPr lang="en-US" sz="1400" dirty="0">
                <a:solidFill>
                  <a:schemeClr val="tx1"/>
                </a:solidFill>
              </a:endParaRPr>
            </a:p>
          </p:txBody>
        </p:sp>
        <p:sp>
          <p:nvSpPr>
            <p:cNvPr id="7" name="Rounded Rectangle 6"/>
            <p:cNvSpPr/>
            <p:nvPr/>
          </p:nvSpPr>
          <p:spPr>
            <a:xfrm>
              <a:off x="3795320" y="3893558"/>
              <a:ext cx="1317280" cy="383226"/>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Embeddings Right</a:t>
              </a:r>
              <a:endParaRPr lang="en-US" sz="1400" dirty="0">
                <a:solidFill>
                  <a:schemeClr val="tx1"/>
                </a:solidFill>
              </a:endParaRPr>
            </a:p>
          </p:txBody>
        </p:sp>
        <p:sp>
          <p:nvSpPr>
            <p:cNvPr id="8" name="Rounded Rectangle 7"/>
            <p:cNvSpPr/>
            <p:nvPr/>
          </p:nvSpPr>
          <p:spPr>
            <a:xfrm>
              <a:off x="849708" y="3336968"/>
              <a:ext cx="1317280" cy="383226"/>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Convolutional Layer</a:t>
              </a:r>
              <a:endParaRPr lang="en-US" sz="1400" dirty="0">
                <a:solidFill>
                  <a:schemeClr val="tx1"/>
                </a:solidFill>
              </a:endParaRPr>
            </a:p>
          </p:txBody>
        </p:sp>
        <p:sp>
          <p:nvSpPr>
            <p:cNvPr id="9" name="Rounded Rectangle 8"/>
            <p:cNvSpPr/>
            <p:nvPr/>
          </p:nvSpPr>
          <p:spPr>
            <a:xfrm>
              <a:off x="2322514" y="3336968"/>
              <a:ext cx="1317280" cy="383226"/>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Convolutional Layer</a:t>
              </a:r>
              <a:endParaRPr lang="en-US" sz="1400" dirty="0">
                <a:solidFill>
                  <a:schemeClr val="tx1"/>
                </a:solidFill>
              </a:endParaRPr>
            </a:p>
          </p:txBody>
        </p:sp>
        <p:sp>
          <p:nvSpPr>
            <p:cNvPr id="10" name="Rounded Rectangle 9"/>
            <p:cNvSpPr/>
            <p:nvPr/>
          </p:nvSpPr>
          <p:spPr>
            <a:xfrm>
              <a:off x="3795320" y="3336968"/>
              <a:ext cx="1317280" cy="383226"/>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Convolutional Layer</a:t>
              </a:r>
              <a:endParaRPr lang="en-US" sz="1400" dirty="0">
                <a:solidFill>
                  <a:schemeClr val="tx1"/>
                </a:solidFill>
              </a:endParaRPr>
            </a:p>
          </p:txBody>
        </p:sp>
        <p:sp>
          <p:nvSpPr>
            <p:cNvPr id="11" name="Rounded Rectangle 10"/>
            <p:cNvSpPr/>
            <p:nvPr/>
          </p:nvSpPr>
          <p:spPr>
            <a:xfrm>
              <a:off x="849708" y="2780378"/>
              <a:ext cx="1317280" cy="383226"/>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Max Pooling</a:t>
              </a:r>
              <a:endParaRPr lang="en-US" sz="1400" dirty="0">
                <a:solidFill>
                  <a:schemeClr val="tx1"/>
                </a:solidFill>
              </a:endParaRPr>
            </a:p>
          </p:txBody>
        </p:sp>
        <p:sp>
          <p:nvSpPr>
            <p:cNvPr id="12" name="Rounded Rectangle 11"/>
            <p:cNvSpPr/>
            <p:nvPr/>
          </p:nvSpPr>
          <p:spPr>
            <a:xfrm>
              <a:off x="2322514" y="2795775"/>
              <a:ext cx="1317280" cy="383226"/>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Max Pooling</a:t>
              </a:r>
              <a:endParaRPr lang="en-US" sz="1400" dirty="0">
                <a:solidFill>
                  <a:schemeClr val="tx1"/>
                </a:solidFill>
              </a:endParaRPr>
            </a:p>
          </p:txBody>
        </p:sp>
        <p:sp>
          <p:nvSpPr>
            <p:cNvPr id="13" name="Rounded Rectangle 12"/>
            <p:cNvSpPr/>
            <p:nvPr/>
          </p:nvSpPr>
          <p:spPr>
            <a:xfrm>
              <a:off x="3795320" y="2780378"/>
              <a:ext cx="1317280" cy="383226"/>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Max Pooling</a:t>
              </a:r>
              <a:endParaRPr lang="en-US" sz="1400" dirty="0">
                <a:solidFill>
                  <a:schemeClr val="tx1"/>
                </a:solidFill>
              </a:endParaRPr>
            </a:p>
          </p:txBody>
        </p:sp>
        <p:sp>
          <p:nvSpPr>
            <p:cNvPr id="14" name="Rounded Rectangle 13"/>
            <p:cNvSpPr/>
            <p:nvPr/>
          </p:nvSpPr>
          <p:spPr>
            <a:xfrm>
              <a:off x="2322514" y="1902151"/>
              <a:ext cx="1317280" cy="383226"/>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Sigmoid</a:t>
              </a:r>
              <a:endParaRPr lang="en-US" sz="1400" dirty="0">
                <a:solidFill>
                  <a:schemeClr val="tx1"/>
                </a:solidFill>
              </a:endParaRPr>
            </a:p>
          </p:txBody>
        </p:sp>
        <p:cxnSp>
          <p:nvCxnSpPr>
            <p:cNvPr id="15" name="Elbow Connector 14"/>
            <p:cNvCxnSpPr>
              <a:stCxn id="11" idx="0"/>
              <a:endCxn id="14" idx="2"/>
            </p:cNvCxnSpPr>
            <p:nvPr/>
          </p:nvCxnSpPr>
          <p:spPr>
            <a:xfrm rot="5400000" flipH="1" flipV="1">
              <a:off x="1997250" y="1796475"/>
              <a:ext cx="495001" cy="1472806"/>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13" idx="0"/>
              <a:endCxn id="14" idx="2"/>
            </p:cNvCxnSpPr>
            <p:nvPr/>
          </p:nvCxnSpPr>
          <p:spPr>
            <a:xfrm rot="16200000" flipV="1">
              <a:off x="3470057" y="1796474"/>
              <a:ext cx="495001" cy="1472806"/>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2" idx="0"/>
              <a:endCxn id="14" idx="2"/>
            </p:cNvCxnSpPr>
            <p:nvPr/>
          </p:nvCxnSpPr>
          <p:spPr>
            <a:xfrm flipV="1">
              <a:off x="2981154" y="2285377"/>
              <a:ext cx="0" cy="5103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93737" y="4860372"/>
              <a:ext cx="1372182" cy="446715"/>
            </a:xfrm>
            <a:prstGeom prst="rect">
              <a:avLst/>
            </a:prstGeom>
            <a:noFill/>
            <a:ln>
              <a:solidFill>
                <a:schemeClr val="tx2">
                  <a:lumMod val="50000"/>
                  <a:lumOff val="50000"/>
                </a:schemeClr>
              </a:solidFill>
            </a:ln>
          </p:spPr>
          <p:txBody>
            <a:bodyPr wrap="square" rtlCol="0">
              <a:spAutoFit/>
            </a:bodyPr>
            <a:lstStyle/>
            <a:p>
              <a:pPr algn="ctr"/>
              <a:r>
                <a:rPr lang="en-US" sz="1400" dirty="0" smtClean="0"/>
                <a:t>Word indices</a:t>
              </a:r>
            </a:p>
            <a:p>
              <a:pPr algn="ctr"/>
              <a:r>
                <a:rPr lang="en-US" sz="1400" dirty="0" smtClean="0"/>
                <a:t>[5, 7, 12, 6, 90 </a:t>
              </a:r>
              <a:r>
                <a:rPr lang="mr-IN" sz="1400" dirty="0" smtClean="0"/>
                <a:t>…</a:t>
              </a:r>
              <a:r>
                <a:rPr lang="en-US" sz="1400" dirty="0" smtClean="0"/>
                <a:t>]</a:t>
              </a:r>
              <a:endParaRPr lang="en-US" sz="1400" dirty="0"/>
            </a:p>
          </p:txBody>
        </p:sp>
        <p:sp>
          <p:nvSpPr>
            <p:cNvPr id="19" name="TextBox 18"/>
            <p:cNvSpPr txBox="1"/>
            <p:nvPr/>
          </p:nvSpPr>
          <p:spPr>
            <a:xfrm>
              <a:off x="2322514" y="4860371"/>
              <a:ext cx="1372182" cy="446715"/>
            </a:xfrm>
            <a:prstGeom prst="rect">
              <a:avLst/>
            </a:prstGeom>
            <a:noFill/>
            <a:ln>
              <a:solidFill>
                <a:schemeClr val="tx2">
                  <a:lumMod val="50000"/>
                  <a:lumOff val="50000"/>
                </a:schemeClr>
              </a:solidFill>
            </a:ln>
          </p:spPr>
          <p:txBody>
            <a:bodyPr wrap="square" rtlCol="0">
              <a:spAutoFit/>
            </a:bodyPr>
            <a:lstStyle/>
            <a:p>
              <a:pPr algn="ctr"/>
              <a:r>
                <a:rPr lang="en-US" sz="1400" dirty="0" smtClean="0"/>
                <a:t>Position indices </a:t>
              </a:r>
              <a:r>
                <a:rPr lang="en-US" sz="1400" dirty="0" smtClean="0">
                  <a:solidFill>
                    <a:srgbClr val="000090"/>
                  </a:solidFill>
                </a:rPr>
                <a:t>e</a:t>
              </a:r>
              <a:r>
                <a:rPr lang="en-US" sz="1400" baseline="-25000" dirty="0" smtClean="0">
                  <a:solidFill>
                    <a:srgbClr val="000090"/>
                  </a:solidFill>
                </a:rPr>
                <a:t>1</a:t>
              </a:r>
            </a:p>
            <a:p>
              <a:pPr algn="ctr"/>
              <a:r>
                <a:rPr lang="en-US" sz="1400" dirty="0" smtClean="0"/>
                <a:t>[-1, 0, 1, 2, 3 </a:t>
              </a:r>
              <a:r>
                <a:rPr lang="mr-IN" sz="1400" dirty="0" smtClean="0"/>
                <a:t>…</a:t>
              </a:r>
              <a:r>
                <a:rPr lang="en-US" sz="1400" dirty="0" smtClean="0"/>
                <a:t>]</a:t>
              </a:r>
              <a:endParaRPr lang="en-US" sz="1400" dirty="0"/>
            </a:p>
          </p:txBody>
        </p:sp>
        <p:sp>
          <p:nvSpPr>
            <p:cNvPr id="20" name="TextBox 19"/>
            <p:cNvSpPr txBox="1"/>
            <p:nvPr/>
          </p:nvSpPr>
          <p:spPr>
            <a:xfrm>
              <a:off x="3764277" y="4860370"/>
              <a:ext cx="1372182" cy="446715"/>
            </a:xfrm>
            <a:prstGeom prst="rect">
              <a:avLst/>
            </a:prstGeom>
            <a:noFill/>
            <a:ln>
              <a:solidFill>
                <a:schemeClr val="tx2">
                  <a:lumMod val="50000"/>
                  <a:lumOff val="50000"/>
                </a:schemeClr>
              </a:solidFill>
            </a:ln>
          </p:spPr>
          <p:txBody>
            <a:bodyPr wrap="square" rtlCol="0">
              <a:spAutoFit/>
            </a:bodyPr>
            <a:lstStyle/>
            <a:p>
              <a:pPr algn="ctr"/>
              <a:r>
                <a:rPr lang="en-US" sz="1400" dirty="0" smtClean="0"/>
                <a:t>Position indices</a:t>
              </a:r>
              <a:r>
                <a:rPr lang="en-US" sz="1400" b="1" dirty="0">
                  <a:solidFill>
                    <a:srgbClr val="7030A0"/>
                  </a:solidFill>
                </a:rPr>
                <a:t> </a:t>
              </a:r>
              <a:r>
                <a:rPr lang="en-US" sz="1400" b="1" dirty="0" smtClean="0">
                  <a:solidFill>
                    <a:srgbClr val="7030A0"/>
                  </a:solidFill>
                </a:rPr>
                <a:t>e</a:t>
              </a:r>
              <a:r>
                <a:rPr lang="en-US" sz="1400" b="1" baseline="-25000" dirty="0">
                  <a:solidFill>
                    <a:srgbClr val="7030A0"/>
                  </a:solidFill>
                </a:rPr>
                <a:t>2</a:t>
              </a:r>
              <a:endParaRPr lang="en-US" sz="1400" b="1" dirty="0">
                <a:solidFill>
                  <a:srgbClr val="7030A0"/>
                </a:solidFill>
              </a:endParaRPr>
            </a:p>
            <a:p>
              <a:pPr algn="ctr"/>
              <a:r>
                <a:rPr lang="en-US" sz="1400" dirty="0" smtClean="0"/>
                <a:t>[-4, -3, -2 -1, 0]</a:t>
              </a:r>
              <a:endParaRPr lang="en-US" sz="1400" dirty="0"/>
            </a:p>
          </p:txBody>
        </p:sp>
        <p:cxnSp>
          <p:nvCxnSpPr>
            <p:cNvPr id="22" name="Straight Connector 21"/>
            <p:cNvCxnSpPr/>
            <p:nvPr/>
          </p:nvCxnSpPr>
          <p:spPr>
            <a:xfrm>
              <a:off x="2243622" y="3812292"/>
              <a:ext cx="0" cy="89316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719437" y="3812292"/>
              <a:ext cx="0" cy="89316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849708" y="5496839"/>
              <a:ext cx="1317280" cy="382019"/>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Word </a:t>
              </a:r>
              <a:r>
                <a:rPr lang="en-US" sz="1400" dirty="0" err="1" smtClean="0">
                  <a:solidFill>
                    <a:schemeClr val="tx1"/>
                  </a:solidFill>
                </a:rPr>
                <a:t>Embeddings</a:t>
              </a:r>
              <a:endParaRPr lang="en-US" sz="1400" dirty="0">
                <a:solidFill>
                  <a:schemeClr val="tx1"/>
                </a:solidFill>
              </a:endParaRPr>
            </a:p>
          </p:txBody>
        </p:sp>
        <p:sp>
          <p:nvSpPr>
            <p:cNvPr id="25" name="Rounded Rectangle 24"/>
            <p:cNvSpPr/>
            <p:nvPr/>
          </p:nvSpPr>
          <p:spPr>
            <a:xfrm>
              <a:off x="2322514" y="5496839"/>
              <a:ext cx="1317280" cy="382019"/>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Positional </a:t>
              </a:r>
              <a:r>
                <a:rPr lang="en-US" sz="1400" dirty="0" err="1" smtClean="0">
                  <a:solidFill>
                    <a:schemeClr val="tx1"/>
                  </a:solidFill>
                </a:rPr>
                <a:t>emb</a:t>
              </a:r>
              <a:r>
                <a:rPr lang="en-US" sz="1400" dirty="0" smtClean="0">
                  <a:solidFill>
                    <a:schemeClr val="tx1"/>
                  </a:solidFill>
                </a:rPr>
                <a:t>. </a:t>
              </a:r>
              <a:r>
                <a:rPr lang="en-US" sz="1400" dirty="0" smtClean="0">
                  <a:solidFill>
                    <a:srgbClr val="000090"/>
                  </a:solidFill>
                </a:rPr>
                <a:t>e</a:t>
              </a:r>
              <a:r>
                <a:rPr lang="en-US" sz="1400" baseline="-25000" dirty="0" smtClean="0">
                  <a:solidFill>
                    <a:srgbClr val="000090"/>
                  </a:solidFill>
                </a:rPr>
                <a:t>1</a:t>
              </a:r>
              <a:endParaRPr lang="en-US" sz="1400" baseline="-25000" dirty="0">
                <a:solidFill>
                  <a:srgbClr val="000090"/>
                </a:solidFill>
              </a:endParaRPr>
            </a:p>
          </p:txBody>
        </p:sp>
        <p:sp>
          <p:nvSpPr>
            <p:cNvPr id="26" name="Rounded Rectangle 25"/>
            <p:cNvSpPr/>
            <p:nvPr/>
          </p:nvSpPr>
          <p:spPr>
            <a:xfrm>
              <a:off x="3795320" y="5496839"/>
              <a:ext cx="1317280" cy="383226"/>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Positional </a:t>
              </a:r>
              <a:r>
                <a:rPr lang="en-US" sz="1400" dirty="0" err="1" smtClean="0">
                  <a:solidFill>
                    <a:schemeClr val="tx1"/>
                  </a:solidFill>
                </a:rPr>
                <a:t>emb</a:t>
              </a:r>
              <a:r>
                <a:rPr lang="en-US" sz="1400" dirty="0" smtClean="0">
                  <a:solidFill>
                    <a:schemeClr val="tx1"/>
                  </a:solidFill>
                </a:rPr>
                <a:t>. </a:t>
              </a:r>
              <a:r>
                <a:rPr lang="en-US" sz="1400" b="1" dirty="0" smtClean="0">
                  <a:solidFill>
                    <a:srgbClr val="7030A0"/>
                  </a:solidFill>
                </a:rPr>
                <a:t>e</a:t>
              </a:r>
              <a:r>
                <a:rPr lang="en-US" sz="1400" b="1" baseline="-25000" dirty="0" smtClean="0">
                  <a:solidFill>
                    <a:srgbClr val="7030A0"/>
                  </a:solidFill>
                </a:rPr>
                <a:t>2</a:t>
              </a:r>
              <a:endParaRPr lang="en-US" sz="1400" b="1" dirty="0">
                <a:solidFill>
                  <a:srgbClr val="7030A0"/>
                </a:solidFill>
              </a:endParaRPr>
            </a:p>
          </p:txBody>
        </p:sp>
        <p:cxnSp>
          <p:nvCxnSpPr>
            <p:cNvPr id="27" name="Curved Connector 26"/>
            <p:cNvCxnSpPr>
              <a:stCxn id="5" idx="1"/>
              <a:endCxn id="24" idx="1"/>
            </p:cNvCxnSpPr>
            <p:nvPr/>
          </p:nvCxnSpPr>
          <p:spPr>
            <a:xfrm rot="10800000" flipV="1">
              <a:off x="849708" y="4085171"/>
              <a:ext cx="8598" cy="1602677"/>
            </a:xfrm>
            <a:prstGeom prst="curvedConnector3">
              <a:avLst>
                <a:gd name="adj1" fmla="val 4600000"/>
              </a:avLst>
            </a:prstGeom>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02917" y="4656958"/>
              <a:ext cx="586059" cy="307777"/>
            </a:xfrm>
            <a:prstGeom prst="rect">
              <a:avLst/>
            </a:prstGeom>
            <a:noFill/>
          </p:spPr>
          <p:txBody>
            <a:bodyPr wrap="none" rtlCol="0">
              <a:spAutoFit/>
            </a:bodyPr>
            <a:lstStyle/>
            <a:p>
              <a:r>
                <a:rPr lang="en-US" sz="1400" b="1" dirty="0" smtClean="0">
                  <a:solidFill>
                    <a:schemeClr val="accent1">
                      <a:lumMod val="75000"/>
                    </a:schemeClr>
                  </a:solidFill>
                </a:rPr>
                <a:t>OR</a:t>
              </a:r>
              <a:endParaRPr lang="en-US" sz="1400" b="1" dirty="0">
                <a:solidFill>
                  <a:schemeClr val="accent1">
                    <a:lumMod val="75000"/>
                  </a:schemeClr>
                </a:solidFill>
              </a:endParaRPr>
            </a:p>
          </p:txBody>
        </p:sp>
      </p:grpSp>
      <p:sp>
        <p:nvSpPr>
          <p:cNvPr id="90" name="Rectangle 89"/>
          <p:cNvSpPr/>
          <p:nvPr/>
        </p:nvSpPr>
        <p:spPr>
          <a:xfrm>
            <a:off x="5742625" y="1391278"/>
            <a:ext cx="2648769" cy="738664"/>
          </a:xfrm>
          <a:prstGeom prst="rect">
            <a:avLst/>
          </a:prstGeom>
        </p:spPr>
        <p:txBody>
          <a:bodyPr wrap="square">
            <a:spAutoFit/>
          </a:bodyPr>
          <a:lstStyle/>
          <a:p>
            <a:pPr algn="ctr"/>
            <a:r>
              <a:rPr lang="en-US" sz="1400" b="1" dirty="0">
                <a:solidFill>
                  <a:schemeClr val="accent2">
                    <a:lumMod val="50000"/>
                  </a:schemeClr>
                </a:solidFill>
              </a:rPr>
              <a:t>Component-Whole</a:t>
            </a:r>
            <a:r>
              <a:rPr lang="en-US" sz="1400" b="1" dirty="0"/>
              <a:t>(</a:t>
            </a:r>
            <a:r>
              <a:rPr lang="en-US" sz="1400" b="1" dirty="0">
                <a:solidFill>
                  <a:srgbClr val="1F4E79"/>
                </a:solidFill>
              </a:rPr>
              <a:t>e</a:t>
            </a:r>
            <a:r>
              <a:rPr lang="en-US" sz="1400" b="1" baseline="-25000" dirty="0">
                <a:solidFill>
                  <a:srgbClr val="1F4E79"/>
                </a:solidFill>
              </a:rPr>
              <a:t>1</a:t>
            </a:r>
            <a:r>
              <a:rPr lang="en-US" sz="1400" b="1" dirty="0">
                <a:solidFill>
                  <a:srgbClr val="00B050"/>
                </a:solidFill>
              </a:rPr>
              <a:t> </a:t>
            </a:r>
            <a:r>
              <a:rPr lang="en-US" sz="1400" b="1" dirty="0">
                <a:solidFill>
                  <a:srgbClr val="000000"/>
                </a:solidFill>
              </a:rPr>
              <a:t>,</a:t>
            </a:r>
            <a:r>
              <a:rPr lang="en-US" sz="1400" b="1" dirty="0">
                <a:solidFill>
                  <a:srgbClr val="00B050"/>
                </a:solidFill>
              </a:rPr>
              <a:t> </a:t>
            </a:r>
            <a:r>
              <a:rPr lang="en-US" sz="1400" b="1" dirty="0">
                <a:solidFill>
                  <a:srgbClr val="660066"/>
                </a:solidFill>
              </a:rPr>
              <a:t>e</a:t>
            </a:r>
            <a:r>
              <a:rPr lang="en-US" sz="1400" b="1" baseline="-25000" dirty="0">
                <a:solidFill>
                  <a:srgbClr val="660066"/>
                </a:solidFill>
              </a:rPr>
              <a:t>2</a:t>
            </a:r>
            <a:r>
              <a:rPr lang="en-US" sz="1400" b="1" dirty="0">
                <a:solidFill>
                  <a:srgbClr val="660066"/>
                </a:solidFill>
              </a:rPr>
              <a:t> </a:t>
            </a:r>
            <a:r>
              <a:rPr lang="en-US" sz="1400" b="1" dirty="0"/>
              <a:t>) ? </a:t>
            </a:r>
          </a:p>
          <a:p>
            <a:pPr algn="ctr"/>
            <a:r>
              <a:rPr lang="en-US" sz="1400" b="1" dirty="0">
                <a:solidFill>
                  <a:schemeClr val="accent6"/>
                </a:solidFill>
              </a:rPr>
              <a:t>YES</a:t>
            </a:r>
            <a:r>
              <a:rPr lang="en-US" sz="1400" b="1" dirty="0"/>
              <a:t> / NO</a:t>
            </a:r>
            <a:endParaRPr lang="en-US" sz="1200" dirty="0"/>
          </a:p>
        </p:txBody>
      </p:sp>
      <p:sp>
        <p:nvSpPr>
          <p:cNvPr id="77" name="TextBox 76"/>
          <p:cNvSpPr txBox="1"/>
          <p:nvPr/>
        </p:nvSpPr>
        <p:spPr>
          <a:xfrm>
            <a:off x="1423958" y="4356188"/>
            <a:ext cx="6729442" cy="307777"/>
          </a:xfrm>
          <a:prstGeom prst="rect">
            <a:avLst/>
          </a:prstGeom>
          <a:noFill/>
          <a:ln>
            <a:solidFill>
              <a:schemeClr val="tx1"/>
            </a:solidFill>
          </a:ln>
        </p:spPr>
        <p:txBody>
          <a:bodyPr wrap="square" rtlCol="0">
            <a:spAutoFit/>
          </a:bodyPr>
          <a:lstStyle/>
          <a:p>
            <a:pPr algn="just"/>
            <a:r>
              <a:rPr lang="en-US" sz="1400" dirty="0" smtClean="0"/>
              <a:t>The new </a:t>
            </a:r>
            <a:r>
              <a:rPr lang="en-US" sz="1400" b="1" dirty="0" smtClean="0">
                <a:solidFill>
                  <a:srgbClr val="000090"/>
                </a:solidFill>
              </a:rPr>
              <a:t>iPhone 7 Plus       </a:t>
            </a:r>
            <a:r>
              <a:rPr lang="en-US" sz="1400" dirty="0" smtClean="0"/>
              <a:t>includes an improved         </a:t>
            </a:r>
            <a:r>
              <a:rPr lang="en-US" sz="1400" b="1" dirty="0" smtClean="0">
                <a:solidFill>
                  <a:srgbClr val="7030A0"/>
                </a:solidFill>
              </a:rPr>
              <a:t>camera</a:t>
            </a:r>
            <a:r>
              <a:rPr lang="en-US" sz="1400" dirty="0" smtClean="0">
                <a:solidFill>
                  <a:srgbClr val="7030A0"/>
                </a:solidFill>
              </a:rPr>
              <a:t> </a:t>
            </a:r>
            <a:r>
              <a:rPr lang="en-US" sz="1400" dirty="0"/>
              <a:t>that takes </a:t>
            </a:r>
            <a:r>
              <a:rPr lang="mr-IN" sz="1400" dirty="0" smtClean="0"/>
              <a:t>…</a:t>
            </a:r>
            <a:endParaRPr lang="en-US" sz="1400" b="1" dirty="0">
              <a:solidFill>
                <a:srgbClr val="000090"/>
              </a:solidFill>
            </a:endParaRPr>
          </a:p>
        </p:txBody>
      </p:sp>
      <p:sp>
        <p:nvSpPr>
          <p:cNvPr id="83"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Models: CNN</a:t>
            </a:r>
            <a:endParaRPr lang="en-US" dirty="0"/>
          </a:p>
        </p:txBody>
      </p:sp>
      <p:sp>
        <p:nvSpPr>
          <p:cNvPr id="34" name="Ορθογώνιο 33"/>
          <p:cNvSpPr/>
          <p:nvPr/>
        </p:nvSpPr>
        <p:spPr>
          <a:xfrm>
            <a:off x="1403756" y="6305066"/>
            <a:ext cx="6336488" cy="276999"/>
          </a:xfrm>
          <a:prstGeom prst="rect">
            <a:avLst/>
          </a:prstGeom>
        </p:spPr>
        <p:txBody>
          <a:bodyPr wrap="square">
            <a:spAutoFit/>
          </a:bodyPr>
          <a:lstStyle/>
          <a:p>
            <a:r>
              <a:rPr lang="en-US" sz="1200" i="1" dirty="0">
                <a:latin typeface="Arial" charset="0"/>
                <a:ea typeface="Arial" charset="0"/>
                <a:cs typeface="Arial" charset="0"/>
              </a:rPr>
              <a:t>Zeng, </a:t>
            </a:r>
            <a:r>
              <a:rPr lang="en-US" sz="1200" i="1" dirty="0" err="1">
                <a:latin typeface="Arial" charset="0"/>
                <a:ea typeface="Arial" charset="0"/>
                <a:cs typeface="Arial" charset="0"/>
              </a:rPr>
              <a:t>D.et</a:t>
            </a:r>
            <a:r>
              <a:rPr lang="en-US" sz="1200" i="1" dirty="0">
                <a:latin typeface="Arial" charset="0"/>
                <a:ea typeface="Arial" charset="0"/>
                <a:cs typeface="Arial" charset="0"/>
              </a:rPr>
              <a:t> al. “Relation </a:t>
            </a:r>
            <a:r>
              <a:rPr lang="en-US" sz="1200" i="1" dirty="0" err="1">
                <a:latin typeface="Arial" charset="0"/>
                <a:ea typeface="Arial" charset="0"/>
                <a:cs typeface="Arial" charset="0"/>
              </a:rPr>
              <a:t>classication</a:t>
            </a:r>
            <a:r>
              <a:rPr lang="en-US" sz="1200" i="1" dirty="0">
                <a:latin typeface="Arial" charset="0"/>
                <a:ea typeface="Arial" charset="0"/>
                <a:cs typeface="Arial" charset="0"/>
              </a:rPr>
              <a:t> via convolutional deep neural </a:t>
            </a:r>
            <a:r>
              <a:rPr lang="en-US" sz="1200" i="1" dirty="0" err="1">
                <a:latin typeface="Arial" charset="0"/>
                <a:ea typeface="Arial" charset="0"/>
                <a:cs typeface="Arial" charset="0"/>
              </a:rPr>
              <a:t>network”.COLING</a:t>
            </a:r>
            <a:r>
              <a:rPr lang="en-US" sz="1200" i="1" dirty="0">
                <a:latin typeface="Arial" charset="0"/>
                <a:ea typeface="Arial" charset="0"/>
                <a:cs typeface="Arial" charset="0"/>
              </a:rPr>
              <a:t> (2014)</a:t>
            </a:r>
          </a:p>
        </p:txBody>
      </p:sp>
    </p:spTree>
    <p:extLst>
      <p:ext uri="{BB962C8B-B14F-4D97-AF65-F5344CB8AC3E}">
        <p14:creationId xmlns:p14="http://schemas.microsoft.com/office/powerpoint/2010/main" val="41044621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551280" y="1473040"/>
            <a:ext cx="7287153" cy="4648310"/>
            <a:chOff x="202917" y="1902151"/>
            <a:chExt cx="4933542" cy="3977914"/>
          </a:xfrm>
        </p:grpSpPr>
        <p:sp>
          <p:nvSpPr>
            <p:cNvPr id="5" name="Rounded Rectangle 4"/>
            <p:cNvSpPr/>
            <p:nvPr/>
          </p:nvSpPr>
          <p:spPr>
            <a:xfrm>
              <a:off x="849708" y="3893558"/>
              <a:ext cx="1317280" cy="383226"/>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Embeddings Left</a:t>
              </a:r>
              <a:endParaRPr lang="en-US" sz="1400" dirty="0">
                <a:solidFill>
                  <a:schemeClr val="tx1"/>
                </a:solidFill>
              </a:endParaRPr>
            </a:p>
          </p:txBody>
        </p:sp>
        <p:sp>
          <p:nvSpPr>
            <p:cNvPr id="6" name="Rounded Rectangle 5"/>
            <p:cNvSpPr/>
            <p:nvPr/>
          </p:nvSpPr>
          <p:spPr>
            <a:xfrm>
              <a:off x="2322514" y="3893558"/>
              <a:ext cx="1317280" cy="383226"/>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Embeddings Middle</a:t>
              </a:r>
              <a:endParaRPr lang="en-US" sz="1400" dirty="0">
                <a:solidFill>
                  <a:schemeClr val="tx1"/>
                </a:solidFill>
              </a:endParaRPr>
            </a:p>
          </p:txBody>
        </p:sp>
        <p:sp>
          <p:nvSpPr>
            <p:cNvPr id="7" name="Rounded Rectangle 6"/>
            <p:cNvSpPr/>
            <p:nvPr/>
          </p:nvSpPr>
          <p:spPr>
            <a:xfrm>
              <a:off x="3795320" y="3893558"/>
              <a:ext cx="1317280" cy="383226"/>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Embeddings Right</a:t>
              </a:r>
              <a:endParaRPr lang="en-US" sz="1400" dirty="0">
                <a:solidFill>
                  <a:schemeClr val="tx1"/>
                </a:solidFill>
              </a:endParaRPr>
            </a:p>
          </p:txBody>
        </p:sp>
        <p:sp>
          <p:nvSpPr>
            <p:cNvPr id="9" name="Rounded Rectangle 8"/>
            <p:cNvSpPr/>
            <p:nvPr/>
          </p:nvSpPr>
          <p:spPr>
            <a:xfrm>
              <a:off x="2322514" y="3336968"/>
              <a:ext cx="1317280" cy="383226"/>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CNN </a:t>
              </a:r>
              <a:r>
                <a:rPr lang="en-US" sz="1400" dirty="0">
                  <a:solidFill>
                    <a:schemeClr val="tx1"/>
                  </a:solidFill>
                </a:rPr>
                <a:t>with multiple filter </a:t>
              </a:r>
              <a:r>
                <a:rPr lang="en-US" sz="1400" dirty="0" smtClean="0">
                  <a:solidFill>
                    <a:schemeClr val="tx1"/>
                  </a:solidFill>
                </a:rPr>
                <a:t>sizes</a:t>
              </a:r>
              <a:endParaRPr lang="en-US" sz="1400" dirty="0">
                <a:solidFill>
                  <a:schemeClr val="tx1"/>
                </a:solidFill>
              </a:endParaRPr>
            </a:p>
          </p:txBody>
        </p:sp>
        <p:sp>
          <p:nvSpPr>
            <p:cNvPr id="10" name="Rounded Rectangle 9"/>
            <p:cNvSpPr/>
            <p:nvPr/>
          </p:nvSpPr>
          <p:spPr>
            <a:xfrm>
              <a:off x="3795320" y="3336968"/>
              <a:ext cx="1317280" cy="383226"/>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CNN with multiple filter sizes</a:t>
              </a:r>
            </a:p>
          </p:txBody>
        </p:sp>
        <p:sp>
          <p:nvSpPr>
            <p:cNvPr id="14" name="Rounded Rectangle 13"/>
            <p:cNvSpPr/>
            <p:nvPr/>
          </p:nvSpPr>
          <p:spPr>
            <a:xfrm>
              <a:off x="2322514" y="1902151"/>
              <a:ext cx="1317280" cy="383226"/>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Sigmoid</a:t>
              </a:r>
              <a:endParaRPr lang="en-US" sz="1400" dirty="0">
                <a:solidFill>
                  <a:schemeClr val="tx1"/>
                </a:solidFill>
              </a:endParaRPr>
            </a:p>
          </p:txBody>
        </p:sp>
        <p:sp>
          <p:nvSpPr>
            <p:cNvPr id="18" name="TextBox 17"/>
            <p:cNvSpPr txBox="1"/>
            <p:nvPr/>
          </p:nvSpPr>
          <p:spPr>
            <a:xfrm>
              <a:off x="793737" y="4860372"/>
              <a:ext cx="1372182" cy="446715"/>
            </a:xfrm>
            <a:prstGeom prst="rect">
              <a:avLst/>
            </a:prstGeom>
            <a:noFill/>
            <a:ln>
              <a:solidFill>
                <a:schemeClr val="tx2">
                  <a:lumMod val="50000"/>
                  <a:lumOff val="50000"/>
                </a:schemeClr>
              </a:solidFill>
            </a:ln>
          </p:spPr>
          <p:txBody>
            <a:bodyPr wrap="square" rtlCol="0">
              <a:spAutoFit/>
            </a:bodyPr>
            <a:lstStyle/>
            <a:p>
              <a:pPr algn="ctr"/>
              <a:r>
                <a:rPr lang="en-US" sz="1400" dirty="0" smtClean="0"/>
                <a:t>Word indices</a:t>
              </a:r>
            </a:p>
            <a:p>
              <a:pPr algn="ctr"/>
              <a:r>
                <a:rPr lang="en-US" sz="1400" dirty="0" smtClean="0"/>
                <a:t>[5, 7, 12, 6, 90 </a:t>
              </a:r>
              <a:r>
                <a:rPr lang="mr-IN" sz="1400" dirty="0" smtClean="0"/>
                <a:t>…</a:t>
              </a:r>
              <a:r>
                <a:rPr lang="en-US" sz="1400" dirty="0" smtClean="0"/>
                <a:t>]</a:t>
              </a:r>
              <a:endParaRPr lang="en-US" sz="1400" dirty="0"/>
            </a:p>
          </p:txBody>
        </p:sp>
        <p:sp>
          <p:nvSpPr>
            <p:cNvPr id="19" name="TextBox 18"/>
            <p:cNvSpPr txBox="1"/>
            <p:nvPr/>
          </p:nvSpPr>
          <p:spPr>
            <a:xfrm>
              <a:off x="2322514" y="4860371"/>
              <a:ext cx="1372182" cy="446715"/>
            </a:xfrm>
            <a:prstGeom prst="rect">
              <a:avLst/>
            </a:prstGeom>
            <a:noFill/>
            <a:ln>
              <a:solidFill>
                <a:schemeClr val="tx2">
                  <a:lumMod val="50000"/>
                  <a:lumOff val="50000"/>
                </a:schemeClr>
              </a:solidFill>
            </a:ln>
          </p:spPr>
          <p:txBody>
            <a:bodyPr wrap="square" rtlCol="0">
              <a:spAutoFit/>
            </a:bodyPr>
            <a:lstStyle/>
            <a:p>
              <a:pPr algn="ctr"/>
              <a:r>
                <a:rPr lang="en-US" sz="1400" dirty="0" smtClean="0"/>
                <a:t>Position indices </a:t>
              </a:r>
              <a:r>
                <a:rPr lang="en-US" sz="1400" dirty="0" smtClean="0">
                  <a:solidFill>
                    <a:srgbClr val="000090"/>
                  </a:solidFill>
                </a:rPr>
                <a:t>e</a:t>
              </a:r>
              <a:r>
                <a:rPr lang="en-US" sz="1400" baseline="-25000" dirty="0" smtClean="0">
                  <a:solidFill>
                    <a:srgbClr val="000090"/>
                  </a:solidFill>
                </a:rPr>
                <a:t>1</a:t>
              </a:r>
            </a:p>
            <a:p>
              <a:pPr algn="ctr"/>
              <a:r>
                <a:rPr lang="en-US" sz="1400" dirty="0" smtClean="0"/>
                <a:t>[-1, 0, 1, 2, 3 </a:t>
              </a:r>
              <a:r>
                <a:rPr lang="mr-IN" sz="1400" dirty="0" smtClean="0"/>
                <a:t>…</a:t>
              </a:r>
              <a:r>
                <a:rPr lang="en-US" sz="1400" dirty="0" smtClean="0"/>
                <a:t>]</a:t>
              </a:r>
              <a:endParaRPr lang="en-US" sz="1400" dirty="0"/>
            </a:p>
          </p:txBody>
        </p:sp>
        <p:sp>
          <p:nvSpPr>
            <p:cNvPr id="20" name="TextBox 19"/>
            <p:cNvSpPr txBox="1"/>
            <p:nvPr/>
          </p:nvSpPr>
          <p:spPr>
            <a:xfrm>
              <a:off x="3764277" y="4860370"/>
              <a:ext cx="1372182" cy="446715"/>
            </a:xfrm>
            <a:prstGeom prst="rect">
              <a:avLst/>
            </a:prstGeom>
            <a:noFill/>
            <a:ln>
              <a:solidFill>
                <a:schemeClr val="tx2">
                  <a:lumMod val="50000"/>
                  <a:lumOff val="50000"/>
                </a:schemeClr>
              </a:solidFill>
            </a:ln>
          </p:spPr>
          <p:txBody>
            <a:bodyPr wrap="square" rtlCol="0">
              <a:spAutoFit/>
            </a:bodyPr>
            <a:lstStyle/>
            <a:p>
              <a:pPr algn="ctr"/>
              <a:r>
                <a:rPr lang="en-US" sz="1400" dirty="0" smtClean="0"/>
                <a:t>Position indices</a:t>
              </a:r>
              <a:r>
                <a:rPr lang="en-US" sz="1400" b="1" dirty="0">
                  <a:solidFill>
                    <a:srgbClr val="7030A0"/>
                  </a:solidFill>
                </a:rPr>
                <a:t> </a:t>
              </a:r>
              <a:r>
                <a:rPr lang="en-US" sz="1400" b="1" dirty="0" smtClean="0">
                  <a:solidFill>
                    <a:srgbClr val="7030A0"/>
                  </a:solidFill>
                </a:rPr>
                <a:t>e</a:t>
              </a:r>
              <a:r>
                <a:rPr lang="en-US" sz="1400" b="1" baseline="-25000" dirty="0">
                  <a:solidFill>
                    <a:srgbClr val="7030A0"/>
                  </a:solidFill>
                </a:rPr>
                <a:t>2</a:t>
              </a:r>
              <a:endParaRPr lang="en-US" sz="1400" b="1" dirty="0">
                <a:solidFill>
                  <a:srgbClr val="7030A0"/>
                </a:solidFill>
              </a:endParaRPr>
            </a:p>
            <a:p>
              <a:pPr algn="ctr"/>
              <a:r>
                <a:rPr lang="en-US" sz="1400" dirty="0" smtClean="0"/>
                <a:t>[-4, -3, -2 -1, 0]</a:t>
              </a:r>
              <a:endParaRPr lang="en-US" sz="1400" dirty="0"/>
            </a:p>
          </p:txBody>
        </p:sp>
        <p:cxnSp>
          <p:nvCxnSpPr>
            <p:cNvPr id="22" name="Straight Connector 21"/>
            <p:cNvCxnSpPr/>
            <p:nvPr/>
          </p:nvCxnSpPr>
          <p:spPr>
            <a:xfrm>
              <a:off x="2243622" y="3812292"/>
              <a:ext cx="0" cy="89316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719437" y="3812292"/>
              <a:ext cx="0" cy="89316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849708" y="5496839"/>
              <a:ext cx="1317280" cy="382019"/>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Word </a:t>
              </a:r>
              <a:r>
                <a:rPr lang="en-US" sz="1400" dirty="0" err="1" smtClean="0">
                  <a:solidFill>
                    <a:schemeClr val="tx1"/>
                  </a:solidFill>
                </a:rPr>
                <a:t>Embeddings</a:t>
              </a:r>
              <a:endParaRPr lang="en-US" sz="1400" dirty="0">
                <a:solidFill>
                  <a:schemeClr val="tx1"/>
                </a:solidFill>
              </a:endParaRPr>
            </a:p>
          </p:txBody>
        </p:sp>
        <p:sp>
          <p:nvSpPr>
            <p:cNvPr id="25" name="Rounded Rectangle 24"/>
            <p:cNvSpPr/>
            <p:nvPr/>
          </p:nvSpPr>
          <p:spPr>
            <a:xfrm>
              <a:off x="2322514" y="5496839"/>
              <a:ext cx="1317280" cy="382019"/>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Positional </a:t>
              </a:r>
              <a:r>
                <a:rPr lang="en-US" sz="1400" dirty="0" err="1" smtClean="0">
                  <a:solidFill>
                    <a:schemeClr val="tx1"/>
                  </a:solidFill>
                </a:rPr>
                <a:t>emb</a:t>
              </a:r>
              <a:r>
                <a:rPr lang="en-US" sz="1400" dirty="0" smtClean="0">
                  <a:solidFill>
                    <a:schemeClr val="tx1"/>
                  </a:solidFill>
                </a:rPr>
                <a:t>. </a:t>
              </a:r>
              <a:r>
                <a:rPr lang="en-US" sz="1400" dirty="0" smtClean="0">
                  <a:solidFill>
                    <a:srgbClr val="000090"/>
                  </a:solidFill>
                </a:rPr>
                <a:t>e</a:t>
              </a:r>
              <a:r>
                <a:rPr lang="en-US" sz="1400" baseline="-25000" dirty="0" smtClean="0">
                  <a:solidFill>
                    <a:srgbClr val="000090"/>
                  </a:solidFill>
                </a:rPr>
                <a:t>1</a:t>
              </a:r>
              <a:endParaRPr lang="en-US" sz="1400" baseline="-25000" dirty="0">
                <a:solidFill>
                  <a:srgbClr val="000090"/>
                </a:solidFill>
              </a:endParaRPr>
            </a:p>
          </p:txBody>
        </p:sp>
        <p:sp>
          <p:nvSpPr>
            <p:cNvPr id="26" name="Rounded Rectangle 25"/>
            <p:cNvSpPr/>
            <p:nvPr/>
          </p:nvSpPr>
          <p:spPr>
            <a:xfrm>
              <a:off x="3795320" y="5496839"/>
              <a:ext cx="1317280" cy="383226"/>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Positional </a:t>
              </a:r>
              <a:r>
                <a:rPr lang="en-US" sz="1400" dirty="0" err="1" smtClean="0">
                  <a:solidFill>
                    <a:schemeClr val="tx1"/>
                  </a:solidFill>
                </a:rPr>
                <a:t>emb</a:t>
              </a:r>
              <a:r>
                <a:rPr lang="en-US" sz="1400" dirty="0" smtClean="0">
                  <a:solidFill>
                    <a:schemeClr val="tx1"/>
                  </a:solidFill>
                </a:rPr>
                <a:t>. </a:t>
              </a:r>
              <a:r>
                <a:rPr lang="en-US" sz="1400" b="1" dirty="0" smtClean="0">
                  <a:solidFill>
                    <a:srgbClr val="7030A0"/>
                  </a:solidFill>
                </a:rPr>
                <a:t>e</a:t>
              </a:r>
              <a:r>
                <a:rPr lang="en-US" sz="1400" b="1" baseline="-25000" dirty="0" smtClean="0">
                  <a:solidFill>
                    <a:srgbClr val="7030A0"/>
                  </a:solidFill>
                </a:rPr>
                <a:t>2</a:t>
              </a:r>
              <a:endParaRPr lang="en-US" sz="1400" b="1" dirty="0">
                <a:solidFill>
                  <a:srgbClr val="7030A0"/>
                </a:solidFill>
              </a:endParaRPr>
            </a:p>
          </p:txBody>
        </p:sp>
        <p:cxnSp>
          <p:nvCxnSpPr>
            <p:cNvPr id="27" name="Curved Connector 26"/>
            <p:cNvCxnSpPr>
              <a:stCxn id="5" idx="1"/>
              <a:endCxn id="24" idx="1"/>
            </p:cNvCxnSpPr>
            <p:nvPr/>
          </p:nvCxnSpPr>
          <p:spPr>
            <a:xfrm rot="10800000" flipV="1">
              <a:off x="849708" y="4085171"/>
              <a:ext cx="8598" cy="1602677"/>
            </a:xfrm>
            <a:prstGeom prst="curvedConnector3">
              <a:avLst>
                <a:gd name="adj1" fmla="val 4600000"/>
              </a:avLst>
            </a:prstGeom>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02917" y="4656958"/>
              <a:ext cx="586059" cy="307777"/>
            </a:xfrm>
            <a:prstGeom prst="rect">
              <a:avLst/>
            </a:prstGeom>
            <a:noFill/>
          </p:spPr>
          <p:txBody>
            <a:bodyPr wrap="none" rtlCol="0">
              <a:spAutoFit/>
            </a:bodyPr>
            <a:lstStyle/>
            <a:p>
              <a:r>
                <a:rPr lang="en-US" sz="1400" b="1" dirty="0" smtClean="0">
                  <a:solidFill>
                    <a:schemeClr val="accent1">
                      <a:lumMod val="75000"/>
                    </a:schemeClr>
                  </a:solidFill>
                </a:rPr>
                <a:t>OR</a:t>
              </a:r>
              <a:endParaRPr lang="en-US" sz="1400" b="1" dirty="0">
                <a:solidFill>
                  <a:schemeClr val="accent1">
                    <a:lumMod val="75000"/>
                  </a:schemeClr>
                </a:solidFill>
              </a:endParaRPr>
            </a:p>
          </p:txBody>
        </p:sp>
      </p:grpSp>
      <p:sp>
        <p:nvSpPr>
          <p:cNvPr id="77" name="TextBox 76"/>
          <p:cNvSpPr txBox="1"/>
          <p:nvPr/>
        </p:nvSpPr>
        <p:spPr>
          <a:xfrm>
            <a:off x="1423958" y="4356188"/>
            <a:ext cx="6729442" cy="307777"/>
          </a:xfrm>
          <a:prstGeom prst="rect">
            <a:avLst/>
          </a:prstGeom>
          <a:noFill/>
          <a:ln>
            <a:solidFill>
              <a:schemeClr val="tx1"/>
            </a:solidFill>
          </a:ln>
        </p:spPr>
        <p:txBody>
          <a:bodyPr wrap="square" rtlCol="0">
            <a:spAutoFit/>
          </a:bodyPr>
          <a:lstStyle/>
          <a:p>
            <a:pPr algn="just"/>
            <a:r>
              <a:rPr lang="en-US" sz="1400" dirty="0" smtClean="0"/>
              <a:t>The new </a:t>
            </a:r>
            <a:r>
              <a:rPr lang="en-US" sz="1400" b="1" dirty="0" smtClean="0">
                <a:solidFill>
                  <a:srgbClr val="000090"/>
                </a:solidFill>
              </a:rPr>
              <a:t>iPhone 7 Plus       </a:t>
            </a:r>
            <a:r>
              <a:rPr lang="en-US" sz="1400" dirty="0" smtClean="0"/>
              <a:t>includes an improved         </a:t>
            </a:r>
            <a:r>
              <a:rPr lang="en-US" sz="1400" b="1" dirty="0" smtClean="0">
                <a:solidFill>
                  <a:srgbClr val="7030A0"/>
                </a:solidFill>
              </a:rPr>
              <a:t>camera</a:t>
            </a:r>
            <a:r>
              <a:rPr lang="en-US" sz="1400" dirty="0" smtClean="0">
                <a:solidFill>
                  <a:srgbClr val="7030A0"/>
                </a:solidFill>
              </a:rPr>
              <a:t> </a:t>
            </a:r>
            <a:r>
              <a:rPr lang="en-US" sz="1400" dirty="0"/>
              <a:t>that takes </a:t>
            </a:r>
            <a:r>
              <a:rPr lang="mr-IN" sz="1400" dirty="0" smtClean="0"/>
              <a:t>…</a:t>
            </a:r>
            <a:endParaRPr lang="en-US" sz="1400" b="1" dirty="0">
              <a:solidFill>
                <a:srgbClr val="000090"/>
              </a:solidFill>
            </a:endParaRPr>
          </a:p>
        </p:txBody>
      </p:sp>
      <p:sp>
        <p:nvSpPr>
          <p:cNvPr id="83"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Models: CNN (2)</a:t>
            </a:r>
            <a:endParaRPr lang="en-US" dirty="0"/>
          </a:p>
        </p:txBody>
      </p:sp>
      <p:grpSp>
        <p:nvGrpSpPr>
          <p:cNvPr id="2" name="Ομάδα 1"/>
          <p:cNvGrpSpPr/>
          <p:nvPr/>
        </p:nvGrpSpPr>
        <p:grpSpPr>
          <a:xfrm>
            <a:off x="362275" y="1971831"/>
            <a:ext cx="2980966" cy="1659523"/>
            <a:chOff x="105723" y="2829332"/>
            <a:chExt cx="1846298" cy="1296242"/>
          </a:xfrm>
        </p:grpSpPr>
        <p:sp>
          <p:nvSpPr>
            <p:cNvPr id="43" name="Rectangle 95"/>
            <p:cNvSpPr/>
            <p:nvPr/>
          </p:nvSpPr>
          <p:spPr>
            <a:xfrm>
              <a:off x="105723" y="2829332"/>
              <a:ext cx="1846298" cy="1296242"/>
            </a:xfrm>
            <a:prstGeom prst="rect">
              <a:avLst/>
            </a:prstGeom>
            <a:solidFill>
              <a:schemeClr val="accent4">
                <a:lumMod val="20000"/>
                <a:lumOff val="8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200"/>
            </a:p>
          </p:txBody>
        </p:sp>
        <p:sp>
          <p:nvSpPr>
            <p:cNvPr id="44" name="Rounded Rectangle 96"/>
            <p:cNvSpPr/>
            <p:nvPr/>
          </p:nvSpPr>
          <p:spPr>
            <a:xfrm>
              <a:off x="158889" y="3603763"/>
              <a:ext cx="531221" cy="454953"/>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Convolution</a:t>
              </a:r>
            </a:p>
            <a:p>
              <a:pPr algn="ctr"/>
              <a:r>
                <a:rPr lang="en-US" sz="1200" dirty="0">
                  <a:solidFill>
                    <a:schemeClr val="tx1"/>
                  </a:solidFill>
                </a:rPr>
                <a:t>f</a:t>
              </a:r>
              <a:r>
                <a:rPr lang="en-US" sz="1200" dirty="0" smtClean="0">
                  <a:solidFill>
                    <a:schemeClr val="tx1"/>
                  </a:solidFill>
                </a:rPr>
                <a:t>ilter=2</a:t>
              </a:r>
              <a:endParaRPr lang="en-US" sz="1200" dirty="0">
                <a:solidFill>
                  <a:schemeClr val="tx1"/>
                </a:solidFill>
              </a:endParaRPr>
            </a:p>
          </p:txBody>
        </p:sp>
        <p:sp>
          <p:nvSpPr>
            <p:cNvPr id="45" name="Rounded Rectangle 97"/>
            <p:cNvSpPr/>
            <p:nvPr/>
          </p:nvSpPr>
          <p:spPr>
            <a:xfrm>
              <a:off x="158889" y="3098519"/>
              <a:ext cx="531221" cy="347873"/>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Max Pooling</a:t>
              </a:r>
              <a:endParaRPr lang="en-US" sz="1200" dirty="0">
                <a:solidFill>
                  <a:schemeClr val="tx1"/>
                </a:solidFill>
              </a:endParaRPr>
            </a:p>
          </p:txBody>
        </p:sp>
        <p:sp>
          <p:nvSpPr>
            <p:cNvPr id="46" name="Rounded Rectangle 99"/>
            <p:cNvSpPr/>
            <p:nvPr/>
          </p:nvSpPr>
          <p:spPr>
            <a:xfrm>
              <a:off x="730412" y="3598741"/>
              <a:ext cx="531221" cy="454953"/>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Convolution</a:t>
              </a:r>
            </a:p>
            <a:p>
              <a:pPr algn="ctr"/>
              <a:r>
                <a:rPr lang="en-US" sz="1200" dirty="0" smtClean="0">
                  <a:solidFill>
                    <a:schemeClr val="tx1"/>
                  </a:solidFill>
                </a:rPr>
                <a:t>filter=3</a:t>
              </a:r>
              <a:endParaRPr lang="en-US" sz="1200" dirty="0">
                <a:solidFill>
                  <a:schemeClr val="tx1"/>
                </a:solidFill>
              </a:endParaRPr>
            </a:p>
          </p:txBody>
        </p:sp>
        <p:sp>
          <p:nvSpPr>
            <p:cNvPr id="47" name="Rounded Rectangle 100"/>
            <p:cNvSpPr/>
            <p:nvPr/>
          </p:nvSpPr>
          <p:spPr>
            <a:xfrm>
              <a:off x="730412" y="3093496"/>
              <a:ext cx="531221" cy="347873"/>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Max Pooling</a:t>
              </a:r>
              <a:endParaRPr lang="en-US" sz="1200" dirty="0">
                <a:solidFill>
                  <a:schemeClr val="tx1"/>
                </a:solidFill>
              </a:endParaRPr>
            </a:p>
          </p:txBody>
        </p:sp>
        <p:sp>
          <p:nvSpPr>
            <p:cNvPr id="48" name="Rounded Rectangle 101"/>
            <p:cNvSpPr/>
            <p:nvPr/>
          </p:nvSpPr>
          <p:spPr>
            <a:xfrm>
              <a:off x="1367012" y="3598741"/>
              <a:ext cx="531221" cy="454953"/>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Convolution</a:t>
              </a:r>
            </a:p>
            <a:p>
              <a:pPr algn="ctr"/>
              <a:r>
                <a:rPr lang="en-US" sz="1200" dirty="0" smtClean="0">
                  <a:solidFill>
                    <a:schemeClr val="tx1"/>
                  </a:solidFill>
                </a:rPr>
                <a:t>filter=k</a:t>
              </a:r>
              <a:endParaRPr lang="en-US" sz="1200" dirty="0">
                <a:solidFill>
                  <a:schemeClr val="tx1"/>
                </a:solidFill>
              </a:endParaRPr>
            </a:p>
          </p:txBody>
        </p:sp>
        <p:sp>
          <p:nvSpPr>
            <p:cNvPr id="49" name="Rounded Rectangle 102"/>
            <p:cNvSpPr/>
            <p:nvPr/>
          </p:nvSpPr>
          <p:spPr>
            <a:xfrm>
              <a:off x="1367012" y="3093496"/>
              <a:ext cx="531221" cy="347873"/>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Max Pooling</a:t>
              </a:r>
              <a:endParaRPr lang="en-US" sz="1200" dirty="0">
                <a:solidFill>
                  <a:schemeClr val="tx1"/>
                </a:solidFill>
              </a:endParaRPr>
            </a:p>
          </p:txBody>
        </p:sp>
      </p:grpSp>
      <p:cxnSp>
        <p:nvCxnSpPr>
          <p:cNvPr id="57" name="Elbow Connector 14"/>
          <p:cNvCxnSpPr>
            <a:stCxn id="43" idx="3"/>
          </p:cNvCxnSpPr>
          <p:nvPr/>
        </p:nvCxnSpPr>
        <p:spPr>
          <a:xfrm flipV="1">
            <a:off x="3343241" y="2571943"/>
            <a:ext cx="1352217" cy="229650"/>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Elbow Connector 15"/>
          <p:cNvCxnSpPr>
            <a:stCxn id="10" idx="0"/>
          </p:cNvCxnSpPr>
          <p:nvPr/>
        </p:nvCxnSpPr>
        <p:spPr>
          <a:xfrm rot="16200000" flipV="1">
            <a:off x="5468408" y="1787734"/>
            <a:ext cx="590002" cy="2133861"/>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16"/>
          <p:cNvCxnSpPr>
            <a:stCxn id="9" idx="0"/>
            <a:endCxn id="14" idx="2"/>
          </p:cNvCxnSpPr>
          <p:nvPr/>
        </p:nvCxnSpPr>
        <p:spPr>
          <a:xfrm flipV="1">
            <a:off x="4654912" y="1920851"/>
            <a:ext cx="0" cy="12288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Rectangle 89"/>
          <p:cNvSpPr/>
          <p:nvPr/>
        </p:nvSpPr>
        <p:spPr>
          <a:xfrm>
            <a:off x="5742625" y="1391278"/>
            <a:ext cx="2648769" cy="738664"/>
          </a:xfrm>
          <a:prstGeom prst="rect">
            <a:avLst/>
          </a:prstGeom>
        </p:spPr>
        <p:txBody>
          <a:bodyPr wrap="square">
            <a:spAutoFit/>
          </a:bodyPr>
          <a:lstStyle/>
          <a:p>
            <a:pPr algn="ctr"/>
            <a:r>
              <a:rPr lang="en-US" sz="1400" b="1" dirty="0">
                <a:solidFill>
                  <a:schemeClr val="accent2">
                    <a:lumMod val="50000"/>
                  </a:schemeClr>
                </a:solidFill>
              </a:rPr>
              <a:t>Component-Whole</a:t>
            </a:r>
            <a:r>
              <a:rPr lang="en-US" sz="1400" b="1" dirty="0"/>
              <a:t>(</a:t>
            </a:r>
            <a:r>
              <a:rPr lang="en-US" sz="1400" b="1" dirty="0">
                <a:solidFill>
                  <a:srgbClr val="1F4E79"/>
                </a:solidFill>
              </a:rPr>
              <a:t>e</a:t>
            </a:r>
            <a:r>
              <a:rPr lang="en-US" sz="1400" b="1" baseline="-25000" dirty="0">
                <a:solidFill>
                  <a:srgbClr val="1F4E79"/>
                </a:solidFill>
              </a:rPr>
              <a:t>1</a:t>
            </a:r>
            <a:r>
              <a:rPr lang="en-US" sz="1400" b="1" dirty="0">
                <a:solidFill>
                  <a:srgbClr val="00B050"/>
                </a:solidFill>
              </a:rPr>
              <a:t> </a:t>
            </a:r>
            <a:r>
              <a:rPr lang="en-US" sz="1400" b="1" dirty="0">
                <a:solidFill>
                  <a:srgbClr val="000000"/>
                </a:solidFill>
              </a:rPr>
              <a:t>,</a:t>
            </a:r>
            <a:r>
              <a:rPr lang="en-US" sz="1400" b="1" dirty="0">
                <a:solidFill>
                  <a:srgbClr val="00B050"/>
                </a:solidFill>
              </a:rPr>
              <a:t> </a:t>
            </a:r>
            <a:r>
              <a:rPr lang="en-US" sz="1400" b="1" dirty="0">
                <a:solidFill>
                  <a:srgbClr val="660066"/>
                </a:solidFill>
              </a:rPr>
              <a:t>e</a:t>
            </a:r>
            <a:r>
              <a:rPr lang="en-US" sz="1400" b="1" baseline="-25000" dirty="0">
                <a:solidFill>
                  <a:srgbClr val="660066"/>
                </a:solidFill>
              </a:rPr>
              <a:t>2</a:t>
            </a:r>
            <a:r>
              <a:rPr lang="en-US" sz="1400" b="1" dirty="0">
                <a:solidFill>
                  <a:srgbClr val="660066"/>
                </a:solidFill>
              </a:rPr>
              <a:t> </a:t>
            </a:r>
            <a:r>
              <a:rPr lang="en-US" sz="1400" b="1" dirty="0"/>
              <a:t>) ? </a:t>
            </a:r>
          </a:p>
          <a:p>
            <a:pPr algn="ctr"/>
            <a:r>
              <a:rPr lang="en-US" sz="1400" b="1" dirty="0">
                <a:solidFill>
                  <a:schemeClr val="accent6"/>
                </a:solidFill>
              </a:rPr>
              <a:t>YES</a:t>
            </a:r>
            <a:r>
              <a:rPr lang="en-US" sz="1400" b="1" dirty="0"/>
              <a:t> / NO</a:t>
            </a:r>
            <a:endParaRPr lang="en-US" sz="1200" dirty="0"/>
          </a:p>
        </p:txBody>
      </p:sp>
      <p:sp>
        <p:nvSpPr>
          <p:cNvPr id="79" name="Ορθογώνιο 78"/>
          <p:cNvSpPr/>
          <p:nvPr/>
        </p:nvSpPr>
        <p:spPr>
          <a:xfrm>
            <a:off x="245661" y="6228963"/>
            <a:ext cx="8639032" cy="276999"/>
          </a:xfrm>
          <a:prstGeom prst="rect">
            <a:avLst/>
          </a:prstGeom>
        </p:spPr>
        <p:txBody>
          <a:bodyPr wrap="square">
            <a:spAutoFit/>
          </a:bodyPr>
          <a:lstStyle/>
          <a:p>
            <a:pPr algn="ctr"/>
            <a:r>
              <a:rPr lang="en-US" sz="1200" i="1" dirty="0">
                <a:latin typeface="Arial" charset="0"/>
                <a:ea typeface="Arial" charset="0"/>
                <a:cs typeface="Arial" charset="0"/>
              </a:rPr>
              <a:t>Nguyen, T.H., </a:t>
            </a:r>
            <a:r>
              <a:rPr lang="en-US" sz="1200" i="1" dirty="0" err="1">
                <a:latin typeface="Arial" charset="0"/>
                <a:ea typeface="Arial" charset="0"/>
                <a:cs typeface="Arial" charset="0"/>
              </a:rPr>
              <a:t>Grishman</a:t>
            </a:r>
            <a:r>
              <a:rPr lang="en-US" sz="1200" i="1" dirty="0">
                <a:latin typeface="Arial" charset="0"/>
                <a:ea typeface="Arial" charset="0"/>
                <a:cs typeface="Arial" charset="0"/>
              </a:rPr>
              <a:t>, R. “Relation extraction: Perspective from convolutional neural networks.” VS@ HLT-NAACL. (2015)</a:t>
            </a:r>
          </a:p>
        </p:txBody>
      </p:sp>
    </p:spTree>
    <p:extLst>
      <p:ext uri="{BB962C8B-B14F-4D97-AF65-F5344CB8AC3E}">
        <p14:creationId xmlns:p14="http://schemas.microsoft.com/office/powerpoint/2010/main" val="20449737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551280" y="1473040"/>
            <a:ext cx="7287153" cy="4648310"/>
            <a:chOff x="202917" y="1902151"/>
            <a:chExt cx="4933542" cy="3977914"/>
          </a:xfrm>
        </p:grpSpPr>
        <p:sp>
          <p:nvSpPr>
            <p:cNvPr id="5" name="Rounded Rectangle 4"/>
            <p:cNvSpPr/>
            <p:nvPr/>
          </p:nvSpPr>
          <p:spPr>
            <a:xfrm>
              <a:off x="849708" y="3893558"/>
              <a:ext cx="1317280" cy="383226"/>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Embeddings Left</a:t>
              </a:r>
              <a:endParaRPr lang="en-US" sz="1400" dirty="0">
                <a:solidFill>
                  <a:schemeClr val="tx1"/>
                </a:solidFill>
              </a:endParaRPr>
            </a:p>
          </p:txBody>
        </p:sp>
        <p:sp>
          <p:nvSpPr>
            <p:cNvPr id="6" name="Rounded Rectangle 5"/>
            <p:cNvSpPr/>
            <p:nvPr/>
          </p:nvSpPr>
          <p:spPr>
            <a:xfrm>
              <a:off x="2322514" y="3893558"/>
              <a:ext cx="1317280" cy="383226"/>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Embeddings Middle</a:t>
              </a:r>
              <a:endParaRPr lang="en-US" sz="1400" dirty="0">
                <a:solidFill>
                  <a:schemeClr val="tx1"/>
                </a:solidFill>
              </a:endParaRPr>
            </a:p>
          </p:txBody>
        </p:sp>
        <p:sp>
          <p:nvSpPr>
            <p:cNvPr id="7" name="Rounded Rectangle 6"/>
            <p:cNvSpPr/>
            <p:nvPr/>
          </p:nvSpPr>
          <p:spPr>
            <a:xfrm>
              <a:off x="3795320" y="3893558"/>
              <a:ext cx="1317280" cy="383226"/>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Embeddings Right</a:t>
              </a:r>
              <a:endParaRPr lang="en-US" sz="1400" dirty="0">
                <a:solidFill>
                  <a:schemeClr val="tx1"/>
                </a:solidFill>
              </a:endParaRPr>
            </a:p>
          </p:txBody>
        </p:sp>
        <p:sp>
          <p:nvSpPr>
            <p:cNvPr id="14" name="Rounded Rectangle 13"/>
            <p:cNvSpPr/>
            <p:nvPr/>
          </p:nvSpPr>
          <p:spPr>
            <a:xfrm>
              <a:off x="2322514" y="1902151"/>
              <a:ext cx="1317280" cy="383226"/>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Sigmoid</a:t>
              </a:r>
              <a:endParaRPr lang="en-US" sz="1400" dirty="0">
                <a:solidFill>
                  <a:schemeClr val="tx1"/>
                </a:solidFill>
              </a:endParaRPr>
            </a:p>
          </p:txBody>
        </p:sp>
        <p:sp>
          <p:nvSpPr>
            <p:cNvPr id="18" name="TextBox 17"/>
            <p:cNvSpPr txBox="1"/>
            <p:nvPr/>
          </p:nvSpPr>
          <p:spPr>
            <a:xfrm>
              <a:off x="793737" y="4860372"/>
              <a:ext cx="1372182" cy="446715"/>
            </a:xfrm>
            <a:prstGeom prst="rect">
              <a:avLst/>
            </a:prstGeom>
            <a:noFill/>
            <a:ln>
              <a:solidFill>
                <a:schemeClr val="tx2">
                  <a:lumMod val="50000"/>
                  <a:lumOff val="50000"/>
                </a:schemeClr>
              </a:solidFill>
            </a:ln>
          </p:spPr>
          <p:txBody>
            <a:bodyPr wrap="square" rtlCol="0">
              <a:spAutoFit/>
            </a:bodyPr>
            <a:lstStyle/>
            <a:p>
              <a:pPr algn="ctr"/>
              <a:r>
                <a:rPr lang="en-US" sz="1400" dirty="0" smtClean="0"/>
                <a:t>Word indices</a:t>
              </a:r>
            </a:p>
            <a:p>
              <a:pPr algn="ctr"/>
              <a:r>
                <a:rPr lang="en-US" sz="1400" dirty="0" smtClean="0"/>
                <a:t>[5, 7, 12, 6, 90 </a:t>
              </a:r>
              <a:r>
                <a:rPr lang="mr-IN" sz="1400" dirty="0" smtClean="0"/>
                <a:t>…</a:t>
              </a:r>
              <a:r>
                <a:rPr lang="en-US" sz="1400" dirty="0" smtClean="0"/>
                <a:t>]</a:t>
              </a:r>
              <a:endParaRPr lang="en-US" sz="1400" dirty="0"/>
            </a:p>
          </p:txBody>
        </p:sp>
        <p:sp>
          <p:nvSpPr>
            <p:cNvPr id="19" name="TextBox 18"/>
            <p:cNvSpPr txBox="1"/>
            <p:nvPr/>
          </p:nvSpPr>
          <p:spPr>
            <a:xfrm>
              <a:off x="2322514" y="4860371"/>
              <a:ext cx="1372182" cy="446715"/>
            </a:xfrm>
            <a:prstGeom prst="rect">
              <a:avLst/>
            </a:prstGeom>
            <a:noFill/>
            <a:ln>
              <a:solidFill>
                <a:schemeClr val="tx2">
                  <a:lumMod val="50000"/>
                  <a:lumOff val="50000"/>
                </a:schemeClr>
              </a:solidFill>
            </a:ln>
          </p:spPr>
          <p:txBody>
            <a:bodyPr wrap="square" rtlCol="0">
              <a:spAutoFit/>
            </a:bodyPr>
            <a:lstStyle/>
            <a:p>
              <a:pPr algn="ctr"/>
              <a:r>
                <a:rPr lang="en-US" sz="1400" dirty="0" smtClean="0"/>
                <a:t>Position indices </a:t>
              </a:r>
              <a:r>
                <a:rPr lang="en-US" sz="1400" dirty="0" smtClean="0">
                  <a:solidFill>
                    <a:srgbClr val="000090"/>
                  </a:solidFill>
                </a:rPr>
                <a:t>e</a:t>
              </a:r>
              <a:r>
                <a:rPr lang="en-US" sz="1400" baseline="-25000" dirty="0" smtClean="0">
                  <a:solidFill>
                    <a:srgbClr val="000090"/>
                  </a:solidFill>
                </a:rPr>
                <a:t>1</a:t>
              </a:r>
            </a:p>
            <a:p>
              <a:pPr algn="ctr"/>
              <a:r>
                <a:rPr lang="en-US" sz="1400" dirty="0" smtClean="0"/>
                <a:t>[-1, 0, 1, 2, 3 </a:t>
              </a:r>
              <a:r>
                <a:rPr lang="mr-IN" sz="1400" dirty="0" smtClean="0"/>
                <a:t>…</a:t>
              </a:r>
              <a:r>
                <a:rPr lang="en-US" sz="1400" dirty="0" smtClean="0"/>
                <a:t>]</a:t>
              </a:r>
              <a:endParaRPr lang="en-US" sz="1400" dirty="0"/>
            </a:p>
          </p:txBody>
        </p:sp>
        <p:sp>
          <p:nvSpPr>
            <p:cNvPr id="20" name="TextBox 19"/>
            <p:cNvSpPr txBox="1"/>
            <p:nvPr/>
          </p:nvSpPr>
          <p:spPr>
            <a:xfrm>
              <a:off x="3764277" y="4860370"/>
              <a:ext cx="1372182" cy="446715"/>
            </a:xfrm>
            <a:prstGeom prst="rect">
              <a:avLst/>
            </a:prstGeom>
            <a:noFill/>
            <a:ln>
              <a:solidFill>
                <a:schemeClr val="tx2">
                  <a:lumMod val="50000"/>
                  <a:lumOff val="50000"/>
                </a:schemeClr>
              </a:solidFill>
            </a:ln>
          </p:spPr>
          <p:txBody>
            <a:bodyPr wrap="square" rtlCol="0">
              <a:spAutoFit/>
            </a:bodyPr>
            <a:lstStyle/>
            <a:p>
              <a:pPr algn="ctr"/>
              <a:r>
                <a:rPr lang="en-US" sz="1400" dirty="0" smtClean="0"/>
                <a:t>Position indices</a:t>
              </a:r>
              <a:r>
                <a:rPr lang="en-US" sz="1400" b="1" dirty="0">
                  <a:solidFill>
                    <a:srgbClr val="7030A0"/>
                  </a:solidFill>
                </a:rPr>
                <a:t> </a:t>
              </a:r>
              <a:r>
                <a:rPr lang="en-US" sz="1400" b="1" dirty="0" smtClean="0">
                  <a:solidFill>
                    <a:srgbClr val="7030A0"/>
                  </a:solidFill>
                </a:rPr>
                <a:t>e</a:t>
              </a:r>
              <a:r>
                <a:rPr lang="en-US" sz="1400" b="1" baseline="-25000" dirty="0">
                  <a:solidFill>
                    <a:srgbClr val="7030A0"/>
                  </a:solidFill>
                </a:rPr>
                <a:t>2</a:t>
              </a:r>
              <a:endParaRPr lang="en-US" sz="1400" b="1" dirty="0">
                <a:solidFill>
                  <a:srgbClr val="7030A0"/>
                </a:solidFill>
              </a:endParaRPr>
            </a:p>
            <a:p>
              <a:pPr algn="ctr"/>
              <a:r>
                <a:rPr lang="en-US" sz="1400" dirty="0" smtClean="0"/>
                <a:t>[-4, -3, -2 -1, 0]</a:t>
              </a:r>
              <a:endParaRPr lang="en-US" sz="1400" dirty="0"/>
            </a:p>
          </p:txBody>
        </p:sp>
        <p:cxnSp>
          <p:nvCxnSpPr>
            <p:cNvPr id="22" name="Straight Connector 21"/>
            <p:cNvCxnSpPr/>
            <p:nvPr/>
          </p:nvCxnSpPr>
          <p:spPr>
            <a:xfrm>
              <a:off x="2243622" y="3812292"/>
              <a:ext cx="0" cy="89316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719437" y="3812292"/>
              <a:ext cx="0" cy="89316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849708" y="5496839"/>
              <a:ext cx="1317280" cy="382019"/>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Word </a:t>
              </a:r>
              <a:r>
                <a:rPr lang="en-US" sz="1400" dirty="0" err="1" smtClean="0">
                  <a:solidFill>
                    <a:schemeClr val="tx1"/>
                  </a:solidFill>
                </a:rPr>
                <a:t>Embeddings</a:t>
              </a:r>
              <a:endParaRPr lang="en-US" sz="1400" dirty="0">
                <a:solidFill>
                  <a:schemeClr val="tx1"/>
                </a:solidFill>
              </a:endParaRPr>
            </a:p>
          </p:txBody>
        </p:sp>
        <p:sp>
          <p:nvSpPr>
            <p:cNvPr id="25" name="Rounded Rectangle 24"/>
            <p:cNvSpPr/>
            <p:nvPr/>
          </p:nvSpPr>
          <p:spPr>
            <a:xfrm>
              <a:off x="2322514" y="5496839"/>
              <a:ext cx="1317280" cy="382019"/>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Positional </a:t>
              </a:r>
              <a:r>
                <a:rPr lang="en-US" sz="1400" dirty="0" err="1" smtClean="0">
                  <a:solidFill>
                    <a:schemeClr val="tx1"/>
                  </a:solidFill>
                </a:rPr>
                <a:t>emb</a:t>
              </a:r>
              <a:r>
                <a:rPr lang="en-US" sz="1400" dirty="0" smtClean="0">
                  <a:solidFill>
                    <a:schemeClr val="tx1"/>
                  </a:solidFill>
                </a:rPr>
                <a:t>. </a:t>
              </a:r>
              <a:r>
                <a:rPr lang="en-US" sz="1400" dirty="0" smtClean="0">
                  <a:solidFill>
                    <a:srgbClr val="000090"/>
                  </a:solidFill>
                </a:rPr>
                <a:t>e</a:t>
              </a:r>
              <a:r>
                <a:rPr lang="en-US" sz="1400" baseline="-25000" dirty="0" smtClean="0">
                  <a:solidFill>
                    <a:srgbClr val="000090"/>
                  </a:solidFill>
                </a:rPr>
                <a:t>1</a:t>
              </a:r>
              <a:endParaRPr lang="en-US" sz="1400" baseline="-25000" dirty="0">
                <a:solidFill>
                  <a:srgbClr val="000090"/>
                </a:solidFill>
              </a:endParaRPr>
            </a:p>
          </p:txBody>
        </p:sp>
        <p:sp>
          <p:nvSpPr>
            <p:cNvPr id="26" name="Rounded Rectangle 25"/>
            <p:cNvSpPr/>
            <p:nvPr/>
          </p:nvSpPr>
          <p:spPr>
            <a:xfrm>
              <a:off x="3795320" y="5496839"/>
              <a:ext cx="1317280" cy="383226"/>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Positional </a:t>
              </a:r>
              <a:r>
                <a:rPr lang="en-US" sz="1400" dirty="0" err="1" smtClean="0">
                  <a:solidFill>
                    <a:schemeClr val="tx1"/>
                  </a:solidFill>
                </a:rPr>
                <a:t>emb</a:t>
              </a:r>
              <a:r>
                <a:rPr lang="en-US" sz="1400" dirty="0" smtClean="0">
                  <a:solidFill>
                    <a:schemeClr val="tx1"/>
                  </a:solidFill>
                </a:rPr>
                <a:t>. </a:t>
              </a:r>
              <a:r>
                <a:rPr lang="en-US" sz="1400" b="1" dirty="0" smtClean="0">
                  <a:solidFill>
                    <a:srgbClr val="7030A0"/>
                  </a:solidFill>
                </a:rPr>
                <a:t>e</a:t>
              </a:r>
              <a:r>
                <a:rPr lang="en-US" sz="1400" b="1" baseline="-25000" dirty="0" smtClean="0">
                  <a:solidFill>
                    <a:srgbClr val="7030A0"/>
                  </a:solidFill>
                </a:rPr>
                <a:t>2</a:t>
              </a:r>
              <a:endParaRPr lang="en-US" sz="1400" b="1" dirty="0">
                <a:solidFill>
                  <a:srgbClr val="7030A0"/>
                </a:solidFill>
              </a:endParaRPr>
            </a:p>
          </p:txBody>
        </p:sp>
        <p:cxnSp>
          <p:nvCxnSpPr>
            <p:cNvPr id="27" name="Curved Connector 26"/>
            <p:cNvCxnSpPr>
              <a:stCxn id="5" idx="1"/>
              <a:endCxn id="24" idx="1"/>
            </p:cNvCxnSpPr>
            <p:nvPr/>
          </p:nvCxnSpPr>
          <p:spPr>
            <a:xfrm rot="10800000" flipV="1">
              <a:off x="849708" y="4085171"/>
              <a:ext cx="8598" cy="1602677"/>
            </a:xfrm>
            <a:prstGeom prst="curvedConnector3">
              <a:avLst>
                <a:gd name="adj1" fmla="val 4600000"/>
              </a:avLst>
            </a:prstGeom>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02917" y="4656958"/>
              <a:ext cx="586059" cy="307777"/>
            </a:xfrm>
            <a:prstGeom prst="rect">
              <a:avLst/>
            </a:prstGeom>
            <a:noFill/>
          </p:spPr>
          <p:txBody>
            <a:bodyPr wrap="none" rtlCol="0">
              <a:spAutoFit/>
            </a:bodyPr>
            <a:lstStyle/>
            <a:p>
              <a:r>
                <a:rPr lang="en-US" sz="1400" b="1" dirty="0" smtClean="0">
                  <a:solidFill>
                    <a:schemeClr val="accent1">
                      <a:lumMod val="75000"/>
                    </a:schemeClr>
                  </a:solidFill>
                </a:rPr>
                <a:t>OR</a:t>
              </a:r>
              <a:endParaRPr lang="en-US" sz="1400" b="1" dirty="0">
                <a:solidFill>
                  <a:schemeClr val="accent1">
                    <a:lumMod val="75000"/>
                  </a:schemeClr>
                </a:solidFill>
              </a:endParaRPr>
            </a:p>
          </p:txBody>
        </p:sp>
      </p:grpSp>
      <p:sp>
        <p:nvSpPr>
          <p:cNvPr id="77" name="TextBox 76"/>
          <p:cNvSpPr txBox="1"/>
          <p:nvPr/>
        </p:nvSpPr>
        <p:spPr>
          <a:xfrm>
            <a:off x="1423958" y="4356188"/>
            <a:ext cx="6729442" cy="307777"/>
          </a:xfrm>
          <a:prstGeom prst="rect">
            <a:avLst/>
          </a:prstGeom>
          <a:noFill/>
          <a:ln>
            <a:solidFill>
              <a:schemeClr val="tx1"/>
            </a:solidFill>
          </a:ln>
        </p:spPr>
        <p:txBody>
          <a:bodyPr wrap="square" rtlCol="0">
            <a:spAutoFit/>
          </a:bodyPr>
          <a:lstStyle/>
          <a:p>
            <a:pPr algn="just"/>
            <a:r>
              <a:rPr lang="en-US" sz="1400" dirty="0" smtClean="0"/>
              <a:t>The new </a:t>
            </a:r>
            <a:r>
              <a:rPr lang="en-US" sz="1400" b="1" dirty="0" smtClean="0">
                <a:solidFill>
                  <a:srgbClr val="000090"/>
                </a:solidFill>
              </a:rPr>
              <a:t>iPhone 7 Plus       </a:t>
            </a:r>
            <a:r>
              <a:rPr lang="en-US" sz="1400" dirty="0" smtClean="0"/>
              <a:t>includes an improved         </a:t>
            </a:r>
            <a:r>
              <a:rPr lang="en-US" sz="1400" b="1" dirty="0" smtClean="0">
                <a:solidFill>
                  <a:srgbClr val="7030A0"/>
                </a:solidFill>
              </a:rPr>
              <a:t>camera</a:t>
            </a:r>
            <a:r>
              <a:rPr lang="en-US" sz="1400" dirty="0" smtClean="0">
                <a:solidFill>
                  <a:srgbClr val="7030A0"/>
                </a:solidFill>
              </a:rPr>
              <a:t> </a:t>
            </a:r>
            <a:r>
              <a:rPr lang="en-US" sz="1400" dirty="0"/>
              <a:t>that takes </a:t>
            </a:r>
            <a:r>
              <a:rPr lang="mr-IN" sz="1400" dirty="0" smtClean="0"/>
              <a:t>…</a:t>
            </a:r>
            <a:endParaRPr lang="en-US" sz="1400" b="1" dirty="0">
              <a:solidFill>
                <a:srgbClr val="000090"/>
              </a:solidFill>
            </a:endParaRPr>
          </a:p>
        </p:txBody>
      </p:sp>
      <p:sp>
        <p:nvSpPr>
          <p:cNvPr id="83"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Models: Bi-GRU</a:t>
            </a:r>
            <a:endParaRPr lang="en-US" dirty="0"/>
          </a:p>
        </p:txBody>
      </p:sp>
      <p:sp>
        <p:nvSpPr>
          <p:cNvPr id="29" name="Rounded Rectangle 59"/>
          <p:cNvSpPr/>
          <p:nvPr/>
        </p:nvSpPr>
        <p:spPr>
          <a:xfrm>
            <a:off x="3682059" y="2713160"/>
            <a:ext cx="1945706" cy="381855"/>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Bi-GRU</a:t>
            </a:r>
            <a:endParaRPr lang="en-US" sz="1400" dirty="0">
              <a:solidFill>
                <a:schemeClr val="tx1"/>
              </a:solidFill>
            </a:endParaRPr>
          </a:p>
        </p:txBody>
      </p:sp>
      <p:cxnSp>
        <p:nvCxnSpPr>
          <p:cNvPr id="30" name="Elbow Connector 60"/>
          <p:cNvCxnSpPr>
            <a:stCxn id="5" idx="0"/>
          </p:cNvCxnSpPr>
          <p:nvPr/>
        </p:nvCxnSpPr>
        <p:spPr>
          <a:xfrm rot="5400000" flipH="1" flipV="1">
            <a:off x="3363280" y="2456308"/>
            <a:ext cx="459955" cy="2227546"/>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Elbow Connector 61"/>
          <p:cNvCxnSpPr>
            <a:stCxn id="7" idx="0"/>
          </p:cNvCxnSpPr>
          <p:nvPr/>
        </p:nvCxnSpPr>
        <p:spPr>
          <a:xfrm rot="16200000" flipV="1">
            <a:off x="5538706" y="2508424"/>
            <a:ext cx="459955" cy="2123313"/>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62"/>
          <p:cNvCxnSpPr>
            <a:stCxn id="6" idx="0"/>
            <a:endCxn id="29" idx="2"/>
          </p:cNvCxnSpPr>
          <p:nvPr/>
        </p:nvCxnSpPr>
        <p:spPr>
          <a:xfrm flipV="1">
            <a:off x="4654912" y="3095015"/>
            <a:ext cx="0" cy="7050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Rounded Rectangle 63"/>
          <p:cNvSpPr/>
          <p:nvPr/>
        </p:nvSpPr>
        <p:spPr>
          <a:xfrm>
            <a:off x="3682059" y="2073736"/>
            <a:ext cx="1945706" cy="493230"/>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Attention or </a:t>
            </a:r>
          </a:p>
          <a:p>
            <a:pPr algn="ctr"/>
            <a:r>
              <a:rPr lang="en-US" sz="1400" dirty="0" smtClean="0">
                <a:solidFill>
                  <a:schemeClr val="tx1"/>
                </a:solidFill>
              </a:rPr>
              <a:t>Max Pooling</a:t>
            </a:r>
            <a:endParaRPr lang="en-US" sz="1400" dirty="0">
              <a:solidFill>
                <a:schemeClr val="tx1"/>
              </a:solidFill>
            </a:endParaRPr>
          </a:p>
        </p:txBody>
      </p:sp>
      <p:sp>
        <p:nvSpPr>
          <p:cNvPr id="44" name="Rectangle 89"/>
          <p:cNvSpPr/>
          <p:nvPr/>
        </p:nvSpPr>
        <p:spPr>
          <a:xfrm>
            <a:off x="5742625" y="1391278"/>
            <a:ext cx="2648769" cy="738664"/>
          </a:xfrm>
          <a:prstGeom prst="rect">
            <a:avLst/>
          </a:prstGeom>
        </p:spPr>
        <p:txBody>
          <a:bodyPr wrap="square">
            <a:spAutoFit/>
          </a:bodyPr>
          <a:lstStyle/>
          <a:p>
            <a:pPr algn="ctr"/>
            <a:r>
              <a:rPr lang="en-US" sz="1400" b="1" dirty="0">
                <a:solidFill>
                  <a:schemeClr val="accent2">
                    <a:lumMod val="50000"/>
                  </a:schemeClr>
                </a:solidFill>
              </a:rPr>
              <a:t>Component-Whole</a:t>
            </a:r>
            <a:r>
              <a:rPr lang="en-US" sz="1400" b="1" dirty="0"/>
              <a:t>(</a:t>
            </a:r>
            <a:r>
              <a:rPr lang="en-US" sz="1400" b="1" dirty="0">
                <a:solidFill>
                  <a:srgbClr val="1F4E79"/>
                </a:solidFill>
              </a:rPr>
              <a:t>e</a:t>
            </a:r>
            <a:r>
              <a:rPr lang="en-US" sz="1400" b="1" baseline="-25000" dirty="0">
                <a:solidFill>
                  <a:srgbClr val="1F4E79"/>
                </a:solidFill>
              </a:rPr>
              <a:t>1</a:t>
            </a:r>
            <a:r>
              <a:rPr lang="en-US" sz="1400" b="1" dirty="0">
                <a:solidFill>
                  <a:srgbClr val="00B050"/>
                </a:solidFill>
              </a:rPr>
              <a:t> </a:t>
            </a:r>
            <a:r>
              <a:rPr lang="en-US" sz="1400" b="1" dirty="0">
                <a:solidFill>
                  <a:srgbClr val="000000"/>
                </a:solidFill>
              </a:rPr>
              <a:t>,</a:t>
            </a:r>
            <a:r>
              <a:rPr lang="en-US" sz="1400" b="1" dirty="0">
                <a:solidFill>
                  <a:srgbClr val="00B050"/>
                </a:solidFill>
              </a:rPr>
              <a:t> </a:t>
            </a:r>
            <a:r>
              <a:rPr lang="en-US" sz="1400" b="1" dirty="0">
                <a:solidFill>
                  <a:srgbClr val="660066"/>
                </a:solidFill>
              </a:rPr>
              <a:t>e</a:t>
            </a:r>
            <a:r>
              <a:rPr lang="en-US" sz="1400" b="1" baseline="-25000" dirty="0">
                <a:solidFill>
                  <a:srgbClr val="660066"/>
                </a:solidFill>
              </a:rPr>
              <a:t>2</a:t>
            </a:r>
            <a:r>
              <a:rPr lang="en-US" sz="1400" b="1" dirty="0">
                <a:solidFill>
                  <a:srgbClr val="660066"/>
                </a:solidFill>
              </a:rPr>
              <a:t> </a:t>
            </a:r>
            <a:r>
              <a:rPr lang="en-US" sz="1400" b="1" dirty="0"/>
              <a:t>) ? </a:t>
            </a:r>
          </a:p>
          <a:p>
            <a:pPr algn="ctr"/>
            <a:r>
              <a:rPr lang="en-US" sz="1400" b="1" dirty="0">
                <a:solidFill>
                  <a:schemeClr val="accent6"/>
                </a:solidFill>
              </a:rPr>
              <a:t>YES</a:t>
            </a:r>
            <a:r>
              <a:rPr lang="en-US" sz="1400" b="1" dirty="0"/>
              <a:t> / NO</a:t>
            </a:r>
            <a:endParaRPr lang="en-US" sz="1200" dirty="0"/>
          </a:p>
        </p:txBody>
      </p:sp>
      <p:sp>
        <p:nvSpPr>
          <p:cNvPr id="41" name="Ορθογώνιο 40"/>
          <p:cNvSpPr/>
          <p:nvPr/>
        </p:nvSpPr>
        <p:spPr>
          <a:xfrm>
            <a:off x="423080" y="6119939"/>
            <a:ext cx="8529851" cy="461665"/>
          </a:xfrm>
          <a:prstGeom prst="rect">
            <a:avLst/>
          </a:prstGeom>
        </p:spPr>
        <p:txBody>
          <a:bodyPr wrap="square">
            <a:spAutoFit/>
          </a:bodyPr>
          <a:lstStyle/>
          <a:p>
            <a:pPr algn="ctr"/>
            <a:r>
              <a:rPr lang="en-US" sz="1200" i="1" dirty="0">
                <a:latin typeface="Arial" charset="0"/>
                <a:ea typeface="Arial" charset="0"/>
                <a:cs typeface="Arial" charset="0"/>
              </a:rPr>
              <a:t>Zhang, D., Wang, D. “Relation </a:t>
            </a:r>
            <a:r>
              <a:rPr lang="en-US" sz="1200" i="1" dirty="0" err="1">
                <a:latin typeface="Arial" charset="0"/>
                <a:ea typeface="Arial" charset="0"/>
                <a:cs typeface="Arial" charset="0"/>
              </a:rPr>
              <a:t>classication</a:t>
            </a:r>
            <a:r>
              <a:rPr lang="en-US" sz="1200" i="1" dirty="0">
                <a:latin typeface="Arial" charset="0"/>
                <a:ea typeface="Arial" charset="0"/>
                <a:cs typeface="Arial" charset="0"/>
              </a:rPr>
              <a:t> via recurrent neural network.” </a:t>
            </a:r>
            <a:r>
              <a:rPr lang="en-US" sz="1200" i="1" dirty="0" smtClean="0">
                <a:latin typeface="Arial" charset="0"/>
                <a:ea typeface="Arial" charset="0"/>
                <a:cs typeface="Arial" charset="0"/>
              </a:rPr>
              <a:t>-</a:t>
            </a:r>
            <a:r>
              <a:rPr lang="en-US" sz="1200" i="1" dirty="0" err="1" smtClean="0">
                <a:latin typeface="Arial" charset="0"/>
                <a:ea typeface="Arial" charset="0"/>
                <a:cs typeface="Arial" charset="0"/>
              </a:rPr>
              <a:t>arXiv</a:t>
            </a:r>
            <a:r>
              <a:rPr lang="en-US" sz="1200" i="1" dirty="0" smtClean="0">
                <a:latin typeface="Arial" charset="0"/>
                <a:ea typeface="Arial" charset="0"/>
                <a:cs typeface="Arial" charset="0"/>
              </a:rPr>
              <a:t> </a:t>
            </a:r>
            <a:r>
              <a:rPr lang="en-US" sz="1200" i="1" dirty="0">
                <a:latin typeface="Arial" charset="0"/>
                <a:ea typeface="Arial" charset="0"/>
                <a:cs typeface="Arial" charset="0"/>
              </a:rPr>
              <a:t>preprint arXiv:1508.01006 (2015)</a:t>
            </a:r>
          </a:p>
          <a:p>
            <a:pPr algn="ctr"/>
            <a:r>
              <a:rPr lang="en-US" sz="1200" i="1" dirty="0">
                <a:latin typeface="Arial" charset="0"/>
                <a:ea typeface="Arial" charset="0"/>
                <a:cs typeface="Arial" charset="0"/>
              </a:rPr>
              <a:t>Zhou, P. et al. “Attention-based bidirectional LSTM networks for relation </a:t>
            </a:r>
            <a:r>
              <a:rPr lang="en-US" sz="1200" i="1" dirty="0" err="1">
                <a:latin typeface="Arial" charset="0"/>
                <a:ea typeface="Arial" charset="0"/>
                <a:cs typeface="Arial" charset="0"/>
              </a:rPr>
              <a:t>classication</a:t>
            </a:r>
            <a:r>
              <a:rPr lang="en-US" sz="1200" i="1" dirty="0">
                <a:latin typeface="Arial" charset="0"/>
                <a:ea typeface="Arial" charset="0"/>
                <a:cs typeface="Arial" charset="0"/>
              </a:rPr>
              <a:t>. ACL (2016)</a:t>
            </a:r>
          </a:p>
        </p:txBody>
      </p:sp>
    </p:spTree>
    <p:extLst>
      <p:ext uri="{BB962C8B-B14F-4D97-AF65-F5344CB8AC3E}">
        <p14:creationId xmlns:p14="http://schemas.microsoft.com/office/powerpoint/2010/main" val="11815354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Distant Supervision</a:t>
            </a:r>
            <a:endParaRPr lang="en-US" dirty="0"/>
          </a:p>
        </p:txBody>
      </p:sp>
      <p:sp>
        <p:nvSpPr>
          <p:cNvPr id="7" name="Content Placeholder 2"/>
          <p:cNvSpPr>
            <a:spLocks noGrp="1"/>
          </p:cNvSpPr>
          <p:nvPr>
            <p:ph idx="1"/>
          </p:nvPr>
        </p:nvSpPr>
        <p:spPr>
          <a:xfrm>
            <a:off x="349627" y="1281634"/>
            <a:ext cx="8529131" cy="1998048"/>
          </a:xfrm>
        </p:spPr>
        <p:txBody>
          <a:bodyPr>
            <a:normAutofit/>
          </a:bodyPr>
          <a:lstStyle/>
          <a:p>
            <a:pPr marL="0" indent="0">
              <a:buNone/>
            </a:pPr>
            <a:r>
              <a:rPr lang="en-US" sz="1800" dirty="0">
                <a:solidFill>
                  <a:schemeClr val="tx1"/>
                </a:solidFill>
              </a:rPr>
              <a:t>C</a:t>
            </a:r>
            <a:r>
              <a:rPr lang="en-US" sz="1800" dirty="0" smtClean="0">
                <a:solidFill>
                  <a:schemeClr val="tx1"/>
                </a:solidFill>
              </a:rPr>
              <a:t>ircumvent </a:t>
            </a:r>
            <a:r>
              <a:rPr lang="en-US" sz="1800" dirty="0">
                <a:solidFill>
                  <a:schemeClr val="tx1"/>
                </a:solidFill>
              </a:rPr>
              <a:t>the </a:t>
            </a:r>
            <a:r>
              <a:rPr lang="en-US" sz="1800" b="1" dirty="0">
                <a:solidFill>
                  <a:schemeClr val="accent2"/>
                </a:solidFill>
              </a:rPr>
              <a:t>annotation</a:t>
            </a:r>
            <a:r>
              <a:rPr lang="en-US" sz="1800" dirty="0">
                <a:solidFill>
                  <a:schemeClr val="tx1"/>
                </a:solidFill>
              </a:rPr>
              <a:t> </a:t>
            </a:r>
            <a:r>
              <a:rPr lang="en-US" sz="1800" dirty="0" smtClean="0">
                <a:solidFill>
                  <a:schemeClr val="tx1"/>
                </a:solidFill>
              </a:rPr>
              <a:t>problem </a:t>
            </a:r>
            <a:r>
              <a:rPr lang="mr-IN" sz="1800" dirty="0" smtClean="0">
                <a:solidFill>
                  <a:schemeClr val="tx1"/>
                </a:solidFill>
              </a:rPr>
              <a:t>–</a:t>
            </a:r>
            <a:r>
              <a:rPr lang="en-US" sz="1800" dirty="0" smtClean="0">
                <a:solidFill>
                  <a:schemeClr val="tx1"/>
                </a:solidFill>
              </a:rPr>
              <a:t> create large dataset</a:t>
            </a:r>
          </a:p>
          <a:p>
            <a:pPr marL="0" indent="0">
              <a:buNone/>
            </a:pPr>
            <a:r>
              <a:rPr lang="en-US" sz="1800" dirty="0">
                <a:solidFill>
                  <a:schemeClr val="tx1"/>
                </a:solidFill>
              </a:rPr>
              <a:t>E</a:t>
            </a:r>
            <a:r>
              <a:rPr lang="en-US" sz="1800" dirty="0" smtClean="0">
                <a:solidFill>
                  <a:schemeClr val="tx1"/>
                </a:solidFill>
              </a:rPr>
              <a:t>xploit </a:t>
            </a:r>
            <a:r>
              <a:rPr lang="en-US" sz="1800" dirty="0">
                <a:solidFill>
                  <a:schemeClr val="tx1"/>
                </a:solidFill>
              </a:rPr>
              <a:t>large </a:t>
            </a:r>
            <a:r>
              <a:rPr lang="en-US" sz="1800" dirty="0" smtClean="0">
                <a:solidFill>
                  <a:schemeClr val="tx1"/>
                </a:solidFill>
              </a:rPr>
              <a:t>knowledge bases </a:t>
            </a:r>
            <a:r>
              <a:rPr lang="en-US" sz="1800" dirty="0">
                <a:solidFill>
                  <a:schemeClr val="tx1"/>
                </a:solidFill>
              </a:rPr>
              <a:t>to </a:t>
            </a:r>
            <a:r>
              <a:rPr lang="en-US" sz="1800" b="1" dirty="0">
                <a:solidFill>
                  <a:schemeClr val="accent2"/>
                </a:solidFill>
              </a:rPr>
              <a:t>automatically label </a:t>
            </a:r>
            <a:r>
              <a:rPr lang="en-US" sz="1800" dirty="0">
                <a:solidFill>
                  <a:schemeClr val="tx1"/>
                </a:solidFill>
              </a:rPr>
              <a:t>entities </a:t>
            </a:r>
            <a:r>
              <a:rPr lang="en-US" sz="1800" dirty="0" smtClean="0">
                <a:solidFill>
                  <a:schemeClr val="tx1"/>
                </a:solidFill>
              </a:rPr>
              <a:t>and their relations in </a:t>
            </a:r>
            <a:r>
              <a:rPr lang="en-US" sz="1800" dirty="0">
                <a:solidFill>
                  <a:schemeClr val="tx1"/>
                </a:solidFill>
              </a:rPr>
              <a:t>text </a:t>
            </a:r>
          </a:p>
          <a:p>
            <a:pPr marL="0" indent="0">
              <a:buNone/>
            </a:pPr>
            <a:endParaRPr lang="en-US" sz="1200" dirty="0">
              <a:solidFill>
                <a:schemeClr val="tx1"/>
              </a:solidFill>
            </a:endParaRPr>
          </a:p>
          <a:p>
            <a:pPr marL="0" indent="0">
              <a:buNone/>
            </a:pPr>
            <a:r>
              <a:rPr lang="en-US" sz="1800" b="1" dirty="0" smtClean="0">
                <a:solidFill>
                  <a:schemeClr val="accent2"/>
                </a:solidFill>
              </a:rPr>
              <a:t>Assumption:  </a:t>
            </a:r>
          </a:p>
          <a:p>
            <a:pPr marL="0" indent="0">
              <a:buNone/>
            </a:pPr>
            <a:r>
              <a:rPr lang="en-US" sz="1800" dirty="0" smtClean="0">
                <a:solidFill>
                  <a:schemeClr val="tx1"/>
                </a:solidFill>
              </a:rPr>
              <a:t>when </a:t>
            </a:r>
            <a:r>
              <a:rPr lang="en-US" sz="1800" dirty="0">
                <a:solidFill>
                  <a:schemeClr val="tx1"/>
                </a:solidFill>
              </a:rPr>
              <a:t>two entities co-occur in </a:t>
            </a:r>
            <a:r>
              <a:rPr lang="en-US" sz="1800" dirty="0" smtClean="0">
                <a:solidFill>
                  <a:schemeClr val="tx1"/>
                </a:solidFill>
              </a:rPr>
              <a:t>a sentence, </a:t>
            </a:r>
            <a:r>
              <a:rPr lang="en-US" sz="1800" dirty="0">
                <a:solidFill>
                  <a:schemeClr val="tx1"/>
                </a:solidFill>
              </a:rPr>
              <a:t>a certain </a:t>
            </a:r>
            <a:r>
              <a:rPr lang="en-US" sz="1800" dirty="0" smtClean="0">
                <a:solidFill>
                  <a:schemeClr val="tx1"/>
                </a:solidFill>
              </a:rPr>
              <a:t>relation is expressed</a:t>
            </a:r>
            <a:endParaRPr lang="en-US" sz="1800" dirty="0">
              <a:solidFill>
                <a:schemeClr val="tx1"/>
              </a:solidFill>
            </a:endParaRPr>
          </a:p>
        </p:txBody>
      </p:sp>
      <p:graphicFrame>
        <p:nvGraphicFramePr>
          <p:cNvPr id="8" name="Table 4"/>
          <p:cNvGraphicFramePr>
            <a:graphicFrameLocks noGrp="1"/>
          </p:cNvGraphicFramePr>
          <p:nvPr>
            <p:extLst>
              <p:ext uri="{D42A27DB-BD31-4B8C-83A1-F6EECF244321}">
                <p14:modId xmlns:p14="http://schemas.microsoft.com/office/powerpoint/2010/main" val="1926029904"/>
              </p:ext>
            </p:extLst>
          </p:nvPr>
        </p:nvGraphicFramePr>
        <p:xfrm>
          <a:off x="349627" y="3503622"/>
          <a:ext cx="4027586" cy="1737360"/>
        </p:xfrm>
        <a:graphic>
          <a:graphicData uri="http://schemas.openxmlformats.org/drawingml/2006/table">
            <a:tbl>
              <a:tblPr firstRow="1" bandRow="1">
                <a:tableStyleId>{1FECB4D8-DB02-4DC6-A0A2-4F2EBAE1DC90}</a:tableStyleId>
              </a:tblPr>
              <a:tblGrid>
                <a:gridCol w="1410547">
                  <a:extLst>
                    <a:ext uri="{9D8B030D-6E8A-4147-A177-3AD203B41FA5}">
                      <a16:colId xmlns:a16="http://schemas.microsoft.com/office/drawing/2014/main" xmlns="" val="20000"/>
                    </a:ext>
                  </a:extLst>
                </a:gridCol>
                <a:gridCol w="1433599">
                  <a:extLst>
                    <a:ext uri="{9D8B030D-6E8A-4147-A177-3AD203B41FA5}">
                      <a16:colId xmlns:a16="http://schemas.microsoft.com/office/drawing/2014/main" xmlns="" val="20001"/>
                    </a:ext>
                  </a:extLst>
                </a:gridCol>
                <a:gridCol w="1183440">
                  <a:extLst>
                    <a:ext uri="{9D8B030D-6E8A-4147-A177-3AD203B41FA5}">
                      <a16:colId xmlns:a16="http://schemas.microsoft.com/office/drawing/2014/main" xmlns="" val="20002"/>
                    </a:ext>
                  </a:extLst>
                </a:gridCol>
              </a:tblGrid>
              <a:tr h="278130">
                <a:tc>
                  <a:txBody>
                    <a:bodyPr/>
                    <a:lstStyle/>
                    <a:p>
                      <a:pPr algn="ctr"/>
                      <a:r>
                        <a:rPr lang="en-US" sz="1600" dirty="0" smtClean="0"/>
                        <a:t>Relation</a:t>
                      </a:r>
                      <a:endParaRPr lang="en-US" sz="1600" dirty="0"/>
                    </a:p>
                  </a:txBody>
                  <a:tcPr marL="68580" marR="68580" marT="34290" marB="34290"/>
                </a:tc>
                <a:tc>
                  <a:txBody>
                    <a:bodyPr/>
                    <a:lstStyle/>
                    <a:p>
                      <a:pPr algn="ctr"/>
                      <a:r>
                        <a:rPr lang="en-US" sz="1600" dirty="0" smtClean="0"/>
                        <a:t>Entity 1 </a:t>
                      </a:r>
                      <a:endParaRPr lang="en-US" sz="1600" dirty="0"/>
                    </a:p>
                  </a:txBody>
                  <a:tcPr marL="68580" marR="68580" marT="34290" marB="34290"/>
                </a:tc>
                <a:tc>
                  <a:txBody>
                    <a:bodyPr/>
                    <a:lstStyle/>
                    <a:p>
                      <a:pPr algn="ctr"/>
                      <a:r>
                        <a:rPr lang="en-US" sz="1600" dirty="0" smtClean="0"/>
                        <a:t>Entity 2</a:t>
                      </a:r>
                      <a:endParaRPr lang="en-US" sz="1600" dirty="0"/>
                    </a:p>
                  </a:txBody>
                  <a:tcPr marL="68580" marR="68580" marT="34290" marB="34290"/>
                </a:tc>
                <a:extLst>
                  <a:ext uri="{0D108BD9-81ED-4DB2-BD59-A6C34878D82A}">
                    <a16:rowId xmlns:a16="http://schemas.microsoft.com/office/drawing/2014/main" xmlns="" val="10000"/>
                  </a:ext>
                </a:extLst>
              </a:tr>
              <a:tr h="480060">
                <a:tc>
                  <a:txBody>
                    <a:bodyPr/>
                    <a:lstStyle/>
                    <a:p>
                      <a:pPr algn="ctr"/>
                      <a:r>
                        <a:rPr lang="en-US" sz="1600" dirty="0" smtClean="0"/>
                        <a:t>place of birth</a:t>
                      </a:r>
                      <a:endParaRPr lang="en-US" sz="1600" dirty="0"/>
                    </a:p>
                  </a:txBody>
                  <a:tcPr marL="68580" marR="68580" marT="34290" marB="34290"/>
                </a:tc>
                <a:tc>
                  <a:txBody>
                    <a:bodyPr/>
                    <a:lstStyle/>
                    <a:p>
                      <a:pPr algn="ctr"/>
                      <a:r>
                        <a:rPr lang="en-US" sz="1600" b="1" dirty="0" smtClean="0">
                          <a:solidFill>
                            <a:srgbClr val="000090"/>
                          </a:solidFill>
                        </a:rPr>
                        <a:t>Michael</a:t>
                      </a:r>
                      <a:r>
                        <a:rPr lang="en-US" sz="1600" b="1" baseline="0" dirty="0" smtClean="0">
                          <a:solidFill>
                            <a:srgbClr val="000090"/>
                          </a:solidFill>
                        </a:rPr>
                        <a:t> Jackson</a:t>
                      </a:r>
                      <a:endParaRPr lang="en-US" sz="1600" b="1" dirty="0">
                        <a:solidFill>
                          <a:srgbClr val="000090"/>
                        </a:solidFill>
                      </a:endParaRPr>
                    </a:p>
                  </a:txBody>
                  <a:tcPr marL="68580" marR="68580" marT="34290" marB="34290"/>
                </a:tc>
                <a:tc>
                  <a:txBody>
                    <a:bodyPr/>
                    <a:lstStyle/>
                    <a:p>
                      <a:pPr algn="ctr"/>
                      <a:r>
                        <a:rPr lang="en-US" sz="1600" b="1" dirty="0" smtClean="0">
                          <a:solidFill>
                            <a:srgbClr val="660066"/>
                          </a:solidFill>
                        </a:rPr>
                        <a:t>Gary</a:t>
                      </a:r>
                      <a:endParaRPr lang="en-US" sz="1600" b="1" dirty="0">
                        <a:solidFill>
                          <a:srgbClr val="660066"/>
                        </a:solidFill>
                      </a:endParaRPr>
                    </a:p>
                  </a:txBody>
                  <a:tcPr marL="68580" marR="68580" marT="34290" marB="34290"/>
                </a:tc>
                <a:extLst>
                  <a:ext uri="{0D108BD9-81ED-4DB2-BD59-A6C34878D82A}">
                    <a16:rowId xmlns:a16="http://schemas.microsoft.com/office/drawing/2014/main" xmlns="" val="10001"/>
                  </a:ext>
                </a:extLst>
              </a:tr>
              <a:tr h="27813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place of birth</a:t>
                      </a:r>
                    </a:p>
                  </a:txBody>
                  <a:tcPr marL="68580" marR="68580" marT="34290" marB="34290"/>
                </a:tc>
                <a:tc>
                  <a:txBody>
                    <a:bodyPr/>
                    <a:lstStyle/>
                    <a:p>
                      <a:pPr algn="ctr"/>
                      <a:r>
                        <a:rPr lang="en-US" sz="1600" b="1" dirty="0" smtClean="0">
                          <a:solidFill>
                            <a:srgbClr val="000090"/>
                          </a:solidFill>
                        </a:rPr>
                        <a:t>Barack</a:t>
                      </a:r>
                      <a:r>
                        <a:rPr lang="en-US" sz="1600" b="1" baseline="0" dirty="0" smtClean="0">
                          <a:solidFill>
                            <a:srgbClr val="000090"/>
                          </a:solidFill>
                        </a:rPr>
                        <a:t> Obama</a:t>
                      </a:r>
                      <a:endParaRPr lang="en-US" sz="1600" b="1" dirty="0">
                        <a:solidFill>
                          <a:srgbClr val="000090"/>
                        </a:solidFill>
                      </a:endParaRPr>
                    </a:p>
                  </a:txBody>
                  <a:tcPr marL="68580" marR="68580" marT="34290" marB="34290"/>
                </a:tc>
                <a:tc>
                  <a:txBody>
                    <a:bodyPr/>
                    <a:lstStyle/>
                    <a:p>
                      <a:pPr algn="ctr"/>
                      <a:r>
                        <a:rPr lang="en-US" sz="1600" b="1" dirty="0" smtClean="0">
                          <a:solidFill>
                            <a:srgbClr val="660066"/>
                          </a:solidFill>
                        </a:rPr>
                        <a:t>Hawaii</a:t>
                      </a:r>
                      <a:endParaRPr lang="en-US" sz="1600" b="1" dirty="0">
                        <a:solidFill>
                          <a:srgbClr val="660066"/>
                        </a:solidFill>
                      </a:endParaRPr>
                    </a:p>
                  </a:txBody>
                  <a:tcPr marL="68580" marR="68580" marT="34290" marB="34290"/>
                </a:tc>
                <a:extLst>
                  <a:ext uri="{0D108BD9-81ED-4DB2-BD59-A6C34878D82A}">
                    <a16:rowId xmlns:a16="http://schemas.microsoft.com/office/drawing/2014/main" xmlns="" val="10002"/>
                  </a:ext>
                </a:extLst>
              </a:tr>
              <a:tr h="27813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a:t>
                      </a:r>
                    </a:p>
                  </a:txBody>
                  <a:tcPr marL="68580" marR="68580" marT="34290" marB="34290"/>
                </a:tc>
                <a:tc>
                  <a:txBody>
                    <a:bodyPr/>
                    <a:lstStyle/>
                    <a:p>
                      <a:pPr algn="ctr"/>
                      <a:r>
                        <a:rPr lang="en-US" sz="1600" dirty="0" smtClean="0"/>
                        <a:t>…</a:t>
                      </a:r>
                      <a:endParaRPr lang="en-US" sz="1600" dirty="0"/>
                    </a:p>
                  </a:txBody>
                  <a:tcPr marL="68580" marR="68580" marT="34290" marB="34290"/>
                </a:tc>
                <a:tc>
                  <a:txBody>
                    <a:bodyPr/>
                    <a:lstStyle/>
                    <a:p>
                      <a:pPr algn="ctr"/>
                      <a:r>
                        <a:rPr lang="en-US" sz="1600" dirty="0" smtClean="0"/>
                        <a:t>…</a:t>
                      </a:r>
                      <a:endParaRPr lang="en-US" sz="1600" dirty="0"/>
                    </a:p>
                  </a:txBody>
                  <a:tcPr marL="68580" marR="68580" marT="34290" marB="34290"/>
                </a:tc>
                <a:extLst>
                  <a:ext uri="{0D108BD9-81ED-4DB2-BD59-A6C34878D82A}">
                    <a16:rowId xmlns:a16="http://schemas.microsoft.com/office/drawing/2014/main" xmlns="" val="10003"/>
                  </a:ext>
                </a:extLst>
              </a:tr>
            </a:tbl>
          </a:graphicData>
        </a:graphic>
      </p:graphicFrame>
      <p:sp>
        <p:nvSpPr>
          <p:cNvPr id="9" name="TextBox 8"/>
          <p:cNvSpPr txBox="1"/>
          <p:nvPr/>
        </p:nvSpPr>
        <p:spPr>
          <a:xfrm>
            <a:off x="332306" y="3189224"/>
            <a:ext cx="1851789" cy="338554"/>
          </a:xfrm>
          <a:prstGeom prst="rect">
            <a:avLst/>
          </a:prstGeom>
          <a:noFill/>
        </p:spPr>
        <p:txBody>
          <a:bodyPr wrap="none" rtlCol="0">
            <a:spAutoFit/>
          </a:bodyPr>
          <a:lstStyle/>
          <a:p>
            <a:r>
              <a:rPr lang="en-US" sz="1600" dirty="0"/>
              <a:t>knowledge base</a:t>
            </a:r>
          </a:p>
        </p:txBody>
      </p:sp>
      <p:cxnSp>
        <p:nvCxnSpPr>
          <p:cNvPr id="10" name="Elbow Connector 11"/>
          <p:cNvCxnSpPr>
            <a:endCxn id="13" idx="2"/>
          </p:cNvCxnSpPr>
          <p:nvPr/>
        </p:nvCxnSpPr>
        <p:spPr>
          <a:xfrm flipV="1">
            <a:off x="4377213" y="4324375"/>
            <a:ext cx="2129018" cy="912584"/>
          </a:xfrm>
          <a:prstGeom prst="bentConnector2">
            <a:avLst/>
          </a:prstGeom>
          <a:ln>
            <a:solidFill>
              <a:srgbClr val="767171"/>
            </a:solidFill>
            <a:tailEnd type="arrow"/>
          </a:ln>
        </p:spPr>
        <p:style>
          <a:lnRef idx="2">
            <a:schemeClr val="accent1"/>
          </a:lnRef>
          <a:fillRef idx="0">
            <a:schemeClr val="accent1"/>
          </a:fillRef>
          <a:effectRef idx="1">
            <a:schemeClr val="accent1"/>
          </a:effectRef>
          <a:fontRef idx="minor">
            <a:schemeClr val="tx1"/>
          </a:fontRef>
        </p:style>
      </p:cxnSp>
      <p:cxnSp>
        <p:nvCxnSpPr>
          <p:cNvPr id="11" name="Elbow Connector 13"/>
          <p:cNvCxnSpPr>
            <a:endCxn id="13" idx="3"/>
          </p:cNvCxnSpPr>
          <p:nvPr/>
        </p:nvCxnSpPr>
        <p:spPr>
          <a:xfrm flipV="1">
            <a:off x="4377213" y="4076438"/>
            <a:ext cx="4065606" cy="1160521"/>
          </a:xfrm>
          <a:prstGeom prst="bentConnector3">
            <a:avLst>
              <a:gd name="adj1" fmla="val 105623"/>
            </a:avLst>
          </a:prstGeom>
          <a:ln>
            <a:solidFill>
              <a:srgbClr val="767171"/>
            </a:solidFill>
            <a:tailEnd type="arrow"/>
          </a:ln>
        </p:spPr>
        <p:style>
          <a:lnRef idx="2">
            <a:schemeClr val="accent1"/>
          </a:lnRef>
          <a:fillRef idx="0">
            <a:schemeClr val="accent1"/>
          </a:fillRef>
          <a:effectRef idx="1">
            <a:schemeClr val="accent1"/>
          </a:effectRef>
          <a:fontRef idx="minor">
            <a:schemeClr val="tx1"/>
          </a:fontRef>
        </p:style>
      </p:cxnSp>
      <p:sp>
        <p:nvSpPr>
          <p:cNvPr id="13" name="Rounded Rectangle 22"/>
          <p:cNvSpPr/>
          <p:nvPr/>
        </p:nvSpPr>
        <p:spPr>
          <a:xfrm>
            <a:off x="4569643" y="3828500"/>
            <a:ext cx="3873176" cy="495875"/>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TextBox 13"/>
          <p:cNvSpPr txBox="1"/>
          <p:nvPr/>
        </p:nvSpPr>
        <p:spPr>
          <a:xfrm>
            <a:off x="4569643" y="3770376"/>
            <a:ext cx="3873176" cy="338554"/>
          </a:xfrm>
          <a:prstGeom prst="rect">
            <a:avLst/>
          </a:prstGeom>
          <a:noFill/>
          <a:ln>
            <a:noFill/>
          </a:ln>
        </p:spPr>
        <p:txBody>
          <a:bodyPr wrap="none" rtlCol="0">
            <a:spAutoFit/>
          </a:bodyPr>
          <a:lstStyle/>
          <a:p>
            <a:r>
              <a:rPr lang="en-US" sz="1600" b="1" dirty="0">
                <a:solidFill>
                  <a:srgbClr val="000090"/>
                </a:solidFill>
              </a:rPr>
              <a:t>Barack Obama </a:t>
            </a:r>
            <a:r>
              <a:rPr lang="en-US" sz="1600" dirty="0"/>
              <a:t>moved from </a:t>
            </a:r>
            <a:r>
              <a:rPr lang="en-US" sz="1600" b="1" dirty="0">
                <a:solidFill>
                  <a:srgbClr val="660066"/>
                </a:solidFill>
              </a:rPr>
              <a:t>Gary</a:t>
            </a:r>
            <a:r>
              <a:rPr lang="en-US" sz="1600" dirty="0">
                <a:solidFill>
                  <a:srgbClr val="000090"/>
                </a:solidFill>
              </a:rPr>
              <a:t> </a:t>
            </a:r>
            <a:r>
              <a:rPr lang="en-US" sz="1600" dirty="0"/>
              <a:t>….</a:t>
            </a:r>
          </a:p>
        </p:txBody>
      </p:sp>
      <p:sp>
        <p:nvSpPr>
          <p:cNvPr id="15" name="TextBox 14"/>
          <p:cNvSpPr txBox="1"/>
          <p:nvPr/>
        </p:nvSpPr>
        <p:spPr>
          <a:xfrm>
            <a:off x="4569643" y="3551500"/>
            <a:ext cx="553357" cy="338554"/>
          </a:xfrm>
          <a:prstGeom prst="rect">
            <a:avLst/>
          </a:prstGeom>
          <a:noFill/>
        </p:spPr>
        <p:txBody>
          <a:bodyPr wrap="none" rtlCol="0">
            <a:spAutoFit/>
          </a:bodyPr>
          <a:lstStyle/>
          <a:p>
            <a:r>
              <a:rPr lang="en-US" sz="1600" dirty="0"/>
              <a:t>text</a:t>
            </a:r>
          </a:p>
        </p:txBody>
      </p:sp>
      <p:sp>
        <p:nvSpPr>
          <p:cNvPr id="16" name="Rectangle 15"/>
          <p:cNvSpPr/>
          <p:nvPr/>
        </p:nvSpPr>
        <p:spPr>
          <a:xfrm>
            <a:off x="4569643" y="4047375"/>
            <a:ext cx="3728196" cy="338554"/>
          </a:xfrm>
          <a:prstGeom prst="rect">
            <a:avLst/>
          </a:prstGeom>
        </p:spPr>
        <p:txBody>
          <a:bodyPr wrap="square">
            <a:spAutoFit/>
          </a:bodyPr>
          <a:lstStyle/>
          <a:p>
            <a:r>
              <a:rPr lang="en-US" sz="1600" b="1" dirty="0">
                <a:solidFill>
                  <a:srgbClr val="000090"/>
                </a:solidFill>
              </a:rPr>
              <a:t>Michael Jackson </a:t>
            </a:r>
            <a:r>
              <a:rPr lang="en-US" sz="1600"/>
              <a:t>met </a:t>
            </a:r>
            <a:r>
              <a:rPr lang="en-US" sz="1600" smtClean="0"/>
              <a:t>… in </a:t>
            </a:r>
            <a:r>
              <a:rPr lang="en-US" sz="1600" b="1" dirty="0">
                <a:solidFill>
                  <a:srgbClr val="660066"/>
                </a:solidFill>
              </a:rPr>
              <a:t>Hawaii</a:t>
            </a:r>
          </a:p>
        </p:txBody>
      </p:sp>
      <p:sp>
        <p:nvSpPr>
          <p:cNvPr id="17" name="TextBox 16"/>
          <p:cNvSpPr txBox="1"/>
          <p:nvPr/>
        </p:nvSpPr>
        <p:spPr>
          <a:xfrm>
            <a:off x="6810798" y="4789468"/>
            <a:ext cx="1594001" cy="338554"/>
          </a:xfrm>
          <a:prstGeom prst="rect">
            <a:avLst/>
          </a:prstGeom>
          <a:noFill/>
          <a:ln>
            <a:solidFill>
              <a:schemeClr val="bg2">
                <a:lumMod val="25000"/>
              </a:schemeClr>
            </a:solidFill>
          </a:ln>
        </p:spPr>
        <p:txBody>
          <a:bodyPr wrap="square" rtlCol="0">
            <a:spAutoFit/>
          </a:bodyPr>
          <a:lstStyle/>
          <a:p>
            <a:pPr algn="ctr"/>
            <a:r>
              <a:rPr lang="en-US" sz="1600" b="1" dirty="0"/>
              <a:t>place of birth</a:t>
            </a:r>
          </a:p>
        </p:txBody>
      </p:sp>
      <p:sp>
        <p:nvSpPr>
          <p:cNvPr id="20" name="Rectangle 26"/>
          <p:cNvSpPr/>
          <p:nvPr/>
        </p:nvSpPr>
        <p:spPr>
          <a:xfrm>
            <a:off x="257573" y="5593115"/>
            <a:ext cx="8713238" cy="646331"/>
          </a:xfrm>
          <a:prstGeom prst="rect">
            <a:avLst/>
          </a:prstGeom>
        </p:spPr>
        <p:txBody>
          <a:bodyPr wrap="square">
            <a:spAutoFit/>
          </a:bodyPr>
          <a:lstStyle/>
          <a:p>
            <a:r>
              <a:rPr lang="en-US" dirty="0"/>
              <a:t>For many ambiguous relations, mere co-occurrence does not guarantee the existence of the relation </a:t>
            </a:r>
            <a:r>
              <a:rPr lang="en-US" dirty="0" smtClean="0"/>
              <a:t> </a:t>
            </a:r>
            <a:r>
              <a:rPr lang="en-US" dirty="0" smtClean="0">
                <a:sym typeface="Wingdings"/>
              </a:rPr>
              <a:t> </a:t>
            </a:r>
            <a:r>
              <a:rPr lang="en-US" dirty="0" smtClean="0"/>
              <a:t>Distant </a:t>
            </a:r>
            <a:r>
              <a:rPr lang="en-US" dirty="0"/>
              <a:t>supervision produces </a:t>
            </a:r>
            <a:r>
              <a:rPr lang="en-US" dirty="0">
                <a:solidFill>
                  <a:srgbClr val="FF0000"/>
                </a:solidFill>
              </a:rPr>
              <a:t>false positives</a:t>
            </a:r>
          </a:p>
        </p:txBody>
      </p:sp>
    </p:spTree>
    <p:extLst>
      <p:ext uri="{BB962C8B-B14F-4D97-AF65-F5344CB8AC3E}">
        <p14:creationId xmlns:p14="http://schemas.microsoft.com/office/powerpoint/2010/main" val="3825883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Attention </a:t>
            </a:r>
            <a:r>
              <a:rPr lang="en-US" dirty="0"/>
              <a:t>over Instances </a:t>
            </a:r>
          </a:p>
        </p:txBody>
      </p:sp>
      <p:sp>
        <p:nvSpPr>
          <p:cNvPr id="3" name="Ορθογώνιο 2"/>
          <p:cNvSpPr/>
          <p:nvPr/>
        </p:nvSpPr>
        <p:spPr>
          <a:xfrm>
            <a:off x="341194" y="5965799"/>
            <a:ext cx="6892119" cy="276999"/>
          </a:xfrm>
          <a:prstGeom prst="rect">
            <a:avLst/>
          </a:prstGeom>
        </p:spPr>
        <p:txBody>
          <a:bodyPr wrap="square">
            <a:spAutoFit/>
          </a:bodyPr>
          <a:lstStyle/>
          <a:p>
            <a:r>
              <a:rPr lang="en-US" sz="1200" i="1" dirty="0" smtClean="0">
                <a:solidFill>
                  <a:srgbClr val="24292E"/>
                </a:solidFill>
                <a:latin typeface="-apple-system" charset="0"/>
              </a:rPr>
              <a:t>Lin </a:t>
            </a:r>
            <a:r>
              <a:rPr lang="en-US" sz="1200" i="1" dirty="0">
                <a:solidFill>
                  <a:srgbClr val="24292E"/>
                </a:solidFill>
                <a:latin typeface="-apple-system" charset="0"/>
              </a:rPr>
              <a:t>et </a:t>
            </a:r>
            <a:r>
              <a:rPr lang="en-US" sz="1200" i="1" dirty="0" smtClean="0">
                <a:solidFill>
                  <a:srgbClr val="24292E"/>
                </a:solidFill>
                <a:latin typeface="-apple-system" charset="0"/>
              </a:rPr>
              <a:t>al. “Neural </a:t>
            </a:r>
            <a:r>
              <a:rPr lang="en-US" sz="1200" i="1" dirty="0">
                <a:solidFill>
                  <a:srgbClr val="24292E"/>
                </a:solidFill>
                <a:latin typeface="-apple-system" charset="0"/>
              </a:rPr>
              <a:t>Relation Extraction with Selective Attention over </a:t>
            </a:r>
            <a:r>
              <a:rPr lang="en-US" sz="1200" i="1" dirty="0" smtClean="0">
                <a:solidFill>
                  <a:srgbClr val="24292E"/>
                </a:solidFill>
                <a:latin typeface="-apple-system" charset="0"/>
              </a:rPr>
              <a:t>Instances” ACL (2016) </a:t>
            </a:r>
            <a:r>
              <a:rPr lang="en-US" sz="1200" i="1" dirty="0" smtClean="0">
                <a:solidFill>
                  <a:srgbClr val="24292E"/>
                </a:solidFill>
                <a:latin typeface="-apple-system" charset="0"/>
                <a:hlinkClick r:id="rId3"/>
              </a:rPr>
              <a:t>[code]</a:t>
            </a:r>
            <a:endParaRPr lang="el-GR" sz="1200" i="1" dirty="0"/>
          </a:p>
        </p:txBody>
      </p:sp>
      <p:pic>
        <p:nvPicPr>
          <p:cNvPr id="4" name="Εικόνα 3"/>
          <p:cNvPicPr>
            <a:picLocks noChangeAspect="1"/>
          </p:cNvPicPr>
          <p:nvPr/>
        </p:nvPicPr>
        <p:blipFill>
          <a:blip r:embed="rId4"/>
          <a:stretch>
            <a:fillRect/>
          </a:stretch>
        </p:blipFill>
        <p:spPr>
          <a:xfrm>
            <a:off x="341194" y="1245832"/>
            <a:ext cx="4533900" cy="4584700"/>
          </a:xfrm>
          <a:prstGeom prst="rect">
            <a:avLst/>
          </a:prstGeom>
        </p:spPr>
      </p:pic>
      <p:sp>
        <p:nvSpPr>
          <p:cNvPr id="5" name="TextBox 4"/>
          <p:cNvSpPr txBox="1"/>
          <p:nvPr/>
        </p:nvSpPr>
        <p:spPr>
          <a:xfrm>
            <a:off x="4990299" y="5015780"/>
            <a:ext cx="4153701" cy="923330"/>
          </a:xfrm>
          <a:prstGeom prst="rect">
            <a:avLst/>
          </a:prstGeom>
          <a:noFill/>
        </p:spPr>
        <p:txBody>
          <a:bodyPr wrap="none" rtlCol="0">
            <a:spAutoFit/>
          </a:bodyPr>
          <a:lstStyle/>
          <a:p>
            <a:r>
              <a:rPr lang="en-US" dirty="0" smtClean="0"/>
              <a:t>x</a:t>
            </a:r>
            <a:r>
              <a:rPr lang="en-US" baseline="-25000" dirty="0" smtClean="0"/>
              <a:t>i </a:t>
            </a:r>
            <a:r>
              <a:rPr lang="en-US" dirty="0"/>
              <a:t>sentence for an entity </a:t>
            </a:r>
            <a:r>
              <a:rPr lang="en-US" dirty="0" smtClean="0"/>
              <a:t>pair (</a:t>
            </a:r>
            <a:r>
              <a:rPr lang="en-US" dirty="0"/>
              <a:t>e</a:t>
            </a:r>
            <a:r>
              <a:rPr lang="en-US" baseline="-25000" dirty="0"/>
              <a:t>1</a:t>
            </a:r>
            <a:r>
              <a:rPr lang="en-US" dirty="0"/>
              <a:t>,e</a:t>
            </a:r>
            <a:r>
              <a:rPr lang="en-US" baseline="-25000" dirty="0"/>
              <a:t>2</a:t>
            </a:r>
            <a:r>
              <a:rPr lang="en-US" dirty="0"/>
              <a:t>)</a:t>
            </a:r>
            <a:endParaRPr lang="en-US" dirty="0" smtClean="0"/>
          </a:p>
          <a:p>
            <a:r>
              <a:rPr lang="en-US" dirty="0" smtClean="0"/>
              <a:t>n sentences for relation r(e</a:t>
            </a:r>
            <a:r>
              <a:rPr lang="en-US" baseline="-25000" dirty="0" smtClean="0"/>
              <a:t>1</a:t>
            </a:r>
            <a:r>
              <a:rPr lang="en-US" dirty="0" smtClean="0"/>
              <a:t>,e</a:t>
            </a:r>
            <a:r>
              <a:rPr lang="en-US" baseline="-25000" dirty="0" smtClean="0"/>
              <a:t>2</a:t>
            </a:r>
            <a:r>
              <a:rPr lang="en-US" dirty="0"/>
              <a:t>)</a:t>
            </a:r>
          </a:p>
          <a:p>
            <a:endParaRPr lang="el-GR" dirty="0"/>
          </a:p>
        </p:txBody>
      </p:sp>
      <p:sp>
        <p:nvSpPr>
          <p:cNvPr id="18" name="TextBox 17"/>
          <p:cNvSpPr txBox="1"/>
          <p:nvPr/>
        </p:nvSpPr>
        <p:spPr>
          <a:xfrm>
            <a:off x="4990298" y="3207034"/>
            <a:ext cx="4262883" cy="369332"/>
          </a:xfrm>
          <a:prstGeom prst="rect">
            <a:avLst/>
          </a:prstGeom>
          <a:noFill/>
        </p:spPr>
        <p:txBody>
          <a:bodyPr wrap="square" rtlCol="0">
            <a:spAutoFit/>
          </a:bodyPr>
          <a:lstStyle/>
          <a:p>
            <a:r>
              <a:rPr lang="en-US" b="1" dirty="0" smtClean="0"/>
              <a:t>x</a:t>
            </a:r>
            <a:r>
              <a:rPr lang="en-US" baseline="-25000" dirty="0" smtClean="0"/>
              <a:t>i </a:t>
            </a:r>
            <a:r>
              <a:rPr lang="en-US" dirty="0"/>
              <a:t>sentence </a:t>
            </a:r>
            <a:r>
              <a:rPr lang="en-US" dirty="0" smtClean="0"/>
              <a:t>vector representation</a:t>
            </a:r>
            <a:endParaRPr lang="en-US" dirty="0"/>
          </a:p>
        </p:txBody>
      </p:sp>
      <p:sp>
        <p:nvSpPr>
          <p:cNvPr id="12" name="TextBox 11"/>
          <p:cNvSpPr txBox="1"/>
          <p:nvPr/>
        </p:nvSpPr>
        <p:spPr>
          <a:xfrm>
            <a:off x="3930555" y="2210328"/>
            <a:ext cx="5077031" cy="369332"/>
          </a:xfrm>
          <a:prstGeom prst="rect">
            <a:avLst/>
          </a:prstGeom>
          <a:noFill/>
        </p:spPr>
        <p:txBody>
          <a:bodyPr wrap="none" rtlCol="0">
            <a:spAutoFit/>
          </a:bodyPr>
          <a:lstStyle/>
          <a:p>
            <a:r>
              <a:rPr lang="en-US" dirty="0" err="1" smtClean="0"/>
              <a:t>a</a:t>
            </a:r>
            <a:r>
              <a:rPr lang="en-US" baseline="-25000" dirty="0" err="1" smtClean="0"/>
              <a:t>i</a:t>
            </a:r>
            <a:r>
              <a:rPr lang="en-US" baseline="-25000" dirty="0" smtClean="0"/>
              <a:t> </a:t>
            </a:r>
            <a:r>
              <a:rPr lang="en-US" dirty="0"/>
              <a:t>weight given by sentence-level attention </a:t>
            </a:r>
          </a:p>
        </p:txBody>
      </p:sp>
      <p:sp>
        <p:nvSpPr>
          <p:cNvPr id="19" name="TextBox 18"/>
          <p:cNvSpPr txBox="1"/>
          <p:nvPr/>
        </p:nvSpPr>
        <p:spPr>
          <a:xfrm>
            <a:off x="4728851" y="1355528"/>
            <a:ext cx="4278735" cy="646331"/>
          </a:xfrm>
          <a:prstGeom prst="rect">
            <a:avLst/>
          </a:prstGeom>
          <a:noFill/>
        </p:spPr>
        <p:txBody>
          <a:bodyPr wrap="none" rtlCol="0">
            <a:spAutoFit/>
          </a:bodyPr>
          <a:lstStyle/>
          <a:p>
            <a:r>
              <a:rPr lang="en-US" b="1" dirty="0" smtClean="0"/>
              <a:t>s</a:t>
            </a:r>
            <a:r>
              <a:rPr lang="en-US" dirty="0" smtClean="0"/>
              <a:t> representation </a:t>
            </a:r>
            <a:r>
              <a:rPr lang="en-US" dirty="0"/>
              <a:t>of the sentence set </a:t>
            </a:r>
          </a:p>
          <a:p>
            <a:endParaRPr lang="el-GR" dirty="0"/>
          </a:p>
        </p:txBody>
      </p:sp>
      <p:sp>
        <p:nvSpPr>
          <p:cNvPr id="2" name="TextBox 1"/>
          <p:cNvSpPr txBox="1"/>
          <p:nvPr/>
        </p:nvSpPr>
        <p:spPr>
          <a:xfrm>
            <a:off x="5126182" y="3740727"/>
            <a:ext cx="3574473" cy="1200329"/>
          </a:xfrm>
          <a:prstGeom prst="rect">
            <a:avLst/>
          </a:prstGeom>
          <a:noFill/>
        </p:spPr>
        <p:txBody>
          <a:bodyPr wrap="square" rtlCol="0">
            <a:spAutoFit/>
          </a:bodyPr>
          <a:lstStyle/>
          <a:p>
            <a:pPr>
              <a:defRPr/>
            </a:pPr>
            <a:r>
              <a:rPr lang="en-US" sz="1200" dirty="0"/>
              <a:t>employ convolutional neural networks to embed the semantics of sentences.</a:t>
            </a:r>
          </a:p>
          <a:p>
            <a:pPr>
              <a:defRPr/>
            </a:pPr>
            <a:r>
              <a:rPr lang="en-US" sz="1200" dirty="0"/>
              <a:t>sentence-level attention over multiple instances, which is expected to dynamically reduce the weights of those noisy instances. </a:t>
            </a:r>
          </a:p>
          <a:p>
            <a:pPr>
              <a:defRPr/>
            </a:pPr>
            <a:r>
              <a:rPr lang="en-US" sz="1200" dirty="0" err="1"/>
              <a:t>softmax</a:t>
            </a:r>
            <a:r>
              <a:rPr lang="en-US" sz="1200" dirty="0"/>
              <a:t>  final </a:t>
            </a:r>
            <a:r>
              <a:rPr lang="en-US" sz="1200" dirty="0" smtClean="0"/>
              <a:t>layer</a:t>
            </a:r>
            <a:endParaRPr lang="en-US" sz="1200" dirty="0"/>
          </a:p>
        </p:txBody>
      </p:sp>
    </p:spTree>
    <p:extLst>
      <p:ext uri="{BB962C8B-B14F-4D97-AF65-F5344CB8AC3E}">
        <p14:creationId xmlns:p14="http://schemas.microsoft.com/office/powerpoint/2010/main" val="985764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Σύμβολο κράτησης θέσης περιεχομένου 2"/>
          <p:cNvSpPr>
            <a:spLocks noGrp="1"/>
          </p:cNvSpPr>
          <p:nvPr>
            <p:ph idx="1"/>
          </p:nvPr>
        </p:nvSpPr>
        <p:spPr>
          <a:xfrm>
            <a:off x="338685" y="1752006"/>
            <a:ext cx="3418252" cy="1710248"/>
          </a:xfrm>
        </p:spPr>
        <p:txBody>
          <a:bodyPr>
            <a:noAutofit/>
          </a:bodyPr>
          <a:lstStyle/>
          <a:p>
            <a:pPr marL="0" indent="0">
              <a:buNone/>
            </a:pPr>
            <a:r>
              <a:rPr lang="en-US" sz="1800" b="1" dirty="0" smtClean="0">
                <a:solidFill>
                  <a:schemeClr val="accent2"/>
                </a:solidFill>
              </a:rPr>
              <a:t>NYT10 Dataset</a:t>
            </a:r>
          </a:p>
          <a:p>
            <a:pPr marL="0" indent="0">
              <a:buNone/>
            </a:pPr>
            <a:r>
              <a:rPr lang="en-US" sz="1800" dirty="0" smtClean="0"/>
              <a:t>Align </a:t>
            </a:r>
            <a:r>
              <a:rPr lang="en-US" sz="1800" dirty="0"/>
              <a:t>Freebase relations </a:t>
            </a:r>
            <a:r>
              <a:rPr lang="en-US" sz="1800" dirty="0" smtClean="0"/>
              <a:t>with New </a:t>
            </a:r>
            <a:r>
              <a:rPr lang="en-US" sz="1800" dirty="0"/>
              <a:t>York Times corpus (NYT</a:t>
            </a:r>
            <a:r>
              <a:rPr lang="en-US" sz="1800" dirty="0" smtClean="0"/>
              <a:t>) </a:t>
            </a:r>
            <a:endParaRPr lang="en-US" sz="1800" dirty="0"/>
          </a:p>
          <a:p>
            <a:pPr marL="0" indent="0">
              <a:buNone/>
            </a:pPr>
            <a:r>
              <a:rPr lang="en-US" sz="1800" dirty="0">
                <a:solidFill>
                  <a:schemeClr val="accent2"/>
                </a:solidFill>
              </a:rPr>
              <a:t>53 possible relationships </a:t>
            </a:r>
            <a:endParaRPr lang="en-US" sz="1800" dirty="0" smtClean="0">
              <a:solidFill>
                <a:schemeClr val="accent2"/>
              </a:solidFill>
            </a:endParaRPr>
          </a:p>
          <a:p>
            <a:pPr marL="0" indent="0">
              <a:buNone/>
            </a:pPr>
            <a:r>
              <a:rPr lang="en-US" sz="1800" dirty="0" smtClean="0">
                <a:solidFill>
                  <a:schemeClr val="tx1"/>
                </a:solidFill>
              </a:rPr>
              <a:t>+</a:t>
            </a:r>
            <a:r>
              <a:rPr lang="en-US" sz="1800" dirty="0" smtClean="0"/>
              <a:t>NA </a:t>
            </a:r>
            <a:r>
              <a:rPr lang="en-US" sz="1400" dirty="0" smtClean="0"/>
              <a:t>(no </a:t>
            </a:r>
            <a:r>
              <a:rPr lang="en-US" sz="1400" dirty="0"/>
              <a:t>relation </a:t>
            </a:r>
            <a:r>
              <a:rPr lang="en-US" sz="1400" dirty="0" smtClean="0"/>
              <a:t>between entities)</a:t>
            </a:r>
          </a:p>
        </p:txBody>
      </p:sp>
      <p:sp>
        <p:nvSpPr>
          <p:cNvPr id="4"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Sentence-level ATT results</a:t>
            </a:r>
            <a:endParaRPr lang="en-US" dirty="0"/>
          </a:p>
        </p:txBody>
      </p:sp>
      <p:pic>
        <p:nvPicPr>
          <p:cNvPr id="6" name="Εικόνα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5331" y="1742636"/>
            <a:ext cx="5198162" cy="3920899"/>
          </a:xfrm>
          <a:prstGeom prst="rect">
            <a:avLst/>
          </a:prstGeom>
        </p:spPr>
      </p:pic>
      <p:graphicFrame>
        <p:nvGraphicFramePr>
          <p:cNvPr id="5" name="Πίνακας 4"/>
          <p:cNvGraphicFramePr>
            <a:graphicFrameLocks noGrp="1"/>
          </p:cNvGraphicFramePr>
          <p:nvPr>
            <p:extLst>
              <p:ext uri="{D42A27DB-BD31-4B8C-83A1-F6EECF244321}">
                <p14:modId xmlns:p14="http://schemas.microsoft.com/office/powerpoint/2010/main" val="651799218"/>
              </p:ext>
            </p:extLst>
          </p:nvPr>
        </p:nvGraphicFramePr>
        <p:xfrm>
          <a:off x="272955" y="3703085"/>
          <a:ext cx="3425588" cy="1249680"/>
        </p:xfrm>
        <a:graphic>
          <a:graphicData uri="http://schemas.openxmlformats.org/drawingml/2006/table">
            <a:tbl>
              <a:tblPr firstRow="1" bandRow="1">
                <a:tableStyleId>{00A15C55-8517-42AA-B614-E9B94910E393}</a:tableStyleId>
              </a:tblPr>
              <a:tblGrid>
                <a:gridCol w="967200">
                  <a:extLst>
                    <a:ext uri="{9D8B030D-6E8A-4147-A177-3AD203B41FA5}">
                      <a16:colId xmlns:a16="http://schemas.microsoft.com/office/drawing/2014/main" xmlns="" val="20000"/>
                    </a:ext>
                  </a:extLst>
                </a:gridCol>
                <a:gridCol w="1257385">
                  <a:extLst>
                    <a:ext uri="{9D8B030D-6E8A-4147-A177-3AD203B41FA5}">
                      <a16:colId xmlns:a16="http://schemas.microsoft.com/office/drawing/2014/main" xmlns="" val="20001"/>
                    </a:ext>
                  </a:extLst>
                </a:gridCol>
                <a:gridCol w="1201003">
                  <a:extLst>
                    <a:ext uri="{9D8B030D-6E8A-4147-A177-3AD203B41FA5}">
                      <a16:colId xmlns:a16="http://schemas.microsoft.com/office/drawing/2014/main" xmlns="" val="20002"/>
                    </a:ext>
                  </a:extLst>
                </a:gridCol>
              </a:tblGrid>
              <a:tr h="455231">
                <a:tc>
                  <a:txBody>
                    <a:bodyPr/>
                    <a:lstStyle/>
                    <a:p>
                      <a:pPr algn="ctr"/>
                      <a:r>
                        <a:rPr lang="en-US" sz="1600" dirty="0" smtClean="0"/>
                        <a:t>Data</a:t>
                      </a:r>
                      <a:endParaRPr lang="el-GR" sz="1600" dirty="0"/>
                    </a:p>
                  </a:txBody>
                  <a:tcPr/>
                </a:tc>
                <a:tc>
                  <a:txBody>
                    <a:bodyPr/>
                    <a:lstStyle/>
                    <a:p>
                      <a:pPr algn="ctr"/>
                      <a:r>
                        <a:rPr lang="en-US" sz="1600" dirty="0" smtClean="0"/>
                        <a:t>sentences</a:t>
                      </a:r>
                      <a:endParaRPr lang="el-GR" sz="1600" dirty="0"/>
                    </a:p>
                  </a:txBody>
                  <a:tcPr/>
                </a:tc>
                <a:tc>
                  <a:txBody>
                    <a:bodyPr/>
                    <a:lstStyle/>
                    <a:p>
                      <a:pPr algn="ctr"/>
                      <a:r>
                        <a:rPr lang="en-US" sz="1600" dirty="0" smtClean="0"/>
                        <a:t>entity pairs </a:t>
                      </a:r>
                      <a:endParaRPr lang="el-GR" sz="1600" dirty="0"/>
                    </a:p>
                  </a:txBody>
                  <a:tcPr/>
                </a:tc>
                <a:extLst>
                  <a:ext uri="{0D108BD9-81ED-4DB2-BD59-A6C34878D82A}">
                    <a16:rowId xmlns:a16="http://schemas.microsoft.com/office/drawing/2014/main" xmlns="" val="10000"/>
                  </a:ext>
                </a:extLst>
              </a:tr>
              <a:tr h="263555">
                <a:tc>
                  <a:txBody>
                    <a:bodyPr/>
                    <a:lstStyle/>
                    <a:p>
                      <a:pPr algn="ctr"/>
                      <a:r>
                        <a:rPr lang="en-US" sz="1600" dirty="0" smtClean="0"/>
                        <a:t>Training</a:t>
                      </a:r>
                      <a:endParaRPr lang="el-GR" sz="1600" dirty="0"/>
                    </a:p>
                  </a:txBody>
                  <a:tcPr/>
                </a:tc>
                <a:tc>
                  <a:txBody>
                    <a:bodyPr/>
                    <a:lstStyle/>
                    <a:p>
                      <a:pPr algn="ctr"/>
                      <a:r>
                        <a:rPr lang="en-US" sz="1600" dirty="0" smtClean="0"/>
                        <a:t>522,611</a:t>
                      </a:r>
                      <a:endParaRPr lang="el-GR" sz="1600" dirty="0"/>
                    </a:p>
                  </a:txBody>
                  <a:tcPr/>
                </a:tc>
                <a:tc>
                  <a:txBody>
                    <a:bodyPr/>
                    <a:lstStyle/>
                    <a:p>
                      <a:pPr algn="ctr"/>
                      <a:r>
                        <a:rPr lang="en-US" sz="1600" dirty="0" smtClean="0"/>
                        <a:t>281,270</a:t>
                      </a:r>
                      <a:endParaRPr lang="el-GR" sz="1600" dirty="0"/>
                    </a:p>
                  </a:txBody>
                  <a:tcPr/>
                </a:tc>
                <a:extLst>
                  <a:ext uri="{0D108BD9-81ED-4DB2-BD59-A6C34878D82A}">
                    <a16:rowId xmlns:a16="http://schemas.microsoft.com/office/drawing/2014/main" xmlns="" val="10001"/>
                  </a:ext>
                </a:extLst>
              </a:tr>
              <a:tr h="263555">
                <a:tc>
                  <a:txBody>
                    <a:bodyPr/>
                    <a:lstStyle/>
                    <a:p>
                      <a:pPr algn="ctr"/>
                      <a:r>
                        <a:rPr lang="en-US" sz="1600" dirty="0" smtClean="0"/>
                        <a:t>Test</a:t>
                      </a:r>
                      <a:endParaRPr lang="el-GR" sz="1600" dirty="0"/>
                    </a:p>
                  </a:txBody>
                  <a:tcPr/>
                </a:tc>
                <a:tc>
                  <a:txBody>
                    <a:bodyPr/>
                    <a:lstStyle/>
                    <a:p>
                      <a:pPr algn="ctr"/>
                      <a:r>
                        <a:rPr lang="en-US" sz="1600" dirty="0" smtClean="0"/>
                        <a:t>172,448</a:t>
                      </a:r>
                      <a:endParaRPr lang="el-GR" sz="1600" dirty="0"/>
                    </a:p>
                  </a:txBody>
                  <a:tcPr/>
                </a:tc>
                <a:tc>
                  <a:txBody>
                    <a:bodyPr/>
                    <a:lstStyle/>
                    <a:p>
                      <a:pPr algn="ctr"/>
                      <a:r>
                        <a:rPr lang="en-US" sz="1600" dirty="0" smtClean="0"/>
                        <a:t>96,678</a:t>
                      </a:r>
                      <a:endParaRPr lang="el-GR" sz="1600" dirty="0"/>
                    </a:p>
                  </a:txBody>
                  <a:tcPr/>
                </a:tc>
                <a:extLst>
                  <a:ext uri="{0D108BD9-81ED-4DB2-BD59-A6C34878D82A}">
                    <a16:rowId xmlns:a16="http://schemas.microsoft.com/office/drawing/2014/main" xmlns="" val="10002"/>
                  </a:ext>
                </a:extLst>
              </a:tr>
            </a:tbl>
          </a:graphicData>
        </a:graphic>
      </p:graphicFrame>
      <p:sp>
        <p:nvSpPr>
          <p:cNvPr id="8" name="Ορθογώνιο 7"/>
          <p:cNvSpPr/>
          <p:nvPr/>
        </p:nvSpPr>
        <p:spPr>
          <a:xfrm>
            <a:off x="551280" y="6268024"/>
            <a:ext cx="6892119" cy="276999"/>
          </a:xfrm>
          <a:prstGeom prst="rect">
            <a:avLst/>
          </a:prstGeom>
        </p:spPr>
        <p:txBody>
          <a:bodyPr wrap="square">
            <a:spAutoFit/>
          </a:bodyPr>
          <a:lstStyle/>
          <a:p>
            <a:r>
              <a:rPr lang="en-US" sz="1200" i="1" dirty="0" smtClean="0">
                <a:solidFill>
                  <a:srgbClr val="24292E"/>
                </a:solidFill>
                <a:latin typeface="-apple-system" charset="0"/>
              </a:rPr>
              <a:t>Lin </a:t>
            </a:r>
            <a:r>
              <a:rPr lang="en-US" sz="1200" i="1" dirty="0">
                <a:solidFill>
                  <a:srgbClr val="24292E"/>
                </a:solidFill>
                <a:latin typeface="-apple-system" charset="0"/>
              </a:rPr>
              <a:t>et </a:t>
            </a:r>
            <a:r>
              <a:rPr lang="en-US" sz="1200" i="1" dirty="0" smtClean="0">
                <a:solidFill>
                  <a:srgbClr val="24292E"/>
                </a:solidFill>
                <a:latin typeface="-apple-system" charset="0"/>
              </a:rPr>
              <a:t>al. “Neural </a:t>
            </a:r>
            <a:r>
              <a:rPr lang="en-US" sz="1200" i="1" dirty="0">
                <a:solidFill>
                  <a:srgbClr val="24292E"/>
                </a:solidFill>
                <a:latin typeface="-apple-system" charset="0"/>
              </a:rPr>
              <a:t>Relation Extraction with Selective Attention over </a:t>
            </a:r>
            <a:r>
              <a:rPr lang="en-US" sz="1200" i="1" dirty="0" smtClean="0">
                <a:solidFill>
                  <a:srgbClr val="24292E"/>
                </a:solidFill>
                <a:latin typeface="-apple-system" charset="0"/>
              </a:rPr>
              <a:t>Instances” ACL (2016) </a:t>
            </a:r>
            <a:r>
              <a:rPr lang="en-US" sz="1200" i="1" dirty="0" smtClean="0">
                <a:solidFill>
                  <a:srgbClr val="24292E"/>
                </a:solidFill>
                <a:latin typeface="-apple-system" charset="0"/>
                <a:hlinkClick r:id="rId4"/>
              </a:rPr>
              <a:t>[code]</a:t>
            </a:r>
            <a:endParaRPr lang="el-GR" sz="1200" i="1" dirty="0"/>
          </a:p>
        </p:txBody>
      </p:sp>
      <p:sp>
        <p:nvSpPr>
          <p:cNvPr id="2" name="TextBox 1"/>
          <p:cNvSpPr txBox="1"/>
          <p:nvPr/>
        </p:nvSpPr>
        <p:spPr>
          <a:xfrm>
            <a:off x="341194" y="5098473"/>
            <a:ext cx="3357349" cy="1169551"/>
          </a:xfrm>
          <a:prstGeom prst="rect">
            <a:avLst/>
          </a:prstGeom>
          <a:noFill/>
        </p:spPr>
        <p:txBody>
          <a:bodyPr wrap="square" rtlCol="0">
            <a:spAutoFit/>
          </a:bodyPr>
          <a:lstStyle/>
          <a:p>
            <a:pPr>
              <a:defRPr/>
            </a:pPr>
            <a:r>
              <a:rPr lang="en-US" sz="1400" dirty="0"/>
              <a:t>follows the assumption that at least one mention of the entity pair will reflect their relation, and only uses the sentence with the highest probability in each set for training. </a:t>
            </a:r>
          </a:p>
        </p:txBody>
      </p:sp>
    </p:spTree>
    <p:extLst>
      <p:ext uri="{BB962C8B-B14F-4D97-AF65-F5344CB8AC3E}">
        <p14:creationId xmlns:p14="http://schemas.microsoft.com/office/powerpoint/2010/main" val="14108824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013487" y="3945196"/>
            <a:ext cx="1611339" cy="369332"/>
          </a:xfrm>
          <a:prstGeom prst="rect">
            <a:avLst/>
          </a:prstGeom>
          <a:noFill/>
        </p:spPr>
        <p:txBody>
          <a:bodyPr wrap="none" rtlCol="0">
            <a:spAutoFit/>
          </a:bodyPr>
          <a:lstStyle/>
          <a:p>
            <a:r>
              <a:rPr lang="en-US" dirty="0" smtClean="0"/>
              <a:t>learning rate</a:t>
            </a:r>
            <a:endParaRPr lang="en-US" dirty="0"/>
          </a:p>
        </p:txBody>
      </p:sp>
      <p:sp>
        <p:nvSpPr>
          <p:cNvPr id="11"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Gradient Descent</a:t>
            </a:r>
            <a:endParaRPr lang="en-US" dirty="0"/>
          </a:p>
        </p:txBody>
      </p:sp>
      <mc:AlternateContent xmlns:mc="http://schemas.openxmlformats.org/markup-compatibility/2006" xmlns:a14="http://schemas.microsoft.com/office/drawing/2010/main">
        <mc:Choice Requires="a14">
          <p:sp>
            <p:nvSpPr>
              <p:cNvPr id="15" name="TextBox 14"/>
              <p:cNvSpPr txBox="1"/>
              <p:nvPr/>
            </p:nvSpPr>
            <p:spPr>
              <a:xfrm>
                <a:off x="413674" y="1389618"/>
                <a:ext cx="3272050" cy="369332"/>
              </a:xfrm>
              <a:prstGeom prst="rect">
                <a:avLst/>
              </a:prstGeom>
              <a:noFill/>
            </p:spPr>
            <p:txBody>
              <a:bodyPr wrap="none" rtlCol="0">
                <a:spAutoFit/>
              </a:bodyPr>
              <a:lstStyle/>
              <a:p>
                <a:r>
                  <a:rPr lang="en-US" b="1" dirty="0">
                    <a:solidFill>
                      <a:schemeClr val="accent2"/>
                    </a:solidFill>
                  </a:rPr>
                  <a:t>objective/cost function </a:t>
                </a:r>
                <a14:m>
                  <m:oMath xmlns:m="http://schemas.openxmlformats.org/officeDocument/2006/math">
                    <m:r>
                      <a:rPr lang="en-US" b="1" i="1">
                        <a:solidFill>
                          <a:schemeClr val="accent2"/>
                        </a:solidFill>
                        <a:latin typeface="Cambria Math" charset="0"/>
                      </a:rPr>
                      <m:t>𝑱</m:t>
                    </m:r>
                    <m:r>
                      <a:rPr lang="en-US" b="1" i="1">
                        <a:solidFill>
                          <a:schemeClr val="accent2"/>
                        </a:solidFill>
                        <a:latin typeface="Cambria Math" charset="0"/>
                      </a:rPr>
                      <m:t>(</m:t>
                    </m:r>
                    <m:r>
                      <a:rPr lang="el-GR" b="1" i="1">
                        <a:solidFill>
                          <a:schemeClr val="accent2"/>
                        </a:solidFill>
                        <a:latin typeface="Cambria Math" charset="0"/>
                      </a:rPr>
                      <m:t>𝜽</m:t>
                    </m:r>
                    <m:r>
                      <a:rPr lang="el-GR" b="1" i="1">
                        <a:solidFill>
                          <a:schemeClr val="accent2"/>
                        </a:solidFill>
                        <a:latin typeface="Cambria Math" charset="0"/>
                      </a:rPr>
                      <m:t>)</m:t>
                    </m:r>
                  </m:oMath>
                </a14:m>
                <a:endParaRPr lang="en-US" b="1" dirty="0">
                  <a:solidFill>
                    <a:schemeClr val="accent2"/>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413674" y="1389618"/>
                <a:ext cx="3272050" cy="369332"/>
              </a:xfrm>
              <a:prstGeom prst="rect">
                <a:avLst/>
              </a:prstGeom>
              <a:blipFill rotWithShape="0">
                <a:blip r:embed="rId3"/>
                <a:stretch>
                  <a:fillRect l="-1676" t="-9836" b="-24590"/>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501914" y="2076043"/>
                <a:ext cx="2998128" cy="7305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a:rPr>
                          </m:ctrlPr>
                        </m:sSubSupPr>
                        <m:e>
                          <m:r>
                            <a:rPr lang="el-GR" b="0" i="1" smtClean="0">
                              <a:latin typeface="Cambria Math" charset="0"/>
                            </a:rPr>
                            <m:t>𝜃</m:t>
                          </m:r>
                        </m:e>
                        <m:sub>
                          <m:r>
                            <a:rPr lang="en-US" b="0" i="1" smtClean="0">
                              <a:latin typeface="Cambria Math" charset="0"/>
                            </a:rPr>
                            <m:t>𝑗</m:t>
                          </m:r>
                        </m:sub>
                        <m:sup>
                          <m:r>
                            <a:rPr lang="en-US" b="0" i="1" smtClean="0">
                              <a:latin typeface="Cambria Math" charset="0"/>
                            </a:rPr>
                            <m:t>𝑛𝑒𝑤</m:t>
                          </m:r>
                        </m:sup>
                      </m:sSubSup>
                      <m:r>
                        <a:rPr lang="en-US" b="0" i="1" smtClean="0">
                          <a:latin typeface="Cambria Math" charset="0"/>
                        </a:rPr>
                        <m:t>=</m:t>
                      </m:r>
                      <m:sSubSup>
                        <m:sSubSupPr>
                          <m:ctrlPr>
                            <a:rPr lang="en-US" i="1">
                              <a:latin typeface="Cambria Math"/>
                            </a:rPr>
                          </m:ctrlPr>
                        </m:sSubSupPr>
                        <m:e>
                          <m:r>
                            <a:rPr lang="el-GR" i="1">
                              <a:latin typeface="Cambria Math" charset="0"/>
                            </a:rPr>
                            <m:t>𝜃</m:t>
                          </m:r>
                        </m:e>
                        <m:sub>
                          <m:r>
                            <a:rPr lang="en-US" i="1">
                              <a:latin typeface="Cambria Math" charset="0"/>
                            </a:rPr>
                            <m:t>𝑗</m:t>
                          </m:r>
                        </m:sub>
                        <m:sup>
                          <m:r>
                            <a:rPr lang="en-US" b="0" i="1" smtClean="0">
                              <a:latin typeface="Cambria Math" charset="0"/>
                            </a:rPr>
                            <m:t>𝑜𝑙𝑑</m:t>
                          </m:r>
                        </m:sup>
                      </m:sSubSup>
                      <m:r>
                        <a:rPr lang="en-US" b="0" i="1" smtClean="0">
                          <a:latin typeface="Cambria Math" charset="0"/>
                        </a:rPr>
                        <m:t> −</m:t>
                      </m:r>
                      <m:r>
                        <a:rPr lang="en-US" b="0" i="1" smtClean="0">
                          <a:latin typeface="Cambria Math" charset="0"/>
                        </a:rPr>
                        <m:t>𝛼</m:t>
                      </m:r>
                      <m:f>
                        <m:fPr>
                          <m:ctrlPr>
                            <a:rPr lang="mr-IN" b="0" i="1" smtClean="0">
                              <a:latin typeface="Cambria Math"/>
                            </a:rPr>
                          </m:ctrlPr>
                        </m:fPr>
                        <m:num>
                          <m:r>
                            <a:rPr lang="mr-IN" b="0" i="1" smtClean="0">
                              <a:latin typeface="Cambria Math" charset="0"/>
                            </a:rPr>
                            <m:t>ⅆ</m:t>
                          </m:r>
                        </m:num>
                        <m:den>
                          <m:r>
                            <a:rPr lang="mr-IN" b="0" i="1" smtClean="0">
                              <a:latin typeface="Cambria Math" charset="0"/>
                            </a:rPr>
                            <m:t>ⅆ</m:t>
                          </m:r>
                          <m:sSubSup>
                            <m:sSubSupPr>
                              <m:ctrlPr>
                                <a:rPr lang="en-US" i="1">
                                  <a:latin typeface="Cambria Math"/>
                                </a:rPr>
                              </m:ctrlPr>
                            </m:sSubSupPr>
                            <m:e>
                              <m:r>
                                <a:rPr lang="el-GR" i="1">
                                  <a:latin typeface="Cambria Math" charset="0"/>
                                </a:rPr>
                                <m:t>𝜃</m:t>
                              </m:r>
                            </m:e>
                            <m:sub>
                              <m:r>
                                <a:rPr lang="en-US" i="1">
                                  <a:latin typeface="Cambria Math" charset="0"/>
                                </a:rPr>
                                <m:t>𝑗</m:t>
                              </m:r>
                            </m:sub>
                            <m:sup>
                              <m:r>
                                <a:rPr lang="en-US" i="1">
                                  <a:latin typeface="Cambria Math" charset="0"/>
                                </a:rPr>
                                <m:t>𝑜𝑙𝑑</m:t>
                              </m:r>
                            </m:sup>
                          </m:sSubSup>
                        </m:den>
                      </m:f>
                      <m:r>
                        <a:rPr lang="en-US" b="0" i="1" smtClean="0">
                          <a:latin typeface="Cambria Math" charset="0"/>
                        </a:rPr>
                        <m:t>𝐽</m:t>
                      </m:r>
                      <m:r>
                        <a:rPr lang="en-US" b="0" i="1" smtClean="0">
                          <a:latin typeface="Cambria Math" charset="0"/>
                        </a:rPr>
                        <m:t>(</m:t>
                      </m:r>
                      <m:r>
                        <a:rPr lang="el-GR" b="0" i="1" smtClean="0">
                          <a:latin typeface="Cambria Math" charset="0"/>
                        </a:rPr>
                        <m:t>𝜃</m:t>
                      </m:r>
                      <m:r>
                        <a:rPr lang="el-GR" b="0" i="1" smtClean="0">
                          <a:latin typeface="Cambria Math" charset="0"/>
                        </a:rPr>
                        <m:t>)</m:t>
                      </m:r>
                    </m:oMath>
                  </m:oMathPara>
                </a14:m>
                <a:endParaRPr lang="el-GR" dirty="0"/>
              </a:p>
            </p:txBody>
          </p:sp>
        </mc:Choice>
        <mc:Fallback xmlns="">
          <p:sp>
            <p:nvSpPr>
              <p:cNvPr id="2" name="TextBox 1"/>
              <p:cNvSpPr txBox="1">
                <a:spLocks noRot="1" noChangeAspect="1" noMove="1" noResize="1" noEditPoints="1" noAdjustHandles="1" noChangeArrowheads="1" noChangeShapeType="1" noTextEdit="1"/>
              </p:cNvSpPr>
              <p:nvPr/>
            </p:nvSpPr>
            <p:spPr>
              <a:xfrm>
                <a:off x="501914" y="2076043"/>
                <a:ext cx="2998128" cy="730521"/>
              </a:xfrm>
              <a:prstGeom prst="rect">
                <a:avLst/>
              </a:prstGeom>
              <a:blipFill rotWithShape="0">
                <a:blip r:embed="rId4"/>
                <a:stretch>
                  <a:fillRect/>
                </a:stretch>
              </a:blipFill>
            </p:spPr>
            <p:txBody>
              <a:bodyPr/>
              <a:lstStyle/>
              <a:p>
                <a:r>
                  <a:rPr lang="el-GR">
                    <a:noFill/>
                  </a:rPr>
                  <a:t> </a:t>
                </a:r>
              </a:p>
            </p:txBody>
          </p:sp>
        </mc:Fallback>
      </mc:AlternateContent>
      <p:sp>
        <p:nvSpPr>
          <p:cNvPr id="3" name="TextBox 2"/>
          <p:cNvSpPr txBox="1"/>
          <p:nvPr/>
        </p:nvSpPr>
        <p:spPr>
          <a:xfrm>
            <a:off x="3539455" y="2230000"/>
            <a:ext cx="3199915" cy="369332"/>
          </a:xfrm>
          <a:prstGeom prst="rect">
            <a:avLst/>
          </a:prstGeom>
          <a:noFill/>
        </p:spPr>
        <p:txBody>
          <a:bodyPr wrap="none" rtlCol="0">
            <a:spAutoFit/>
          </a:bodyPr>
          <a:lstStyle/>
          <a:p>
            <a:r>
              <a:rPr lang="en-US" dirty="0" smtClean="0"/>
              <a:t>Update each element of </a:t>
            </a:r>
            <a:r>
              <a:rPr lang="el-GR" dirty="0" smtClean="0"/>
              <a:t>θ</a:t>
            </a:r>
            <a:endParaRPr lang="el-GR" dirty="0"/>
          </a:p>
        </p:txBody>
      </p:sp>
      <mc:AlternateContent xmlns:mc="http://schemas.openxmlformats.org/markup-compatibility/2006" xmlns:a14="http://schemas.microsoft.com/office/drawing/2010/main">
        <mc:Choice Requires="a14">
          <p:sp>
            <p:nvSpPr>
              <p:cNvPr id="4" name="Ορθογώνιο 3"/>
              <p:cNvSpPr/>
              <p:nvPr/>
            </p:nvSpPr>
            <p:spPr>
              <a:xfrm>
                <a:off x="501914" y="3126951"/>
                <a:ext cx="2600584" cy="4047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a:rPr>
                          </m:ctrlPr>
                        </m:sSubSupPr>
                        <m:e>
                          <m:r>
                            <a:rPr lang="el-GR" i="1">
                              <a:latin typeface="Cambria Math" charset="0"/>
                            </a:rPr>
                            <m:t>𝜃</m:t>
                          </m:r>
                        </m:e>
                        <m:sub/>
                        <m:sup>
                          <m:r>
                            <a:rPr lang="en-US" i="1">
                              <a:latin typeface="Cambria Math" charset="0"/>
                            </a:rPr>
                            <m:t>𝑛𝑒𝑤</m:t>
                          </m:r>
                        </m:sup>
                      </m:sSubSup>
                      <m:r>
                        <a:rPr lang="en-US" i="1">
                          <a:latin typeface="Cambria Math" charset="0"/>
                        </a:rPr>
                        <m:t>=</m:t>
                      </m:r>
                      <m:sSubSup>
                        <m:sSubSupPr>
                          <m:ctrlPr>
                            <a:rPr lang="en-US" i="1">
                              <a:latin typeface="Cambria Math"/>
                            </a:rPr>
                          </m:ctrlPr>
                        </m:sSubSupPr>
                        <m:e>
                          <m:r>
                            <a:rPr lang="el-GR" i="1">
                              <a:latin typeface="Cambria Math" charset="0"/>
                            </a:rPr>
                            <m:t>𝜃</m:t>
                          </m:r>
                        </m:e>
                        <m:sub/>
                        <m:sup>
                          <m:r>
                            <a:rPr lang="en-US" i="1" smtClean="0">
                              <a:latin typeface="Cambria Math" charset="0"/>
                            </a:rPr>
                            <m:t>𝑜</m:t>
                          </m:r>
                          <m:r>
                            <a:rPr lang="en-US" i="1">
                              <a:latin typeface="Cambria Math" charset="0"/>
                            </a:rPr>
                            <m:t>𝑙𝑑</m:t>
                          </m:r>
                        </m:sup>
                      </m:sSubSup>
                      <m:r>
                        <a:rPr lang="en-US" i="1">
                          <a:latin typeface="Cambria Math" charset="0"/>
                        </a:rPr>
                        <m:t> −</m:t>
                      </m:r>
                      <m:r>
                        <a:rPr lang="en-US" i="1">
                          <a:latin typeface="Cambria Math" charset="0"/>
                        </a:rPr>
                        <m:t>𝛼</m:t>
                      </m:r>
                      <m:sSub>
                        <m:sSubPr>
                          <m:ctrlPr>
                            <a:rPr lang="en-US" i="1" smtClean="0">
                              <a:latin typeface="Cambria Math"/>
                            </a:rPr>
                          </m:ctrlPr>
                        </m:sSubPr>
                        <m:e>
                          <m:r>
                            <a:rPr lang="en-US" i="1">
                              <a:latin typeface="Cambria Math" charset="0"/>
                              <a:ea typeface="Cambria Math" charset="0"/>
                              <a:cs typeface="Cambria Math" charset="0"/>
                            </a:rPr>
                            <m:t>𝛻</m:t>
                          </m:r>
                        </m:e>
                        <m:sub>
                          <m:r>
                            <a:rPr lang="el-GR" b="0" i="1" smtClean="0">
                              <a:latin typeface="Cambria Math" charset="0"/>
                            </a:rPr>
                            <m:t>𝜃</m:t>
                          </m:r>
                        </m:sub>
                      </m:sSub>
                      <m:r>
                        <a:rPr lang="en-US" i="1">
                          <a:latin typeface="Cambria Math" charset="0"/>
                        </a:rPr>
                        <m:t>𝐽</m:t>
                      </m:r>
                      <m:r>
                        <a:rPr lang="en-US" i="1">
                          <a:latin typeface="Cambria Math" charset="0"/>
                        </a:rPr>
                        <m:t>(</m:t>
                      </m:r>
                      <m:r>
                        <a:rPr lang="el-GR" i="1">
                          <a:latin typeface="Cambria Math" charset="0"/>
                        </a:rPr>
                        <m:t>𝜃</m:t>
                      </m:r>
                      <m:r>
                        <a:rPr lang="el-GR" i="1">
                          <a:latin typeface="Cambria Math" charset="0"/>
                        </a:rPr>
                        <m:t>)</m:t>
                      </m:r>
                    </m:oMath>
                  </m:oMathPara>
                </a14:m>
                <a:endParaRPr lang="el-GR" dirty="0"/>
              </a:p>
            </p:txBody>
          </p:sp>
        </mc:Choice>
        <mc:Fallback xmlns="">
          <p:sp>
            <p:nvSpPr>
              <p:cNvPr id="4" name="Ορθογώνιο 3"/>
              <p:cNvSpPr>
                <a:spLocks noRot="1" noChangeAspect="1" noMove="1" noResize="1" noEditPoints="1" noAdjustHandles="1" noChangeArrowheads="1" noChangeShapeType="1" noTextEdit="1"/>
              </p:cNvSpPr>
              <p:nvPr/>
            </p:nvSpPr>
            <p:spPr>
              <a:xfrm>
                <a:off x="501914" y="3126951"/>
                <a:ext cx="2600584" cy="404791"/>
              </a:xfrm>
              <a:prstGeom prst="rect">
                <a:avLst/>
              </a:prstGeom>
              <a:blipFill rotWithShape="0">
                <a:blip r:embed="rId5"/>
                <a:stretch>
                  <a:fillRect t="-81818" b="-110606"/>
                </a:stretch>
              </a:blipFill>
            </p:spPr>
            <p:txBody>
              <a:bodyPr/>
              <a:lstStyle/>
              <a:p>
                <a:r>
                  <a:rPr lang="el-GR">
                    <a:noFill/>
                  </a:rPr>
                  <a:t> </a:t>
                </a:r>
              </a:p>
            </p:txBody>
          </p:sp>
        </mc:Fallback>
      </mc:AlternateContent>
      <p:sp>
        <p:nvSpPr>
          <p:cNvPr id="8" name="TextBox 7"/>
          <p:cNvSpPr txBox="1"/>
          <p:nvPr/>
        </p:nvSpPr>
        <p:spPr>
          <a:xfrm>
            <a:off x="3539455" y="3100824"/>
            <a:ext cx="3895618" cy="369332"/>
          </a:xfrm>
          <a:prstGeom prst="rect">
            <a:avLst/>
          </a:prstGeom>
          <a:noFill/>
        </p:spPr>
        <p:txBody>
          <a:bodyPr wrap="none" rtlCol="0">
            <a:spAutoFit/>
          </a:bodyPr>
          <a:lstStyle/>
          <a:p>
            <a:r>
              <a:rPr lang="en-US" dirty="0" smtClean="0"/>
              <a:t>Matrix notation for </a:t>
            </a:r>
            <a:r>
              <a:rPr lang="en-US" smtClean="0"/>
              <a:t>all parameters</a:t>
            </a:r>
            <a:endParaRPr lang="el-GR" dirty="0"/>
          </a:p>
        </p:txBody>
      </p:sp>
      <p:cxnSp>
        <p:nvCxnSpPr>
          <p:cNvPr id="12" name="Ευθύγραμμο βέλος σύνδεσης 11"/>
          <p:cNvCxnSpPr>
            <a:stCxn id="9" idx="0"/>
          </p:cNvCxnSpPr>
          <p:nvPr/>
        </p:nvCxnSpPr>
        <p:spPr>
          <a:xfrm flipV="1">
            <a:off x="1819157" y="3470156"/>
            <a:ext cx="350837" cy="475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Εικόνα 16"/>
          <p:cNvPicPr>
            <a:picLocks noChangeAspect="1"/>
          </p:cNvPicPr>
          <p:nvPr/>
        </p:nvPicPr>
        <p:blipFill>
          <a:blip r:embed="rId6"/>
          <a:stretch>
            <a:fillRect/>
          </a:stretch>
        </p:blipFill>
        <p:spPr>
          <a:xfrm>
            <a:off x="3430496" y="3621688"/>
            <a:ext cx="4560703" cy="2535496"/>
          </a:xfrm>
          <a:prstGeom prst="rect">
            <a:avLst/>
          </a:prstGeom>
        </p:spPr>
      </p:pic>
      <p:sp>
        <p:nvSpPr>
          <p:cNvPr id="18" name="TextBox 17"/>
          <p:cNvSpPr txBox="1"/>
          <p:nvPr/>
        </p:nvSpPr>
        <p:spPr>
          <a:xfrm>
            <a:off x="501914" y="6201306"/>
            <a:ext cx="5493812" cy="369332"/>
          </a:xfrm>
          <a:prstGeom prst="rect">
            <a:avLst/>
          </a:prstGeom>
          <a:noFill/>
        </p:spPr>
        <p:txBody>
          <a:bodyPr wrap="none" rtlCol="0">
            <a:spAutoFit/>
          </a:bodyPr>
          <a:lstStyle/>
          <a:p>
            <a:r>
              <a:rPr lang="en-US" dirty="0" smtClean="0"/>
              <a:t>Recursively apply </a:t>
            </a:r>
            <a:r>
              <a:rPr lang="en-US" b="1" dirty="0" smtClean="0">
                <a:solidFill>
                  <a:schemeClr val="accent2"/>
                </a:solidFill>
              </a:rPr>
              <a:t>chain rule </a:t>
            </a:r>
            <a:r>
              <a:rPr lang="en-US" dirty="0" smtClean="0"/>
              <a:t>though each node</a:t>
            </a:r>
            <a:endParaRPr lang="el-GR" dirty="0"/>
          </a:p>
        </p:txBody>
      </p:sp>
      <p:sp>
        <p:nvSpPr>
          <p:cNvPr id="19" name="Ορθογώνιο 18"/>
          <p:cNvSpPr/>
          <p:nvPr/>
        </p:nvSpPr>
        <p:spPr>
          <a:xfrm>
            <a:off x="5139412" y="1327784"/>
            <a:ext cx="3663637" cy="369332"/>
          </a:xfrm>
          <a:prstGeom prst="rect">
            <a:avLst/>
          </a:prstGeom>
        </p:spPr>
        <p:txBody>
          <a:bodyPr wrap="square">
            <a:spAutoFit/>
          </a:bodyPr>
          <a:lstStyle/>
          <a:p>
            <a:r>
              <a:rPr lang="en-US" dirty="0" smtClean="0">
                <a:hlinkClick r:id="rId7"/>
              </a:rPr>
              <a:t>Review of backpropagation</a:t>
            </a:r>
            <a:endParaRPr lang="en-US" dirty="0"/>
          </a:p>
        </p:txBody>
      </p:sp>
    </p:spTree>
    <p:extLst>
      <p:ext uri="{BB962C8B-B14F-4D97-AF65-F5344CB8AC3E}">
        <p14:creationId xmlns:p14="http://schemas.microsoft.com/office/powerpoint/2010/main" val="25190299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803564"/>
            <a:ext cx="7467600" cy="5186162"/>
          </a:xfrm>
        </p:spPr>
        <p:txBody>
          <a:bodyPr>
            <a:normAutofit fontScale="70000" lnSpcReduction="20000"/>
          </a:bodyPr>
          <a:lstStyle/>
          <a:p>
            <a:r>
              <a:rPr lang="en-US" b="1" dirty="0"/>
              <a:t>Adaptive Gradient Algorithm</a:t>
            </a:r>
            <a:r>
              <a:rPr lang="en-US" dirty="0"/>
              <a:t> (</a:t>
            </a:r>
            <a:r>
              <a:rPr lang="en-US" dirty="0" err="1"/>
              <a:t>AdaGrad</a:t>
            </a:r>
            <a:r>
              <a:rPr lang="en-US" dirty="0"/>
              <a:t>) that maintains a per-parameter learning rate that improves performance on problems with sparse gradients (e.g. natural language and computer vision problems).</a:t>
            </a:r>
          </a:p>
          <a:p>
            <a:r>
              <a:rPr lang="en-US" b="1" dirty="0"/>
              <a:t>Root Mean Square Propagation</a:t>
            </a:r>
            <a:r>
              <a:rPr lang="en-US" dirty="0"/>
              <a:t> (</a:t>
            </a:r>
            <a:r>
              <a:rPr lang="en-US" dirty="0" err="1"/>
              <a:t>RMSProp</a:t>
            </a:r>
            <a:r>
              <a:rPr lang="en-US" dirty="0"/>
              <a:t>) that also maintains per-parameter learning rates that are adapted based on the average of recent magnitudes of the gradients for the weight (e.g. how quickly it is changing). This means the algorithm does well on online and non-stationary problems (e.g. noisy).</a:t>
            </a:r>
          </a:p>
          <a:p>
            <a:endParaRPr lang="en-US" dirty="0"/>
          </a:p>
          <a:p>
            <a:r>
              <a:rPr lang="en-US" dirty="0"/>
              <a:t>Adam realizes the benefits of both </a:t>
            </a:r>
            <a:r>
              <a:rPr lang="en-US" dirty="0" err="1"/>
              <a:t>AdaGrad</a:t>
            </a:r>
            <a:r>
              <a:rPr lang="en-US" dirty="0"/>
              <a:t> and </a:t>
            </a:r>
            <a:r>
              <a:rPr lang="en-US" dirty="0" err="1"/>
              <a:t>RMSProp</a:t>
            </a:r>
            <a:r>
              <a:rPr lang="en-US" dirty="0"/>
              <a:t>.</a:t>
            </a:r>
          </a:p>
          <a:p>
            <a:r>
              <a:rPr lang="en-US" dirty="0"/>
              <a:t>Instead of adapting the parameter learning rates based on the average first moment (the mean) as in </a:t>
            </a:r>
            <a:r>
              <a:rPr lang="en-US" dirty="0" err="1"/>
              <a:t>RMSProp</a:t>
            </a:r>
            <a:r>
              <a:rPr lang="en-US" dirty="0"/>
              <a:t>, Adam also makes use of the average of the second moments of the gradients (the </a:t>
            </a:r>
            <a:r>
              <a:rPr lang="en-US" dirty="0" err="1"/>
              <a:t>uncentered</a:t>
            </a:r>
            <a:r>
              <a:rPr lang="en-US" dirty="0"/>
              <a:t> variance).</a:t>
            </a:r>
          </a:p>
          <a:p>
            <a:r>
              <a:rPr lang="en-US" dirty="0"/>
              <a:t>Specifically, the algorithm calculates an exponential moving average of the gradient and the squared gradient, and the parameters beta1 and beta2 control the decay rates of these moving averages.</a:t>
            </a:r>
          </a:p>
          <a:p>
            <a:r>
              <a:rPr lang="en-US" dirty="0"/>
              <a:t>The initial value of the moving averages and beta1 and beta2 values close to 1.0 (recommended) result in a bias of moment estimates towards zero. This bias is overcome by first calculating the biased estimates before then calculating bias-corrected estimates</a:t>
            </a:r>
            <a:r>
              <a:rPr lang="en-US" dirty="0" smtClean="0"/>
              <a:t>.</a:t>
            </a:r>
            <a:endParaRPr lang="en-US" dirty="0"/>
          </a:p>
        </p:txBody>
      </p:sp>
    </p:spTree>
    <p:extLst>
      <p:ext uri="{BB962C8B-B14F-4D97-AF65-F5344CB8AC3E}">
        <p14:creationId xmlns:p14="http://schemas.microsoft.com/office/powerpoint/2010/main" val="4181249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One forward pass</a:t>
            </a:r>
            <a:endParaRPr lang="en-US" dirty="0"/>
          </a:p>
        </p:txBody>
      </p:sp>
      <p:graphicFrame>
        <p:nvGraphicFramePr>
          <p:cNvPr id="3" name="Πίνακας 2"/>
          <p:cNvGraphicFramePr>
            <a:graphicFrameLocks noGrp="1"/>
          </p:cNvGraphicFramePr>
          <p:nvPr>
            <p:extLst>
              <p:ext uri="{D42A27DB-BD31-4B8C-83A1-F6EECF244321}">
                <p14:modId xmlns:p14="http://schemas.microsoft.com/office/powerpoint/2010/main" val="53869381"/>
              </p:ext>
            </p:extLst>
          </p:nvPr>
        </p:nvGraphicFramePr>
        <p:xfrm>
          <a:off x="3519344" y="2948939"/>
          <a:ext cx="504000" cy="1483362"/>
        </p:xfrm>
        <a:graphic>
          <a:graphicData uri="http://schemas.openxmlformats.org/drawingml/2006/table">
            <a:tbl>
              <a:tblPr firstRow="1" bandRow="1">
                <a:tableStyleId>{5940675A-B579-460E-94D1-54222C63F5DA}</a:tableStyleId>
              </a:tblPr>
              <a:tblGrid>
                <a:gridCol w="504000">
                  <a:extLst>
                    <a:ext uri="{9D8B030D-6E8A-4147-A177-3AD203B41FA5}">
                      <a16:colId xmlns:a16="http://schemas.microsoft.com/office/drawing/2014/main" xmlns="" val="20000"/>
                    </a:ext>
                  </a:extLst>
                </a:gridCol>
              </a:tblGrid>
              <a:tr h="494454">
                <a:tc>
                  <a:txBody>
                    <a:bodyPr/>
                    <a:lstStyle/>
                    <a:p>
                      <a:pPr algn="ctr"/>
                      <a:r>
                        <a:rPr lang="en-US" dirty="0" smtClean="0"/>
                        <a:t>0.1</a:t>
                      </a:r>
                      <a:endParaRPr lang="el-GR" dirty="0"/>
                    </a:p>
                  </a:txBody>
                  <a:tcPr/>
                </a:tc>
                <a:extLst>
                  <a:ext uri="{0D108BD9-81ED-4DB2-BD59-A6C34878D82A}">
                    <a16:rowId xmlns:a16="http://schemas.microsoft.com/office/drawing/2014/main" xmlns="" val="10000"/>
                  </a:ext>
                </a:extLst>
              </a:tr>
              <a:tr h="494454">
                <a:tc>
                  <a:txBody>
                    <a:bodyPr/>
                    <a:lstStyle/>
                    <a:p>
                      <a:pPr algn="ctr"/>
                      <a:r>
                        <a:rPr lang="en-US" dirty="0" smtClean="0"/>
                        <a:t>0.2</a:t>
                      </a:r>
                      <a:endParaRPr lang="el-GR" dirty="0"/>
                    </a:p>
                  </a:txBody>
                  <a:tcPr/>
                </a:tc>
                <a:extLst>
                  <a:ext uri="{0D108BD9-81ED-4DB2-BD59-A6C34878D82A}">
                    <a16:rowId xmlns:a16="http://schemas.microsoft.com/office/drawing/2014/main" xmlns="" val="10001"/>
                  </a:ext>
                </a:extLst>
              </a:tr>
              <a:tr h="494454">
                <a:tc>
                  <a:txBody>
                    <a:bodyPr/>
                    <a:lstStyle/>
                    <a:p>
                      <a:pPr algn="ctr"/>
                      <a:r>
                        <a:rPr lang="en-US" dirty="0" smtClean="0"/>
                        <a:t>0.3</a:t>
                      </a:r>
                      <a:endParaRPr lang="el-GR" dirty="0"/>
                    </a:p>
                  </a:txBody>
                  <a:tcPr/>
                </a:tc>
                <a:extLst>
                  <a:ext uri="{0D108BD9-81ED-4DB2-BD59-A6C34878D82A}">
                    <a16:rowId xmlns:a16="http://schemas.microsoft.com/office/drawing/2014/main" xmlns="" val="10002"/>
                  </a:ext>
                </a:extLst>
              </a:tr>
            </a:tbl>
          </a:graphicData>
        </a:graphic>
      </p:graphicFrame>
      <p:graphicFrame>
        <p:nvGraphicFramePr>
          <p:cNvPr id="6" name="Πίνακας 5"/>
          <p:cNvGraphicFramePr>
            <a:graphicFrameLocks noGrp="1"/>
          </p:cNvGraphicFramePr>
          <p:nvPr>
            <p:extLst>
              <p:ext uri="{D42A27DB-BD31-4B8C-83A1-F6EECF244321}">
                <p14:modId xmlns:p14="http://schemas.microsoft.com/office/powerpoint/2010/main" val="1165449032"/>
              </p:ext>
            </p:extLst>
          </p:nvPr>
        </p:nvGraphicFramePr>
        <p:xfrm>
          <a:off x="240237" y="2948940"/>
          <a:ext cx="3036570" cy="1483360"/>
        </p:xfrm>
        <a:graphic>
          <a:graphicData uri="http://schemas.openxmlformats.org/drawingml/2006/table">
            <a:tbl>
              <a:tblPr bandRow="1">
                <a:tableStyleId>{5C22544A-7EE6-4342-B048-85BDC9FD1C3A}</a:tableStyleId>
              </a:tblPr>
              <a:tblGrid>
                <a:gridCol w="1012190">
                  <a:extLst>
                    <a:ext uri="{9D8B030D-6E8A-4147-A177-3AD203B41FA5}">
                      <a16:colId xmlns:a16="http://schemas.microsoft.com/office/drawing/2014/main" xmlns="" val="20000"/>
                    </a:ext>
                  </a:extLst>
                </a:gridCol>
                <a:gridCol w="1012190">
                  <a:extLst>
                    <a:ext uri="{9D8B030D-6E8A-4147-A177-3AD203B41FA5}">
                      <a16:colId xmlns:a16="http://schemas.microsoft.com/office/drawing/2014/main" xmlns="" val="20001"/>
                    </a:ext>
                  </a:extLst>
                </a:gridCol>
                <a:gridCol w="1012190">
                  <a:extLst>
                    <a:ext uri="{9D8B030D-6E8A-4147-A177-3AD203B41FA5}">
                      <a16:colId xmlns:a16="http://schemas.microsoft.com/office/drawing/2014/main" xmlns="" val="20002"/>
                    </a:ext>
                  </a:extLst>
                </a:gridCol>
              </a:tblGrid>
              <a:tr h="370840">
                <a:tc>
                  <a:txBody>
                    <a:bodyPr/>
                    <a:lstStyle/>
                    <a:p>
                      <a:pPr algn="ctr"/>
                      <a:r>
                        <a:rPr lang="en-US" dirty="0" smtClean="0"/>
                        <a:t>0.2</a:t>
                      </a:r>
                      <a:endParaRPr lang="el-GR" dirty="0"/>
                    </a:p>
                  </a:txBody>
                  <a:tcPr>
                    <a:solidFill>
                      <a:schemeClr val="accent2">
                        <a:lumMod val="20000"/>
                        <a:lumOff val="80000"/>
                      </a:schemeClr>
                    </a:solidFill>
                  </a:tcPr>
                </a:tc>
                <a:tc>
                  <a:txBody>
                    <a:bodyPr/>
                    <a:lstStyle/>
                    <a:p>
                      <a:pPr algn="ctr"/>
                      <a:r>
                        <a:rPr lang="en-US" dirty="0" smtClean="0"/>
                        <a:t>-0.5</a:t>
                      </a:r>
                      <a:endParaRPr lang="el-GR" dirty="0"/>
                    </a:p>
                  </a:txBody>
                  <a:tcPr>
                    <a:solidFill>
                      <a:schemeClr val="accent2">
                        <a:lumMod val="20000"/>
                        <a:lumOff val="80000"/>
                      </a:schemeClr>
                    </a:solidFill>
                  </a:tcPr>
                </a:tc>
                <a:tc>
                  <a:txBody>
                    <a:bodyPr/>
                    <a:lstStyle/>
                    <a:p>
                      <a:pPr algn="ctr"/>
                      <a:r>
                        <a:rPr lang="en-US" dirty="0" smtClean="0"/>
                        <a:t>0.1</a:t>
                      </a:r>
                      <a:endParaRPr lang="el-GR" dirty="0"/>
                    </a:p>
                  </a:txBody>
                  <a:tcPr>
                    <a:solidFill>
                      <a:schemeClr val="accent2">
                        <a:lumMod val="20000"/>
                        <a:lumOff val="80000"/>
                      </a:schemeClr>
                    </a:solidFill>
                  </a:tcPr>
                </a:tc>
                <a:extLst>
                  <a:ext uri="{0D108BD9-81ED-4DB2-BD59-A6C34878D82A}">
                    <a16:rowId xmlns:a16="http://schemas.microsoft.com/office/drawing/2014/main" xmlns="" val="10000"/>
                  </a:ext>
                </a:extLst>
              </a:tr>
              <a:tr h="370840">
                <a:tc>
                  <a:txBody>
                    <a:bodyPr/>
                    <a:lstStyle/>
                    <a:p>
                      <a:pPr algn="ctr"/>
                      <a:r>
                        <a:rPr lang="en-US" dirty="0" smtClean="0"/>
                        <a:t>2.0</a:t>
                      </a:r>
                      <a:endParaRPr lang="el-GR" dirty="0"/>
                    </a:p>
                  </a:txBody>
                  <a:tcPr>
                    <a:solidFill>
                      <a:schemeClr val="accent5">
                        <a:lumMod val="20000"/>
                        <a:lumOff val="80000"/>
                      </a:schemeClr>
                    </a:solidFill>
                  </a:tcPr>
                </a:tc>
                <a:tc>
                  <a:txBody>
                    <a:bodyPr/>
                    <a:lstStyle/>
                    <a:p>
                      <a:pPr algn="ctr"/>
                      <a:r>
                        <a:rPr lang="en-US" dirty="0" smtClean="0"/>
                        <a:t>1.5</a:t>
                      </a:r>
                      <a:endParaRPr lang="el-GR" dirty="0"/>
                    </a:p>
                  </a:txBody>
                  <a:tcPr>
                    <a:solidFill>
                      <a:schemeClr val="accent5">
                        <a:lumMod val="20000"/>
                        <a:lumOff val="80000"/>
                      </a:schemeClr>
                    </a:solidFill>
                  </a:tcPr>
                </a:tc>
                <a:tc>
                  <a:txBody>
                    <a:bodyPr/>
                    <a:lstStyle/>
                    <a:p>
                      <a:pPr algn="ctr"/>
                      <a:r>
                        <a:rPr lang="en-US" dirty="0" smtClean="0"/>
                        <a:t>1.3</a:t>
                      </a:r>
                      <a:endParaRPr lang="el-GR" dirty="0"/>
                    </a:p>
                  </a:txBody>
                  <a:tcPr>
                    <a:solidFill>
                      <a:schemeClr val="accent5">
                        <a:lumMod val="20000"/>
                        <a:lumOff val="80000"/>
                      </a:schemeClr>
                    </a:solidFill>
                  </a:tcPr>
                </a:tc>
                <a:extLst>
                  <a:ext uri="{0D108BD9-81ED-4DB2-BD59-A6C34878D82A}">
                    <a16:rowId xmlns:a16="http://schemas.microsoft.com/office/drawing/2014/main" xmlns="" val="10001"/>
                  </a:ext>
                </a:extLst>
              </a:tr>
              <a:tr h="370840">
                <a:tc>
                  <a:txBody>
                    <a:bodyPr/>
                    <a:lstStyle/>
                    <a:p>
                      <a:pPr algn="ctr"/>
                      <a:r>
                        <a:rPr lang="en-US" dirty="0" smtClean="0"/>
                        <a:t>0.5</a:t>
                      </a:r>
                      <a:endParaRPr lang="el-GR" dirty="0"/>
                    </a:p>
                  </a:txBody>
                  <a:tcPr>
                    <a:solidFill>
                      <a:schemeClr val="accent3">
                        <a:lumMod val="20000"/>
                        <a:lumOff val="80000"/>
                      </a:schemeClr>
                    </a:solidFill>
                  </a:tcPr>
                </a:tc>
                <a:tc>
                  <a:txBody>
                    <a:bodyPr/>
                    <a:lstStyle/>
                    <a:p>
                      <a:pPr algn="ctr"/>
                      <a:r>
                        <a:rPr lang="en-US" dirty="0" smtClean="0"/>
                        <a:t>0.0</a:t>
                      </a:r>
                      <a:endParaRPr lang="el-GR" dirty="0"/>
                    </a:p>
                  </a:txBody>
                  <a:tcPr>
                    <a:solidFill>
                      <a:schemeClr val="accent3">
                        <a:lumMod val="20000"/>
                        <a:lumOff val="80000"/>
                      </a:schemeClr>
                    </a:solidFill>
                  </a:tcPr>
                </a:tc>
                <a:tc>
                  <a:txBody>
                    <a:bodyPr/>
                    <a:lstStyle/>
                    <a:p>
                      <a:pPr algn="ctr"/>
                      <a:r>
                        <a:rPr lang="en-US" dirty="0" smtClean="0"/>
                        <a:t>0.25</a:t>
                      </a:r>
                      <a:endParaRPr lang="el-GR" dirty="0"/>
                    </a:p>
                  </a:txBody>
                  <a:tcPr>
                    <a:solidFill>
                      <a:schemeClr val="accent3">
                        <a:lumMod val="20000"/>
                        <a:lumOff val="80000"/>
                      </a:schemeClr>
                    </a:solidFill>
                  </a:tcPr>
                </a:tc>
                <a:extLst>
                  <a:ext uri="{0D108BD9-81ED-4DB2-BD59-A6C34878D82A}">
                    <a16:rowId xmlns:a16="http://schemas.microsoft.com/office/drawing/2014/main" xmlns="" val="10002"/>
                  </a:ext>
                </a:extLst>
              </a:tr>
              <a:tr h="370840">
                <a:tc>
                  <a:txBody>
                    <a:bodyPr/>
                    <a:lstStyle/>
                    <a:p>
                      <a:pPr algn="ctr"/>
                      <a:r>
                        <a:rPr lang="en-US" dirty="0" smtClean="0"/>
                        <a:t>-0.3</a:t>
                      </a:r>
                      <a:endParaRPr lang="el-GR" dirty="0"/>
                    </a:p>
                  </a:txBody>
                  <a:tcPr>
                    <a:solidFill>
                      <a:schemeClr val="accent4">
                        <a:lumMod val="20000"/>
                        <a:lumOff val="80000"/>
                      </a:schemeClr>
                    </a:solidFill>
                  </a:tcPr>
                </a:tc>
                <a:tc>
                  <a:txBody>
                    <a:bodyPr/>
                    <a:lstStyle/>
                    <a:p>
                      <a:pPr algn="ctr"/>
                      <a:r>
                        <a:rPr lang="en-US" dirty="0" smtClean="0"/>
                        <a:t>2.0</a:t>
                      </a:r>
                      <a:endParaRPr lang="el-GR" dirty="0"/>
                    </a:p>
                  </a:txBody>
                  <a:tcPr>
                    <a:solidFill>
                      <a:schemeClr val="accent4">
                        <a:lumMod val="20000"/>
                        <a:lumOff val="80000"/>
                      </a:schemeClr>
                    </a:solidFill>
                  </a:tcPr>
                </a:tc>
                <a:tc>
                  <a:txBody>
                    <a:bodyPr/>
                    <a:lstStyle/>
                    <a:p>
                      <a:pPr algn="ctr"/>
                      <a:r>
                        <a:rPr lang="en-US" dirty="0" smtClean="0"/>
                        <a:t>0.0</a:t>
                      </a:r>
                      <a:endParaRPr lang="el-GR" dirty="0"/>
                    </a:p>
                  </a:txBody>
                  <a:tcPr>
                    <a:solidFill>
                      <a:schemeClr val="accent4">
                        <a:lumMod val="20000"/>
                        <a:lumOff val="80000"/>
                      </a:schemeClr>
                    </a:solidFill>
                  </a:tcPr>
                </a:tc>
                <a:extLst>
                  <a:ext uri="{0D108BD9-81ED-4DB2-BD59-A6C34878D82A}">
                    <a16:rowId xmlns:a16="http://schemas.microsoft.com/office/drawing/2014/main" xmlns="" val="10003"/>
                  </a:ext>
                </a:extLst>
              </a:tr>
            </a:tbl>
          </a:graphicData>
        </a:graphic>
      </p:graphicFrame>
      <p:graphicFrame>
        <p:nvGraphicFramePr>
          <p:cNvPr id="7" name="Πίνακας 6"/>
          <p:cNvGraphicFramePr>
            <a:graphicFrameLocks noGrp="1"/>
          </p:cNvGraphicFramePr>
          <p:nvPr>
            <p:extLst>
              <p:ext uri="{D42A27DB-BD31-4B8C-83A1-F6EECF244321}">
                <p14:modId xmlns:p14="http://schemas.microsoft.com/office/powerpoint/2010/main" val="1618301867"/>
              </p:ext>
            </p:extLst>
          </p:nvPr>
        </p:nvGraphicFramePr>
        <p:xfrm>
          <a:off x="6397340" y="2948938"/>
          <a:ext cx="759600" cy="1483360"/>
        </p:xfrm>
        <a:graphic>
          <a:graphicData uri="http://schemas.openxmlformats.org/drawingml/2006/table">
            <a:tbl>
              <a:tblPr bandRow="1">
                <a:tableStyleId>{5C22544A-7EE6-4342-B048-85BDC9FD1C3A}</a:tableStyleId>
              </a:tblPr>
              <a:tblGrid>
                <a:gridCol w="759600">
                  <a:extLst>
                    <a:ext uri="{9D8B030D-6E8A-4147-A177-3AD203B41FA5}">
                      <a16:colId xmlns:a16="http://schemas.microsoft.com/office/drawing/2014/main" xmlns="" val="20000"/>
                    </a:ext>
                  </a:extLst>
                </a:gridCol>
              </a:tblGrid>
              <a:tr h="370840">
                <a:tc>
                  <a:txBody>
                    <a:bodyPr/>
                    <a:lstStyle/>
                    <a:p>
                      <a:pPr algn="ctr"/>
                      <a:r>
                        <a:rPr lang="en-US" dirty="0" smtClean="0"/>
                        <a:t>0.95</a:t>
                      </a:r>
                      <a:endParaRPr lang="el-GR" dirty="0"/>
                    </a:p>
                  </a:txBody>
                  <a:tcPr>
                    <a:solidFill>
                      <a:schemeClr val="accent2">
                        <a:lumMod val="20000"/>
                        <a:lumOff val="80000"/>
                      </a:schemeClr>
                    </a:solidFill>
                  </a:tcPr>
                </a:tc>
                <a:extLst>
                  <a:ext uri="{0D108BD9-81ED-4DB2-BD59-A6C34878D82A}">
                    <a16:rowId xmlns:a16="http://schemas.microsoft.com/office/drawing/2014/main" xmlns="" val="10000"/>
                  </a:ext>
                </a:extLst>
              </a:tr>
              <a:tr h="370840">
                <a:tc>
                  <a:txBody>
                    <a:bodyPr/>
                    <a:lstStyle/>
                    <a:p>
                      <a:pPr algn="ctr"/>
                      <a:r>
                        <a:rPr lang="en-US" dirty="0" smtClean="0"/>
                        <a:t>3.89</a:t>
                      </a:r>
                      <a:endParaRPr lang="el-GR" dirty="0"/>
                    </a:p>
                  </a:txBody>
                  <a:tcPr>
                    <a:solidFill>
                      <a:schemeClr val="accent5">
                        <a:lumMod val="20000"/>
                        <a:lumOff val="80000"/>
                      </a:schemeClr>
                    </a:solidFill>
                  </a:tcPr>
                </a:tc>
                <a:extLst>
                  <a:ext uri="{0D108BD9-81ED-4DB2-BD59-A6C34878D82A}">
                    <a16:rowId xmlns:a16="http://schemas.microsoft.com/office/drawing/2014/main" xmlns="" val="10001"/>
                  </a:ext>
                </a:extLst>
              </a:tr>
              <a:tr h="370840">
                <a:tc>
                  <a:txBody>
                    <a:bodyPr/>
                    <a:lstStyle/>
                    <a:p>
                      <a:pPr algn="ctr"/>
                      <a:r>
                        <a:rPr lang="en-US" dirty="0" smtClean="0"/>
                        <a:t>0.15</a:t>
                      </a:r>
                      <a:endParaRPr lang="el-GR" dirty="0"/>
                    </a:p>
                  </a:txBody>
                  <a:tcPr>
                    <a:solidFill>
                      <a:schemeClr val="accent3">
                        <a:lumMod val="20000"/>
                        <a:lumOff val="80000"/>
                      </a:schemeClr>
                    </a:solidFill>
                  </a:tcPr>
                </a:tc>
                <a:extLst>
                  <a:ext uri="{0D108BD9-81ED-4DB2-BD59-A6C34878D82A}">
                    <a16:rowId xmlns:a16="http://schemas.microsoft.com/office/drawing/2014/main" xmlns="" val="10002"/>
                  </a:ext>
                </a:extLst>
              </a:tr>
              <a:tr h="370840">
                <a:tc>
                  <a:txBody>
                    <a:bodyPr/>
                    <a:lstStyle/>
                    <a:p>
                      <a:pPr algn="ctr"/>
                      <a:r>
                        <a:rPr lang="en-US" dirty="0" smtClean="0"/>
                        <a:t>0.37</a:t>
                      </a:r>
                      <a:endParaRPr lang="el-GR" dirty="0"/>
                    </a:p>
                  </a:txBody>
                  <a:tcPr>
                    <a:solidFill>
                      <a:schemeClr val="accent4">
                        <a:lumMod val="20000"/>
                        <a:lumOff val="80000"/>
                      </a:schemeClr>
                    </a:solidFill>
                  </a:tcPr>
                </a:tc>
                <a:extLst>
                  <a:ext uri="{0D108BD9-81ED-4DB2-BD59-A6C34878D82A}">
                    <a16:rowId xmlns:a16="http://schemas.microsoft.com/office/drawing/2014/main" xmlns="" val="10003"/>
                  </a:ext>
                </a:extLst>
              </a:tr>
            </a:tbl>
          </a:graphicData>
        </a:graphic>
      </p:graphicFrame>
      <p:graphicFrame>
        <p:nvGraphicFramePr>
          <p:cNvPr id="9" name="Πίνακας 8"/>
          <p:cNvGraphicFramePr>
            <a:graphicFrameLocks noGrp="1"/>
          </p:cNvGraphicFramePr>
          <p:nvPr>
            <p:extLst>
              <p:ext uri="{D42A27DB-BD31-4B8C-83A1-F6EECF244321}">
                <p14:modId xmlns:p14="http://schemas.microsoft.com/office/powerpoint/2010/main" val="700615659"/>
              </p:ext>
            </p:extLst>
          </p:nvPr>
        </p:nvGraphicFramePr>
        <p:xfrm>
          <a:off x="4802926" y="2948940"/>
          <a:ext cx="759600" cy="1483360"/>
        </p:xfrm>
        <a:graphic>
          <a:graphicData uri="http://schemas.openxmlformats.org/drawingml/2006/table">
            <a:tbl>
              <a:tblPr bandRow="1">
                <a:tableStyleId>{5C22544A-7EE6-4342-B048-85BDC9FD1C3A}</a:tableStyleId>
              </a:tblPr>
              <a:tblGrid>
                <a:gridCol w="759600">
                  <a:extLst>
                    <a:ext uri="{9D8B030D-6E8A-4147-A177-3AD203B41FA5}">
                      <a16:colId xmlns:a16="http://schemas.microsoft.com/office/drawing/2014/main" xmlns="" val="20000"/>
                    </a:ext>
                  </a:extLst>
                </a:gridCol>
              </a:tblGrid>
              <a:tr h="370840">
                <a:tc>
                  <a:txBody>
                    <a:bodyPr/>
                    <a:lstStyle/>
                    <a:p>
                      <a:pPr algn="ctr"/>
                      <a:r>
                        <a:rPr lang="en-US" dirty="0" smtClean="0"/>
                        <a:t>1.0</a:t>
                      </a:r>
                      <a:endParaRPr lang="el-GR" dirty="0"/>
                    </a:p>
                  </a:txBody>
                  <a:tcPr>
                    <a:solidFill>
                      <a:schemeClr val="accent2">
                        <a:lumMod val="20000"/>
                        <a:lumOff val="80000"/>
                      </a:schemeClr>
                    </a:solidFill>
                  </a:tcPr>
                </a:tc>
                <a:extLst>
                  <a:ext uri="{0D108BD9-81ED-4DB2-BD59-A6C34878D82A}">
                    <a16:rowId xmlns:a16="http://schemas.microsoft.com/office/drawing/2014/main" xmlns="" val="10000"/>
                  </a:ext>
                </a:extLst>
              </a:tr>
              <a:tr h="370840">
                <a:tc>
                  <a:txBody>
                    <a:bodyPr/>
                    <a:lstStyle/>
                    <a:p>
                      <a:pPr algn="ctr"/>
                      <a:r>
                        <a:rPr lang="en-US" dirty="0" smtClean="0"/>
                        <a:t>3.0</a:t>
                      </a:r>
                      <a:endParaRPr lang="el-GR" dirty="0"/>
                    </a:p>
                  </a:txBody>
                  <a:tcPr>
                    <a:solidFill>
                      <a:schemeClr val="accent5">
                        <a:lumMod val="20000"/>
                        <a:lumOff val="80000"/>
                      </a:schemeClr>
                    </a:solidFill>
                  </a:tcPr>
                </a:tc>
                <a:extLst>
                  <a:ext uri="{0D108BD9-81ED-4DB2-BD59-A6C34878D82A}">
                    <a16:rowId xmlns:a16="http://schemas.microsoft.com/office/drawing/2014/main" xmlns="" val="10001"/>
                  </a:ext>
                </a:extLst>
              </a:tr>
              <a:tr h="370840">
                <a:tc>
                  <a:txBody>
                    <a:bodyPr/>
                    <a:lstStyle/>
                    <a:p>
                      <a:pPr algn="ctr"/>
                      <a:r>
                        <a:rPr lang="en-US" dirty="0" smtClean="0"/>
                        <a:t>0.025</a:t>
                      </a:r>
                      <a:endParaRPr lang="el-GR" dirty="0"/>
                    </a:p>
                  </a:txBody>
                  <a:tcPr>
                    <a:solidFill>
                      <a:schemeClr val="accent3">
                        <a:lumMod val="20000"/>
                        <a:lumOff val="80000"/>
                      </a:schemeClr>
                    </a:solidFill>
                  </a:tcPr>
                </a:tc>
                <a:extLst>
                  <a:ext uri="{0D108BD9-81ED-4DB2-BD59-A6C34878D82A}">
                    <a16:rowId xmlns:a16="http://schemas.microsoft.com/office/drawing/2014/main" xmlns="" val="10002"/>
                  </a:ext>
                </a:extLst>
              </a:tr>
              <a:tr h="370840">
                <a:tc>
                  <a:txBody>
                    <a:bodyPr/>
                    <a:lstStyle/>
                    <a:p>
                      <a:pPr algn="ctr"/>
                      <a:r>
                        <a:rPr lang="en-US" dirty="0" smtClean="0"/>
                        <a:t>0.0</a:t>
                      </a:r>
                      <a:endParaRPr lang="el-GR" dirty="0"/>
                    </a:p>
                  </a:txBody>
                  <a:tcPr>
                    <a:solidFill>
                      <a:schemeClr val="accent4">
                        <a:lumMod val="20000"/>
                        <a:lumOff val="80000"/>
                      </a:schemeClr>
                    </a:solidFill>
                  </a:tcPr>
                </a:tc>
                <a:extLst>
                  <a:ext uri="{0D108BD9-81ED-4DB2-BD59-A6C34878D82A}">
                    <a16:rowId xmlns:a16="http://schemas.microsoft.com/office/drawing/2014/main" xmlns="" val="10003"/>
                  </a:ext>
                </a:extLst>
              </a:tr>
            </a:tbl>
          </a:graphicData>
        </a:graphic>
      </p:graphicFrame>
      <p:sp>
        <p:nvSpPr>
          <p:cNvPr id="12" name="Ίσον 11"/>
          <p:cNvSpPr/>
          <p:nvPr/>
        </p:nvSpPr>
        <p:spPr>
          <a:xfrm>
            <a:off x="5782442" y="3456620"/>
            <a:ext cx="356400" cy="468000"/>
          </a:xfrm>
          <a:prstGeom prst="mathEqual">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l-GR">
              <a:ln w="0"/>
              <a:solidFill>
                <a:schemeClr val="tx1"/>
              </a:solidFill>
              <a:effectLst>
                <a:outerShdw blurRad="38100" dist="19050" dir="2700000" algn="tl" rotWithShape="0">
                  <a:schemeClr val="dk1">
                    <a:alpha val="40000"/>
                  </a:schemeClr>
                </a:outerShdw>
              </a:effectLst>
            </a:endParaRPr>
          </a:p>
        </p:txBody>
      </p:sp>
      <p:sp>
        <p:nvSpPr>
          <p:cNvPr id="13" name="Συν 12"/>
          <p:cNvSpPr/>
          <p:nvPr/>
        </p:nvSpPr>
        <p:spPr>
          <a:xfrm>
            <a:off x="4244331" y="3456620"/>
            <a:ext cx="356400" cy="468000"/>
          </a:xfrm>
          <a:prstGeom prst="mathPlus">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l-GR">
              <a:ln w="0"/>
              <a:solidFill>
                <a:schemeClr val="tx1"/>
              </a:solidFill>
              <a:effectLst>
                <a:outerShdw blurRad="38100" dist="19050" dir="2700000" algn="tl" rotWithShape="0">
                  <a:schemeClr val="dk1">
                    <a:alpha val="40000"/>
                  </a:schemeClr>
                </a:outerShdw>
              </a:effectLst>
            </a:endParaRPr>
          </a:p>
        </p:txBody>
      </p:sp>
      <mc:AlternateContent xmlns:mc="http://schemas.openxmlformats.org/markup-compatibility/2006" xmlns:a14="http://schemas.microsoft.com/office/drawing/2010/main">
        <mc:Choice Requires="a14">
          <p:sp>
            <p:nvSpPr>
              <p:cNvPr id="14" name="Ορθογώνιο 13"/>
              <p:cNvSpPr/>
              <p:nvPr/>
            </p:nvSpPr>
            <p:spPr>
              <a:xfrm>
                <a:off x="1521919" y="4547553"/>
                <a:ext cx="50526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smtClean="0">
                          <a:solidFill>
                            <a:schemeClr val="tx1"/>
                          </a:solidFill>
                          <a:latin typeface="Cambria Math" charset="0"/>
                        </a:rPr>
                        <m:t>𝐖</m:t>
                      </m:r>
                    </m:oMath>
                  </m:oMathPara>
                </a14:m>
                <a:endParaRPr lang="el-GR" sz="2000" dirty="0"/>
              </a:p>
            </p:txBody>
          </p:sp>
        </mc:Choice>
        <mc:Fallback xmlns="">
          <p:sp>
            <p:nvSpPr>
              <p:cNvPr id="14" name="Ορθογώνιο 13"/>
              <p:cNvSpPr>
                <a:spLocks noRot="1" noChangeAspect="1" noMove="1" noResize="1" noEditPoints="1" noAdjustHandles="1" noChangeArrowheads="1" noChangeShapeType="1" noTextEdit="1"/>
              </p:cNvSpPr>
              <p:nvPr/>
            </p:nvSpPr>
            <p:spPr>
              <a:xfrm>
                <a:off x="1521919" y="4547553"/>
                <a:ext cx="505267" cy="400110"/>
              </a:xfrm>
              <a:prstGeom prst="rect">
                <a:avLst/>
              </a:prstGeom>
              <a:blipFill rotWithShape="0">
                <a:blip r:embed="rId2"/>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5" name="Ορθογώνιο 14"/>
              <p:cNvSpPr/>
              <p:nvPr/>
            </p:nvSpPr>
            <p:spPr>
              <a:xfrm>
                <a:off x="4977381" y="4547553"/>
                <a:ext cx="41069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tx1"/>
                          </a:solidFill>
                          <a:latin typeface="Cambria Math" charset="0"/>
                        </a:rPr>
                        <m:t>𝒃</m:t>
                      </m:r>
                    </m:oMath>
                  </m:oMathPara>
                </a14:m>
                <a:endParaRPr lang="el-GR" sz="2000" dirty="0">
                  <a:solidFill>
                    <a:schemeClr val="tx1"/>
                  </a:solidFill>
                </a:endParaRPr>
              </a:p>
            </p:txBody>
          </p:sp>
        </mc:Choice>
        <mc:Fallback xmlns="">
          <p:sp>
            <p:nvSpPr>
              <p:cNvPr id="15" name="Ορθογώνιο 14"/>
              <p:cNvSpPr>
                <a:spLocks noRot="1" noChangeAspect="1" noMove="1" noResize="1" noEditPoints="1" noAdjustHandles="1" noChangeArrowheads="1" noChangeShapeType="1" noTextEdit="1"/>
              </p:cNvSpPr>
              <p:nvPr/>
            </p:nvSpPr>
            <p:spPr>
              <a:xfrm>
                <a:off x="4977381" y="4547553"/>
                <a:ext cx="410690" cy="400110"/>
              </a:xfrm>
              <a:prstGeom prst="rect">
                <a:avLst/>
              </a:prstGeom>
              <a:blipFill rotWithShape="0">
                <a:blip r:embed="rId3"/>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6" name="Ορθογώνιο 15"/>
              <p:cNvSpPr/>
              <p:nvPr/>
            </p:nvSpPr>
            <p:spPr>
              <a:xfrm>
                <a:off x="6104552" y="4562942"/>
                <a:ext cx="134517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l-GR" b="1" i="1" smtClean="0">
                          <a:solidFill>
                            <a:schemeClr val="tx1"/>
                          </a:solidFill>
                          <a:latin typeface="Cambria Math" charset="0"/>
                        </a:rPr>
                        <m:t>𝝈</m:t>
                      </m:r>
                      <m:r>
                        <a:rPr lang="el-GR" b="1" i="1" smtClean="0">
                          <a:solidFill>
                            <a:schemeClr val="tx1"/>
                          </a:solidFill>
                          <a:latin typeface="Cambria Math" charset="0"/>
                        </a:rPr>
                        <m:t>(</m:t>
                      </m:r>
                      <m:sSub>
                        <m:sSubPr>
                          <m:ctrlPr>
                            <a:rPr lang="en-US" b="1" i="1">
                              <a:solidFill>
                                <a:schemeClr val="tx1"/>
                              </a:solidFill>
                              <a:latin typeface="Cambria Math"/>
                            </a:rPr>
                          </m:ctrlPr>
                        </m:sSubPr>
                        <m:e>
                          <m:r>
                            <a:rPr lang="en-US" b="1" i="1">
                              <a:solidFill>
                                <a:schemeClr val="tx1"/>
                              </a:solidFill>
                              <a:latin typeface="Cambria Math" charset="0"/>
                            </a:rPr>
                            <m:t>𝒙</m:t>
                          </m:r>
                        </m:e>
                        <m:sub>
                          <m:r>
                            <a:rPr lang="en-US" b="1" i="1">
                              <a:solidFill>
                                <a:schemeClr val="tx1"/>
                              </a:solidFill>
                              <a:latin typeface="Cambria Math" charset="0"/>
                            </a:rPr>
                            <m:t>𝒊</m:t>
                          </m:r>
                        </m:sub>
                      </m:sSub>
                      <m:r>
                        <a:rPr lang="en-US" b="1" i="1" smtClean="0">
                          <a:solidFill>
                            <a:schemeClr val="tx1"/>
                          </a:solidFill>
                          <a:latin typeface="Cambria Math" charset="0"/>
                        </a:rPr>
                        <m:t>;</m:t>
                      </m:r>
                      <m:r>
                        <a:rPr lang="en-US" b="1" i="1" smtClean="0">
                          <a:solidFill>
                            <a:schemeClr val="tx1"/>
                          </a:solidFill>
                          <a:latin typeface="Cambria Math" charset="0"/>
                        </a:rPr>
                        <m:t>𝑾</m:t>
                      </m:r>
                      <m:r>
                        <a:rPr lang="en-US" b="1" i="1" smtClean="0">
                          <a:solidFill>
                            <a:schemeClr val="tx1"/>
                          </a:solidFill>
                          <a:latin typeface="Cambria Math" charset="0"/>
                        </a:rPr>
                        <m:t>, </m:t>
                      </m:r>
                      <m:r>
                        <a:rPr lang="en-US" b="1" i="1" smtClean="0">
                          <a:solidFill>
                            <a:schemeClr val="tx1"/>
                          </a:solidFill>
                          <a:latin typeface="Cambria Math" charset="0"/>
                        </a:rPr>
                        <m:t>𝒃</m:t>
                      </m:r>
                      <m:r>
                        <a:rPr lang="en-US" b="1" i="1">
                          <a:solidFill>
                            <a:schemeClr val="tx1"/>
                          </a:solidFill>
                          <a:latin typeface="Cambria Math" charset="0"/>
                        </a:rPr>
                        <m:t>)</m:t>
                      </m:r>
                    </m:oMath>
                  </m:oMathPara>
                </a14:m>
                <a:endParaRPr lang="el-GR" b="1" dirty="0">
                  <a:solidFill>
                    <a:schemeClr val="tx1"/>
                  </a:solidFill>
                </a:endParaRPr>
              </a:p>
            </p:txBody>
          </p:sp>
        </mc:Choice>
        <mc:Fallback xmlns="">
          <p:sp>
            <p:nvSpPr>
              <p:cNvPr id="16" name="Ορθογώνιο 15"/>
              <p:cNvSpPr>
                <a:spLocks noRot="1" noChangeAspect="1" noMove="1" noResize="1" noEditPoints="1" noAdjustHandles="1" noChangeArrowheads="1" noChangeShapeType="1" noTextEdit="1"/>
              </p:cNvSpPr>
              <p:nvPr/>
            </p:nvSpPr>
            <p:spPr>
              <a:xfrm>
                <a:off x="6104552" y="4562942"/>
                <a:ext cx="1345176" cy="369332"/>
              </a:xfrm>
              <a:prstGeom prst="rect">
                <a:avLst/>
              </a:prstGeom>
              <a:blipFill rotWithShape="0">
                <a:blip r:embed="rId4"/>
                <a:stretch>
                  <a:fillRect b="-16667"/>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8" name="Ορθογώνιο 17"/>
              <p:cNvSpPr/>
              <p:nvPr/>
            </p:nvSpPr>
            <p:spPr>
              <a:xfrm>
                <a:off x="3555599" y="4547553"/>
                <a:ext cx="4822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a:rPr>
                          </m:ctrlPr>
                        </m:sSubPr>
                        <m:e>
                          <m:r>
                            <a:rPr lang="en-US" sz="2000" b="1" i="1" smtClean="0">
                              <a:solidFill>
                                <a:schemeClr val="tx1"/>
                              </a:solidFill>
                              <a:latin typeface="Cambria Math" charset="0"/>
                            </a:rPr>
                            <m:t>𝒙</m:t>
                          </m:r>
                        </m:e>
                        <m:sub>
                          <m:r>
                            <a:rPr lang="en-US" sz="2000" b="1" i="1" smtClean="0">
                              <a:solidFill>
                                <a:schemeClr val="tx1"/>
                              </a:solidFill>
                              <a:latin typeface="Cambria Math" charset="0"/>
                            </a:rPr>
                            <m:t>𝒊</m:t>
                          </m:r>
                        </m:sub>
                      </m:sSub>
                    </m:oMath>
                  </m:oMathPara>
                </a14:m>
                <a:endParaRPr lang="el-GR" sz="2000" dirty="0">
                  <a:solidFill>
                    <a:schemeClr val="tx1"/>
                  </a:solidFill>
                </a:endParaRPr>
              </a:p>
            </p:txBody>
          </p:sp>
        </mc:Choice>
        <mc:Fallback xmlns="">
          <p:sp>
            <p:nvSpPr>
              <p:cNvPr id="18" name="Ορθογώνιο 17"/>
              <p:cNvSpPr>
                <a:spLocks noRot="1" noChangeAspect="1" noMove="1" noResize="1" noEditPoints="1" noAdjustHandles="1" noChangeArrowheads="1" noChangeShapeType="1" noTextEdit="1"/>
              </p:cNvSpPr>
              <p:nvPr/>
            </p:nvSpPr>
            <p:spPr>
              <a:xfrm>
                <a:off x="3555599" y="4547553"/>
                <a:ext cx="482248" cy="400110"/>
              </a:xfrm>
              <a:prstGeom prst="rect">
                <a:avLst/>
              </a:prstGeom>
              <a:blipFill rotWithShape="0">
                <a:blip r:embed="rId5"/>
                <a:stretch>
                  <a:fillRect b="-3030"/>
                </a:stretch>
              </a:blipFill>
            </p:spPr>
            <p:txBody>
              <a:bodyPr/>
              <a:lstStyle/>
              <a:p>
                <a:r>
                  <a:rPr lang="el-GR">
                    <a:noFill/>
                  </a:rPr>
                  <a:t> </a:t>
                </a:r>
              </a:p>
            </p:txBody>
          </p:sp>
        </mc:Fallback>
      </mc:AlternateContent>
      <p:sp>
        <p:nvSpPr>
          <p:cNvPr id="19" name="TextBox 18"/>
          <p:cNvSpPr txBox="1"/>
          <p:nvPr/>
        </p:nvSpPr>
        <p:spPr>
          <a:xfrm>
            <a:off x="240237" y="1385797"/>
            <a:ext cx="3097323" cy="1200329"/>
          </a:xfrm>
          <a:prstGeom prst="rect">
            <a:avLst/>
          </a:prstGeom>
          <a:noFill/>
        </p:spPr>
        <p:txBody>
          <a:bodyPr wrap="none" rtlCol="0">
            <a:spAutoFit/>
          </a:bodyPr>
          <a:lstStyle/>
          <a:p>
            <a:pPr algn="ctr"/>
            <a:r>
              <a:rPr lang="en-US" b="1" dirty="0" smtClean="0">
                <a:solidFill>
                  <a:schemeClr val="accent2"/>
                </a:solidFill>
              </a:rPr>
              <a:t>Text (input) representation</a:t>
            </a:r>
          </a:p>
          <a:p>
            <a:pPr algn="ctr"/>
            <a:r>
              <a:rPr lang="en-US" dirty="0" smtClean="0"/>
              <a:t>TFIDF</a:t>
            </a:r>
          </a:p>
          <a:p>
            <a:pPr algn="ctr"/>
            <a:r>
              <a:rPr lang="en-US" dirty="0" smtClean="0"/>
              <a:t>Word </a:t>
            </a:r>
            <a:r>
              <a:rPr lang="en-US" dirty="0" err="1" smtClean="0"/>
              <a:t>embeddings</a:t>
            </a:r>
            <a:endParaRPr lang="en-US" dirty="0" smtClean="0"/>
          </a:p>
          <a:p>
            <a:pPr algn="ctr"/>
            <a:r>
              <a:rPr lang="mr-IN" dirty="0" smtClean="0"/>
              <a:t>…</a:t>
            </a:r>
            <a:r>
              <a:rPr lang="en-US" dirty="0" smtClean="0"/>
              <a:t>.</a:t>
            </a:r>
            <a:endParaRPr lang="el-GR" dirty="0"/>
          </a:p>
        </p:txBody>
      </p:sp>
      <p:cxnSp>
        <p:nvCxnSpPr>
          <p:cNvPr id="21" name="Γωνιώδης σύνδεση 20"/>
          <p:cNvCxnSpPr>
            <a:stCxn id="19" idx="3"/>
            <a:endCxn id="3" idx="0"/>
          </p:cNvCxnSpPr>
          <p:nvPr/>
        </p:nvCxnSpPr>
        <p:spPr>
          <a:xfrm>
            <a:off x="3337560" y="1985962"/>
            <a:ext cx="433784" cy="96297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315200" y="2948938"/>
            <a:ext cx="1593706" cy="369332"/>
          </a:xfrm>
          <a:prstGeom prst="rect">
            <a:avLst/>
          </a:prstGeom>
          <a:noFill/>
        </p:spPr>
        <p:txBody>
          <a:bodyPr wrap="none" rtlCol="0">
            <a:spAutoFit/>
          </a:bodyPr>
          <a:lstStyle/>
          <a:p>
            <a:r>
              <a:rPr lang="en-US" b="1" dirty="0">
                <a:solidFill>
                  <a:schemeClr val="tx2">
                    <a:lumMod val="50000"/>
                    <a:lumOff val="50000"/>
                  </a:schemeClr>
                </a:solidFill>
              </a:rPr>
              <a:t>v</a:t>
            </a:r>
            <a:r>
              <a:rPr lang="en-US" b="1" dirty="0" smtClean="0">
                <a:solidFill>
                  <a:schemeClr val="tx2">
                    <a:lumMod val="50000"/>
                    <a:lumOff val="50000"/>
                  </a:schemeClr>
                </a:solidFill>
              </a:rPr>
              <a:t>ery positive</a:t>
            </a:r>
            <a:endParaRPr lang="el-GR" b="1" dirty="0">
              <a:solidFill>
                <a:schemeClr val="tx2">
                  <a:lumMod val="50000"/>
                  <a:lumOff val="50000"/>
                </a:schemeClr>
              </a:solidFill>
            </a:endParaRPr>
          </a:p>
        </p:txBody>
      </p:sp>
      <p:sp>
        <p:nvSpPr>
          <p:cNvPr id="27" name="TextBox 26"/>
          <p:cNvSpPr txBox="1"/>
          <p:nvPr/>
        </p:nvSpPr>
        <p:spPr>
          <a:xfrm>
            <a:off x="7548844" y="3303186"/>
            <a:ext cx="104387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b="1" dirty="0" smtClean="0">
                <a:solidFill>
                  <a:schemeClr val="accent5">
                    <a:lumMod val="60000"/>
                    <a:lumOff val="40000"/>
                  </a:schemeClr>
                </a:solidFill>
              </a:rPr>
              <a:t>positive</a:t>
            </a:r>
            <a:endParaRPr lang="el-GR" b="1" dirty="0">
              <a:solidFill>
                <a:schemeClr val="accent5">
                  <a:lumMod val="60000"/>
                  <a:lumOff val="40000"/>
                </a:schemeClr>
              </a:solidFill>
            </a:endParaRPr>
          </a:p>
        </p:txBody>
      </p:sp>
      <p:sp>
        <p:nvSpPr>
          <p:cNvPr id="28" name="TextBox 27"/>
          <p:cNvSpPr txBox="1"/>
          <p:nvPr/>
        </p:nvSpPr>
        <p:spPr>
          <a:xfrm>
            <a:off x="7248675" y="4057995"/>
            <a:ext cx="1726755" cy="369332"/>
          </a:xfrm>
          <a:prstGeom prst="rect">
            <a:avLst/>
          </a:prstGeom>
          <a:noFill/>
        </p:spPr>
        <p:txBody>
          <a:bodyPr wrap="none" rtlCol="0">
            <a:spAutoFit/>
          </a:bodyPr>
          <a:lstStyle/>
          <a:p>
            <a:r>
              <a:rPr lang="en-US" b="1" smtClean="0">
                <a:solidFill>
                  <a:schemeClr val="accent4">
                    <a:lumMod val="60000"/>
                    <a:lumOff val="40000"/>
                  </a:schemeClr>
                </a:solidFill>
              </a:rPr>
              <a:t>very negative</a:t>
            </a:r>
            <a:endParaRPr lang="el-GR" b="1" dirty="0">
              <a:solidFill>
                <a:schemeClr val="accent4">
                  <a:lumMod val="60000"/>
                  <a:lumOff val="40000"/>
                </a:schemeClr>
              </a:solidFill>
            </a:endParaRPr>
          </a:p>
        </p:txBody>
      </p:sp>
      <p:sp>
        <p:nvSpPr>
          <p:cNvPr id="29" name="TextBox 28"/>
          <p:cNvSpPr txBox="1"/>
          <p:nvPr/>
        </p:nvSpPr>
        <p:spPr>
          <a:xfrm>
            <a:off x="7441302" y="3691520"/>
            <a:ext cx="1192955" cy="369332"/>
          </a:xfrm>
          <a:prstGeom prst="rect">
            <a:avLst/>
          </a:prstGeom>
          <a:noFill/>
        </p:spPr>
        <p:txBody>
          <a:bodyPr wrap="none" rtlCol="0">
            <a:spAutoFit/>
          </a:bodyPr>
          <a:lstStyle/>
          <a:p>
            <a:r>
              <a:rPr lang="en-US" b="1" dirty="0" smtClean="0">
                <a:solidFill>
                  <a:schemeClr val="accent3">
                    <a:lumMod val="60000"/>
                    <a:lumOff val="40000"/>
                  </a:schemeClr>
                </a:solidFill>
              </a:rPr>
              <a:t>negative</a:t>
            </a:r>
            <a:endParaRPr lang="el-GR" b="1" dirty="0">
              <a:solidFill>
                <a:schemeClr val="accent3">
                  <a:lumMod val="60000"/>
                  <a:lumOff val="40000"/>
                </a:schemeClr>
              </a:solidFill>
            </a:endParaRPr>
          </a:p>
        </p:txBody>
      </p:sp>
    </p:spTree>
    <p:extLst>
      <p:ext uri="{BB962C8B-B14F-4D97-AF65-F5344CB8AC3E}">
        <p14:creationId xmlns:p14="http://schemas.microsoft.com/office/powerpoint/2010/main" val="1678782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51280" y="1332767"/>
            <a:ext cx="8249820" cy="3970318"/>
          </a:xfrm>
          <a:prstGeom prst="rect">
            <a:avLst/>
          </a:prstGeom>
        </p:spPr>
        <p:txBody>
          <a:bodyPr wrap="square">
            <a:spAutoFit/>
          </a:bodyPr>
          <a:lstStyle/>
          <a:p>
            <a:pPr algn="just"/>
            <a:r>
              <a:rPr lang="en-US" dirty="0" smtClean="0"/>
              <a:t>Non-</a:t>
            </a:r>
            <a:r>
              <a:rPr lang="en-US" dirty="0" err="1" smtClean="0"/>
              <a:t>linearities</a:t>
            </a:r>
            <a:r>
              <a:rPr lang="en-US" dirty="0" smtClean="0"/>
              <a:t> </a:t>
            </a:r>
            <a:r>
              <a:rPr lang="en-US" dirty="0"/>
              <a:t>needed to learn complex (non-linear) representations of data, otherwise the NN would be just a linear </a:t>
            </a:r>
            <a:r>
              <a:rPr lang="en-US" dirty="0" smtClean="0"/>
              <a:t>function </a:t>
            </a:r>
          </a:p>
          <a:p>
            <a:pPr algn="just"/>
            <a:endParaRPr lang="en-US" dirty="0"/>
          </a:p>
          <a:p>
            <a:pPr algn="just"/>
            <a:endParaRPr lang="en-US" dirty="0" smtClean="0"/>
          </a:p>
          <a:p>
            <a:pPr algn="just"/>
            <a:endParaRPr lang="en-US" dirty="0"/>
          </a:p>
          <a:p>
            <a:pPr algn="just"/>
            <a:endParaRPr lang="en-US" dirty="0" smtClean="0"/>
          </a:p>
          <a:p>
            <a:pPr algn="just"/>
            <a:endParaRPr lang="en-US" dirty="0"/>
          </a:p>
          <a:p>
            <a:pPr algn="just"/>
            <a:endParaRPr lang="en-US" dirty="0" smtClean="0"/>
          </a:p>
          <a:p>
            <a:pPr algn="just"/>
            <a:endParaRPr lang="en-US" dirty="0"/>
          </a:p>
          <a:p>
            <a:pPr algn="just"/>
            <a:endParaRPr lang="en-US" dirty="0" smtClean="0"/>
          </a:p>
          <a:p>
            <a:pPr algn="just"/>
            <a:endParaRPr lang="en-US" dirty="0"/>
          </a:p>
          <a:p>
            <a:pPr algn="just"/>
            <a:endParaRPr lang="en-US" dirty="0" smtClean="0"/>
          </a:p>
          <a:p>
            <a:pPr algn="just"/>
            <a:endParaRPr lang="en-US" dirty="0" smtClean="0"/>
          </a:p>
          <a:p>
            <a:pPr algn="just"/>
            <a:r>
              <a:rPr lang="en-US" dirty="0" smtClean="0"/>
              <a:t>More layers and neurons can approximate more complex functions</a:t>
            </a:r>
            <a:endParaRPr lang="en-US" dirty="0"/>
          </a:p>
        </p:txBody>
      </p:sp>
      <p:sp>
        <p:nvSpPr>
          <p:cNvPr id="11"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Activation functions</a:t>
            </a:r>
          </a:p>
        </p:txBody>
      </p:sp>
      <p:pic>
        <p:nvPicPr>
          <p:cNvPr id="4" name="Εικόνα 3"/>
          <p:cNvPicPr>
            <a:picLocks noChangeAspect="1"/>
          </p:cNvPicPr>
          <p:nvPr/>
        </p:nvPicPr>
        <p:blipFill>
          <a:blip r:embed="rId3"/>
          <a:stretch>
            <a:fillRect/>
          </a:stretch>
        </p:blipFill>
        <p:spPr>
          <a:xfrm>
            <a:off x="1116498" y="2091814"/>
            <a:ext cx="6911004" cy="2480186"/>
          </a:xfrm>
          <a:prstGeom prst="rect">
            <a:avLst/>
          </a:prstGeom>
        </p:spPr>
      </p:pic>
      <mc:AlternateContent xmlns:mc="http://schemas.openxmlformats.org/markup-compatibility/2006" xmlns:a14="http://schemas.microsoft.com/office/drawing/2010/main">
        <mc:Choice Requires="a14">
          <p:sp>
            <p:nvSpPr>
              <p:cNvPr id="7" name="Ορθογώνιο 6"/>
              <p:cNvSpPr/>
              <p:nvPr/>
            </p:nvSpPr>
            <p:spPr>
              <a:xfrm>
                <a:off x="6709847" y="1602436"/>
                <a:ext cx="1673279" cy="369332"/>
              </a:xfrm>
              <a:prstGeom prst="rect">
                <a:avLst/>
              </a:prstGeom>
            </p:spPr>
            <p:txBody>
              <a:bodyPr wrap="none">
                <a:spAutoFit/>
              </a:bodyPr>
              <a:lstStyle/>
              <a:p>
                <a14:m>
                  <m:oMath xmlns:m="http://schemas.openxmlformats.org/officeDocument/2006/math">
                    <m:sSub>
                      <m:sSubPr>
                        <m:ctrlPr>
                          <a:rPr lang="en-US" i="1" smtClean="0">
                            <a:solidFill>
                              <a:schemeClr val="tx1"/>
                            </a:solidFill>
                            <a:latin typeface="Cambria Math"/>
                          </a:rPr>
                        </m:ctrlPr>
                      </m:sSubPr>
                      <m:e>
                        <m:r>
                          <m:rPr>
                            <m:sty m:val="p"/>
                          </m:rPr>
                          <a:rPr lang="en-US" b="0" i="1">
                            <a:solidFill>
                              <a:schemeClr val="tx1"/>
                            </a:solidFill>
                            <a:latin typeface="Cambria Math" charset="0"/>
                          </a:rPr>
                          <m:t>W</m:t>
                        </m:r>
                      </m:e>
                      <m:sub>
                        <m:r>
                          <a:rPr lang="en-US" b="0" i="1" smtClean="0">
                            <a:solidFill>
                              <a:schemeClr val="tx1"/>
                            </a:solidFill>
                            <a:latin typeface="Cambria Math" charset="0"/>
                          </a:rPr>
                          <m:t>1</m:t>
                        </m:r>
                      </m:sub>
                    </m:sSub>
                    <m:sSub>
                      <m:sSubPr>
                        <m:ctrlPr>
                          <a:rPr lang="en-US" i="1">
                            <a:solidFill>
                              <a:schemeClr val="tx1"/>
                            </a:solidFill>
                            <a:latin typeface="Cambria Math"/>
                          </a:rPr>
                        </m:ctrlPr>
                      </m:sSubPr>
                      <m:e>
                        <m:r>
                          <m:rPr>
                            <m:sty m:val="p"/>
                          </m:rPr>
                          <a:rPr lang="en-US" b="0" i="1">
                            <a:solidFill>
                              <a:schemeClr val="tx1"/>
                            </a:solidFill>
                            <a:latin typeface="Cambria Math" charset="0"/>
                          </a:rPr>
                          <m:t>W</m:t>
                        </m:r>
                      </m:e>
                      <m:sub>
                        <m:r>
                          <a:rPr lang="en-US" b="0" i="1">
                            <a:solidFill>
                              <a:schemeClr val="tx1"/>
                            </a:solidFill>
                            <a:latin typeface="Cambria Math" charset="0"/>
                          </a:rPr>
                          <m:t>2</m:t>
                        </m:r>
                      </m:sub>
                    </m:sSub>
                    <m:r>
                      <a:rPr lang="en-US" b="0" i="1" smtClean="0">
                        <a:solidFill>
                          <a:schemeClr val="tx1"/>
                        </a:solidFill>
                        <a:latin typeface="Cambria Math" charset="0"/>
                      </a:rPr>
                      <m:t>𝑥</m:t>
                    </m:r>
                    <m:r>
                      <a:rPr lang="en-US" b="0" i="1" smtClean="0">
                        <a:solidFill>
                          <a:schemeClr val="tx1"/>
                        </a:solidFill>
                        <a:latin typeface="Cambria Math" charset="0"/>
                      </a:rPr>
                      <m:t>=</m:t>
                    </m:r>
                    <m:r>
                      <a:rPr lang="en-US" b="0" i="1" smtClean="0">
                        <a:solidFill>
                          <a:schemeClr val="tx1"/>
                        </a:solidFill>
                        <a:latin typeface="Cambria Math" charset="0"/>
                      </a:rPr>
                      <m:t>𝑊𝑥</m:t>
                    </m:r>
                  </m:oMath>
                </a14:m>
                <a:r>
                  <a:rPr lang="en-US" dirty="0" smtClean="0">
                    <a:solidFill>
                      <a:schemeClr val="tx1"/>
                    </a:solidFill>
                  </a:rPr>
                  <a:t> </a:t>
                </a:r>
                <a:endParaRPr lang="el-GR" dirty="0">
                  <a:solidFill>
                    <a:schemeClr val="tx1"/>
                  </a:solidFill>
                </a:endParaRPr>
              </a:p>
            </p:txBody>
          </p:sp>
        </mc:Choice>
        <mc:Fallback xmlns="">
          <p:sp>
            <p:nvSpPr>
              <p:cNvPr id="7" name="Ορθογώνιο 6"/>
              <p:cNvSpPr>
                <a:spLocks noRot="1" noChangeAspect="1" noMove="1" noResize="1" noEditPoints="1" noAdjustHandles="1" noChangeArrowheads="1" noChangeShapeType="1" noTextEdit="1"/>
              </p:cNvSpPr>
              <p:nvPr/>
            </p:nvSpPr>
            <p:spPr>
              <a:xfrm>
                <a:off x="6709847" y="1602436"/>
                <a:ext cx="1673279" cy="369332"/>
              </a:xfrm>
              <a:prstGeom prst="rect">
                <a:avLst/>
              </a:prstGeom>
              <a:blipFill rotWithShape="0">
                <a:blip r:embed="rId4"/>
                <a:stretch>
                  <a:fillRect b="-3333"/>
                </a:stretch>
              </a:blipFill>
            </p:spPr>
            <p:txBody>
              <a:bodyPr/>
              <a:lstStyle/>
              <a:p>
                <a:r>
                  <a:rPr lang="el-GR">
                    <a:noFill/>
                  </a:rPr>
                  <a:t> </a:t>
                </a:r>
              </a:p>
            </p:txBody>
          </p:sp>
        </mc:Fallback>
      </mc:AlternateContent>
      <p:sp>
        <p:nvSpPr>
          <p:cNvPr id="15" name="TextBox 14"/>
          <p:cNvSpPr txBox="1"/>
          <p:nvPr/>
        </p:nvSpPr>
        <p:spPr>
          <a:xfrm>
            <a:off x="1420330" y="5692800"/>
            <a:ext cx="6511719" cy="369332"/>
          </a:xfrm>
          <a:prstGeom prst="rect">
            <a:avLst/>
          </a:prstGeom>
          <a:noFill/>
        </p:spPr>
        <p:txBody>
          <a:bodyPr wrap="none" rtlCol="0">
            <a:spAutoFit/>
          </a:bodyPr>
          <a:lstStyle/>
          <a:p>
            <a:r>
              <a:rPr lang="en-US" dirty="0"/>
              <a:t>Full list: </a:t>
            </a:r>
            <a:r>
              <a:rPr lang="en-US" dirty="0">
                <a:hlinkClick r:id="rId5"/>
              </a:rPr>
              <a:t>https://</a:t>
            </a:r>
            <a:r>
              <a:rPr lang="en-US" dirty="0" smtClean="0">
                <a:hlinkClick r:id="rId5"/>
              </a:rPr>
              <a:t>en.wikipedia.org/wiki/Activation_function</a:t>
            </a:r>
            <a:r>
              <a:rPr lang="en-US" dirty="0" smtClean="0"/>
              <a:t> </a:t>
            </a:r>
            <a:endParaRPr lang="el-GR" dirty="0"/>
          </a:p>
        </p:txBody>
      </p:sp>
      <p:sp>
        <p:nvSpPr>
          <p:cNvPr id="2" name="Ορθογώνιο 1"/>
          <p:cNvSpPr/>
          <p:nvPr/>
        </p:nvSpPr>
        <p:spPr>
          <a:xfrm>
            <a:off x="2859206" y="4536025"/>
            <a:ext cx="4572000" cy="230832"/>
          </a:xfrm>
          <a:prstGeom prst="rect">
            <a:avLst/>
          </a:prstGeom>
        </p:spPr>
        <p:txBody>
          <a:bodyPr>
            <a:spAutoFit/>
          </a:bodyPr>
          <a:lstStyle/>
          <a:p>
            <a:pPr>
              <a:defRPr/>
            </a:pPr>
            <a:r>
              <a:rPr lang="en-US" sz="900" i="1" dirty="0"/>
              <a:t>http://cs231n.github.io/assets/nn1/</a:t>
            </a:r>
            <a:r>
              <a:rPr lang="en-US" sz="900" i="1" dirty="0" err="1"/>
              <a:t>layer_sizes.jpeg</a:t>
            </a:r>
            <a:endParaRPr lang="en-US" sz="900" i="1" dirty="0"/>
          </a:p>
        </p:txBody>
      </p:sp>
    </p:spTree>
    <p:extLst>
      <p:ext uri="{BB962C8B-B14F-4D97-AF65-F5344CB8AC3E}">
        <p14:creationId xmlns:p14="http://schemas.microsoft.com/office/powerpoint/2010/main" val="13063588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Activation: Sigmoid</a:t>
            </a:r>
            <a:endParaRPr lang="en-US" dirty="0"/>
          </a:p>
        </p:txBody>
      </p:sp>
      <p:pic>
        <p:nvPicPr>
          <p:cNvPr id="13" name="Εικόνα 12"/>
          <p:cNvPicPr>
            <a:picLocks noChangeAspect="1"/>
          </p:cNvPicPr>
          <p:nvPr/>
        </p:nvPicPr>
        <p:blipFill>
          <a:blip r:embed="rId3"/>
          <a:stretch>
            <a:fillRect/>
          </a:stretch>
        </p:blipFill>
        <p:spPr>
          <a:xfrm>
            <a:off x="551280" y="1155700"/>
            <a:ext cx="3041650" cy="2159000"/>
          </a:xfrm>
          <a:prstGeom prst="rect">
            <a:avLst/>
          </a:prstGeom>
        </p:spPr>
      </p:pic>
      <p:sp>
        <p:nvSpPr>
          <p:cNvPr id="14" name="Ορθογώνιο 13"/>
          <p:cNvSpPr/>
          <p:nvPr/>
        </p:nvSpPr>
        <p:spPr>
          <a:xfrm>
            <a:off x="398880" y="3740858"/>
            <a:ext cx="8478420" cy="2585323"/>
          </a:xfrm>
          <a:prstGeom prst="rect">
            <a:avLst/>
          </a:prstGeom>
        </p:spPr>
        <p:txBody>
          <a:bodyPr wrap="square">
            <a:spAutoFit/>
          </a:bodyPr>
          <a:lstStyle/>
          <a:p>
            <a:pPr marL="285750" indent="-285750">
              <a:buFont typeface=".AppleSystemUIFont" charset="-120"/>
              <a:buChar char="+"/>
              <a:defRPr/>
            </a:pPr>
            <a:r>
              <a:rPr lang="en-US" dirty="0" smtClean="0"/>
              <a:t>Nice </a:t>
            </a:r>
            <a:r>
              <a:rPr lang="en-US" dirty="0"/>
              <a:t>interpretation as the </a:t>
            </a:r>
            <a:r>
              <a:rPr lang="en-US" b="1" dirty="0">
                <a:solidFill>
                  <a:schemeClr val="accent2"/>
                </a:solidFill>
              </a:rPr>
              <a:t>firing rate</a:t>
            </a:r>
            <a:r>
              <a:rPr lang="en-US" dirty="0"/>
              <a:t> of a </a:t>
            </a:r>
            <a:r>
              <a:rPr lang="en-US" dirty="0" smtClean="0"/>
              <a:t>neuron</a:t>
            </a:r>
          </a:p>
          <a:p>
            <a:pPr marL="742950" lvl="1" indent="-285750">
              <a:buFont typeface="Arial" charset="0"/>
              <a:buChar char="•"/>
              <a:defRPr/>
            </a:pPr>
            <a:r>
              <a:rPr lang="en-US" dirty="0" smtClean="0"/>
              <a:t>0 = not </a:t>
            </a:r>
            <a:r>
              <a:rPr lang="en-US" dirty="0"/>
              <a:t>firing at all </a:t>
            </a:r>
            <a:endParaRPr lang="en-US" dirty="0" smtClean="0"/>
          </a:p>
          <a:p>
            <a:pPr marL="742950" lvl="1" indent="-285750">
              <a:buFont typeface="Arial" charset="0"/>
              <a:buChar char="•"/>
              <a:defRPr/>
            </a:pPr>
            <a:r>
              <a:rPr lang="en-US" dirty="0" smtClean="0"/>
              <a:t>1 = fully firing</a:t>
            </a:r>
          </a:p>
          <a:p>
            <a:pPr marL="742950" lvl="1" indent="-285750">
              <a:buFont typeface="Arial" charset="0"/>
              <a:buChar char="•"/>
              <a:defRPr/>
            </a:pPr>
            <a:endParaRPr lang="en-US" dirty="0" smtClean="0"/>
          </a:p>
          <a:p>
            <a:pPr marL="285750" lvl="2" indent="-285750">
              <a:buFont typeface=".AppleSystemUIFont" charset="-120"/>
              <a:buChar char="-"/>
              <a:defRPr/>
            </a:pPr>
            <a:r>
              <a:rPr lang="en-US" dirty="0" smtClean="0"/>
              <a:t>Sigmoid neurons </a:t>
            </a:r>
            <a:r>
              <a:rPr lang="en-US" b="1" dirty="0">
                <a:solidFill>
                  <a:schemeClr val="accent2"/>
                </a:solidFill>
              </a:rPr>
              <a:t>saturate</a:t>
            </a:r>
            <a:r>
              <a:rPr lang="en-US" dirty="0"/>
              <a:t> </a:t>
            </a:r>
            <a:r>
              <a:rPr lang="en-US" dirty="0" smtClean="0"/>
              <a:t>and </a:t>
            </a:r>
            <a:r>
              <a:rPr lang="en-US" b="1" dirty="0">
                <a:solidFill>
                  <a:schemeClr val="accent2"/>
                </a:solidFill>
              </a:rPr>
              <a:t>kill </a:t>
            </a:r>
            <a:r>
              <a:rPr lang="en-US" b="1" dirty="0" smtClean="0">
                <a:solidFill>
                  <a:schemeClr val="accent2"/>
                </a:solidFill>
              </a:rPr>
              <a:t>gradients</a:t>
            </a:r>
            <a:r>
              <a:rPr lang="en-US" dirty="0" smtClean="0"/>
              <a:t>, thus NN will </a:t>
            </a:r>
            <a:r>
              <a:rPr lang="en-US" dirty="0"/>
              <a:t>barely </a:t>
            </a:r>
            <a:r>
              <a:rPr lang="en-US" dirty="0" smtClean="0"/>
              <a:t>learn</a:t>
            </a:r>
            <a:endParaRPr lang="en-US" b="1" dirty="0" smtClean="0">
              <a:solidFill>
                <a:schemeClr val="accent2"/>
              </a:solidFill>
            </a:endParaRPr>
          </a:p>
          <a:p>
            <a:pPr marL="742950" lvl="1" indent="-285750">
              <a:buSzPct val="110000"/>
              <a:buFont typeface="Arial" charset="0"/>
              <a:buChar char="•"/>
              <a:defRPr/>
            </a:pPr>
            <a:r>
              <a:rPr lang="en-US" dirty="0" smtClean="0"/>
              <a:t>when the neuron’s activation are 0 or 1 (saturate)</a:t>
            </a:r>
          </a:p>
          <a:p>
            <a:pPr marL="1200150" lvl="2" indent="-285750">
              <a:buSzPct val="110000"/>
              <a:buFont typeface="AppleColorEmoji" charset="0"/>
              <a:buChar char="🙁"/>
              <a:defRPr/>
            </a:pPr>
            <a:r>
              <a:rPr lang="en-US" dirty="0" smtClean="0"/>
              <a:t>gradient </a:t>
            </a:r>
            <a:r>
              <a:rPr lang="en-US" dirty="0"/>
              <a:t>at these regions </a:t>
            </a:r>
            <a:r>
              <a:rPr lang="en-US" dirty="0" smtClean="0"/>
              <a:t>almost zero </a:t>
            </a:r>
          </a:p>
          <a:p>
            <a:pPr marL="1200150" lvl="2" indent="-285750">
              <a:buSzPct val="110000"/>
              <a:buFont typeface="AppleColorEmoji" charset="0"/>
              <a:buChar char="🙁"/>
              <a:defRPr/>
            </a:pPr>
            <a:r>
              <a:rPr lang="en-US" dirty="0" smtClean="0"/>
              <a:t>almost </a:t>
            </a:r>
            <a:r>
              <a:rPr lang="en-US" dirty="0"/>
              <a:t>no signal will flow </a:t>
            </a:r>
            <a:r>
              <a:rPr lang="en-US" dirty="0" smtClean="0"/>
              <a:t>to </a:t>
            </a:r>
            <a:r>
              <a:rPr lang="en-US" dirty="0"/>
              <a:t>its weights </a:t>
            </a:r>
            <a:endParaRPr lang="en-US" dirty="0" smtClean="0"/>
          </a:p>
          <a:p>
            <a:pPr marL="1200150" lvl="2" indent="-285750">
              <a:buSzPct val="110000"/>
              <a:buFont typeface="AppleColorEmoji" charset="0"/>
              <a:buChar char="🙁"/>
              <a:defRPr/>
            </a:pPr>
            <a:r>
              <a:rPr lang="en-US" dirty="0" smtClean="0"/>
              <a:t>if initial </a:t>
            </a:r>
            <a:r>
              <a:rPr lang="en-US" dirty="0"/>
              <a:t>weights are too large then most neurons </a:t>
            </a:r>
            <a:r>
              <a:rPr lang="en-US" dirty="0" smtClean="0"/>
              <a:t>would saturate</a:t>
            </a:r>
          </a:p>
        </p:txBody>
      </p:sp>
      <p:sp>
        <p:nvSpPr>
          <p:cNvPr id="2" name="Ορθογώνιο 1"/>
          <p:cNvSpPr/>
          <p:nvPr/>
        </p:nvSpPr>
        <p:spPr>
          <a:xfrm>
            <a:off x="3822700" y="1421632"/>
            <a:ext cx="3898900" cy="1200329"/>
          </a:xfrm>
          <a:prstGeom prst="rect">
            <a:avLst/>
          </a:prstGeom>
        </p:spPr>
        <p:txBody>
          <a:bodyPr wrap="square">
            <a:spAutoFit/>
          </a:bodyPr>
          <a:lstStyle/>
          <a:p>
            <a:pPr>
              <a:defRPr/>
            </a:pPr>
            <a:r>
              <a:rPr lang="en-US" dirty="0" smtClean="0"/>
              <a:t>Takes a real-valued number and “squashes” it into range between 0 and 1. </a:t>
            </a:r>
          </a:p>
          <a:p>
            <a:pPr>
              <a:defRPr/>
            </a:pPr>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5153230" y="2314184"/>
                <a:ext cx="123783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l-GR" sz="2000" i="1">
                              <a:latin typeface="Cambria Math"/>
                            </a:rPr>
                          </m:ctrlPr>
                        </m:sSupPr>
                        <m:e>
                          <m:r>
                            <a:rPr lang="en-US" sz="2000" i="1">
                              <a:latin typeface="Cambria Math" charset="0"/>
                            </a:rPr>
                            <m:t>𝑅</m:t>
                          </m:r>
                        </m:e>
                        <m:sup>
                          <m:r>
                            <a:rPr lang="en-US" sz="2000" i="1">
                              <a:latin typeface="Cambria Math" charset="0"/>
                            </a:rPr>
                            <m:t>𝑛</m:t>
                          </m:r>
                        </m:sup>
                      </m:sSup>
                      <m:r>
                        <a:rPr lang="is-IS" sz="2000" i="1">
                          <a:latin typeface="Cambria Math" charset="0"/>
                        </a:rPr>
                        <m:t>→</m:t>
                      </m:r>
                      <m:d>
                        <m:dPr>
                          <m:begChr m:val="["/>
                          <m:endChr m:val="]"/>
                          <m:ctrlPr>
                            <a:rPr lang="mr-IN" sz="2000" i="1">
                              <a:latin typeface="Cambria Math"/>
                            </a:rPr>
                          </m:ctrlPr>
                        </m:dPr>
                        <m:e>
                          <m:r>
                            <a:rPr lang="en-US" sz="2000" i="1">
                              <a:latin typeface="Cambria Math" charset="0"/>
                            </a:rPr>
                            <m:t>0,1</m:t>
                          </m:r>
                        </m:e>
                      </m:d>
                    </m:oMath>
                  </m:oMathPara>
                </a14:m>
                <a:endParaRPr lang="el-GR" sz="2000" i="1" dirty="0"/>
              </a:p>
            </p:txBody>
          </p:sp>
        </mc:Choice>
        <mc:Fallback xmlns="">
          <p:sp>
            <p:nvSpPr>
              <p:cNvPr id="3" name="TextBox 2"/>
              <p:cNvSpPr txBox="1">
                <a:spLocks noRot="1" noChangeAspect="1" noMove="1" noResize="1" noEditPoints="1" noAdjustHandles="1" noChangeArrowheads="1" noChangeShapeType="1" noTextEdit="1"/>
              </p:cNvSpPr>
              <p:nvPr/>
            </p:nvSpPr>
            <p:spPr>
              <a:xfrm>
                <a:off x="5153230" y="2314184"/>
                <a:ext cx="1237839" cy="307777"/>
              </a:xfrm>
              <a:prstGeom prst="rect">
                <a:avLst/>
              </a:prstGeom>
              <a:blipFill rotWithShape="0">
                <a:blip r:embed="rId4"/>
                <a:stretch>
                  <a:fillRect l="-3448" b="-14000"/>
                </a:stretch>
              </a:blipFill>
            </p:spPr>
            <p:txBody>
              <a:bodyPr/>
              <a:lstStyle/>
              <a:p>
                <a:r>
                  <a:rPr lang="el-GR">
                    <a:noFill/>
                  </a:rPr>
                  <a:t> </a:t>
                </a:r>
              </a:p>
            </p:txBody>
          </p:sp>
        </mc:Fallback>
      </mc:AlternateContent>
      <p:sp>
        <p:nvSpPr>
          <p:cNvPr id="4" name="Ορθογώνιο 3"/>
          <p:cNvSpPr/>
          <p:nvPr/>
        </p:nvSpPr>
        <p:spPr>
          <a:xfrm>
            <a:off x="622030" y="3314700"/>
            <a:ext cx="2900149" cy="233718"/>
          </a:xfrm>
          <a:prstGeom prst="rect">
            <a:avLst/>
          </a:prstGeom>
        </p:spPr>
        <p:txBody>
          <a:bodyPr wrap="square">
            <a:spAutoFit/>
          </a:bodyPr>
          <a:lstStyle/>
          <a:p>
            <a:pPr>
              <a:defRPr/>
            </a:pPr>
            <a:r>
              <a:rPr lang="en-US" sz="900" i="1" dirty="0"/>
              <a:t>http://</a:t>
            </a:r>
            <a:r>
              <a:rPr lang="en-US" sz="900" i="1" dirty="0" err="1"/>
              <a:t>adilmoujahid.com</a:t>
            </a:r>
            <a:r>
              <a:rPr lang="en-US" sz="900" i="1" dirty="0"/>
              <a:t>/images/</a:t>
            </a:r>
            <a:r>
              <a:rPr lang="en-US" sz="900" i="1" dirty="0" err="1"/>
              <a:t>activation.png</a:t>
            </a:r>
            <a:endParaRPr lang="en-US" sz="900" i="1" dirty="0"/>
          </a:p>
        </p:txBody>
      </p:sp>
    </p:spTree>
    <p:extLst>
      <p:ext uri="{BB962C8B-B14F-4D97-AF65-F5344CB8AC3E}">
        <p14:creationId xmlns:p14="http://schemas.microsoft.com/office/powerpoint/2010/main" val="1007009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Activation: </a:t>
            </a:r>
            <a:r>
              <a:rPr lang="en-US" dirty="0" err="1" smtClean="0"/>
              <a:t>Tanh</a:t>
            </a:r>
            <a:endParaRPr lang="en-US" dirty="0"/>
          </a:p>
        </p:txBody>
      </p:sp>
      <mc:AlternateContent xmlns:mc="http://schemas.openxmlformats.org/markup-compatibility/2006" xmlns:a14="http://schemas.microsoft.com/office/drawing/2010/main">
        <mc:Choice Requires="a14">
          <p:sp>
            <p:nvSpPr>
              <p:cNvPr id="14" name="Ορθογώνιο 13"/>
              <p:cNvSpPr/>
              <p:nvPr/>
            </p:nvSpPr>
            <p:spPr>
              <a:xfrm>
                <a:off x="398880" y="3740858"/>
                <a:ext cx="8478420" cy="923330"/>
              </a:xfrm>
              <a:prstGeom prst="rect">
                <a:avLst/>
              </a:prstGeom>
            </p:spPr>
            <p:txBody>
              <a:bodyPr wrap="square">
                <a:spAutoFit/>
              </a:bodyPr>
              <a:lstStyle/>
              <a:p>
                <a:pPr marL="285750" lvl="2" indent="-285750">
                  <a:buFont typeface=".AppleSystemUIFont" charset="-120"/>
                  <a:buChar char="-"/>
                  <a:defRPr/>
                </a:pPr>
                <a:r>
                  <a:rPr lang="en-US" dirty="0" smtClean="0"/>
                  <a:t>Like sigmoid, </a:t>
                </a:r>
                <a:r>
                  <a:rPr lang="en-US" dirty="0" err="1" smtClean="0"/>
                  <a:t>tanh</a:t>
                </a:r>
                <a:r>
                  <a:rPr lang="en-US" dirty="0" smtClean="0"/>
                  <a:t> neurons </a:t>
                </a:r>
                <a:r>
                  <a:rPr lang="en-US" b="1" dirty="0" smtClean="0">
                    <a:solidFill>
                      <a:schemeClr val="accent2"/>
                    </a:solidFill>
                  </a:rPr>
                  <a:t>saturate</a:t>
                </a:r>
              </a:p>
              <a:p>
                <a:pPr marL="285750" lvl="2" indent="-285750">
                  <a:buFont typeface=".AppleSystemUIFont" charset="-120"/>
                  <a:buChar char="-"/>
                  <a:defRPr/>
                </a:pPr>
                <a:r>
                  <a:rPr lang="en-US" dirty="0" smtClean="0"/>
                  <a:t>Unlike sigmoid, output is </a:t>
                </a:r>
                <a:r>
                  <a:rPr lang="en-US" b="1" dirty="0" smtClean="0">
                    <a:solidFill>
                      <a:schemeClr val="accent2"/>
                    </a:solidFill>
                  </a:rPr>
                  <a:t>zero-centered</a:t>
                </a:r>
              </a:p>
              <a:p>
                <a:pPr marL="285750" lvl="2" indent="-285750">
                  <a:buFont typeface=".AppleSystemUIFont" charset="-120"/>
                  <a:buChar char="-"/>
                  <a:defRPr/>
                </a:pPr>
                <a:r>
                  <a:rPr lang="en-US" dirty="0" err="1" smtClean="0">
                    <a:solidFill>
                      <a:schemeClr val="tx1"/>
                    </a:solidFill>
                  </a:rPr>
                  <a:t>Tanh</a:t>
                </a:r>
                <a:r>
                  <a:rPr lang="en-US" dirty="0" smtClean="0">
                    <a:solidFill>
                      <a:schemeClr val="tx1"/>
                    </a:solidFill>
                  </a:rPr>
                  <a:t> is a </a:t>
                </a:r>
                <a:r>
                  <a:rPr lang="en-US" b="1" dirty="0" smtClean="0">
                    <a:solidFill>
                      <a:schemeClr val="accent2"/>
                    </a:solidFill>
                  </a:rPr>
                  <a:t>scaled sigmoid</a:t>
                </a:r>
                <a:r>
                  <a:rPr lang="en-US" dirty="0" smtClean="0">
                    <a:solidFill>
                      <a:schemeClr val="tx1"/>
                    </a:solidFill>
                  </a:rPr>
                  <a:t>: </a:t>
                </a:r>
                <a14:m>
                  <m:oMath xmlns:m="http://schemas.openxmlformats.org/officeDocument/2006/math">
                    <m:func>
                      <m:funcPr>
                        <m:ctrlPr>
                          <a:rPr lang="en-US" b="0" i="1" smtClean="0">
                            <a:solidFill>
                              <a:schemeClr val="tx1"/>
                            </a:solidFill>
                            <a:latin typeface="Cambria Math"/>
                          </a:rPr>
                        </m:ctrlPr>
                      </m:funcPr>
                      <m:fName>
                        <m:r>
                          <m:rPr>
                            <m:sty m:val="p"/>
                          </m:rPr>
                          <a:rPr lang="en-US" b="0" i="0" smtClean="0">
                            <a:solidFill>
                              <a:schemeClr val="tx1"/>
                            </a:solidFill>
                            <a:latin typeface="Cambria Math" charset="0"/>
                          </a:rPr>
                          <m:t>tanh</m:t>
                        </m:r>
                      </m:fName>
                      <m:e>
                        <m:d>
                          <m:dPr>
                            <m:ctrlPr>
                              <a:rPr lang="en-US" b="0" i="1" smtClean="0">
                                <a:solidFill>
                                  <a:schemeClr val="tx1"/>
                                </a:solidFill>
                                <a:latin typeface="Cambria Math"/>
                              </a:rPr>
                            </m:ctrlPr>
                          </m:dPr>
                          <m:e>
                            <m:r>
                              <a:rPr lang="en-US" b="0" i="1" smtClean="0">
                                <a:solidFill>
                                  <a:schemeClr val="tx1"/>
                                </a:solidFill>
                                <a:latin typeface="Cambria Math" charset="0"/>
                              </a:rPr>
                              <m:t>𝑥</m:t>
                            </m:r>
                          </m:e>
                        </m:d>
                      </m:e>
                    </m:func>
                    <m:r>
                      <a:rPr lang="en-US" b="0" i="1" smtClean="0">
                        <a:solidFill>
                          <a:schemeClr val="tx1"/>
                        </a:solidFill>
                        <a:latin typeface="Cambria Math" charset="0"/>
                      </a:rPr>
                      <m:t>=2</m:t>
                    </m:r>
                    <m:r>
                      <a:rPr lang="en-US" b="0" i="1" smtClean="0">
                        <a:solidFill>
                          <a:schemeClr val="tx1"/>
                        </a:solidFill>
                        <a:latin typeface="Cambria Math" charset="0"/>
                      </a:rPr>
                      <m:t>𝑠𝑖𝑔𝑚</m:t>
                    </m:r>
                    <m:d>
                      <m:dPr>
                        <m:ctrlPr>
                          <a:rPr lang="en-US" b="0" i="1" smtClean="0">
                            <a:solidFill>
                              <a:schemeClr val="tx1"/>
                            </a:solidFill>
                            <a:latin typeface="Cambria Math"/>
                          </a:rPr>
                        </m:ctrlPr>
                      </m:dPr>
                      <m:e>
                        <m:r>
                          <a:rPr lang="en-US" b="0" i="1" smtClean="0">
                            <a:solidFill>
                              <a:schemeClr val="tx1"/>
                            </a:solidFill>
                            <a:latin typeface="Cambria Math" charset="0"/>
                          </a:rPr>
                          <m:t>2</m:t>
                        </m:r>
                        <m:r>
                          <a:rPr lang="en-US" b="0" i="1" smtClean="0">
                            <a:solidFill>
                              <a:schemeClr val="tx1"/>
                            </a:solidFill>
                            <a:latin typeface="Cambria Math" charset="0"/>
                          </a:rPr>
                          <m:t>𝑥</m:t>
                        </m:r>
                      </m:e>
                    </m:d>
                    <m:r>
                      <a:rPr lang="en-US" b="0" i="1" smtClean="0">
                        <a:solidFill>
                          <a:schemeClr val="tx1"/>
                        </a:solidFill>
                        <a:latin typeface="Cambria Math" charset="0"/>
                      </a:rPr>
                      <m:t>−1</m:t>
                    </m:r>
                  </m:oMath>
                </a14:m>
                <a:endParaRPr lang="en-US" dirty="0" smtClean="0">
                  <a:solidFill>
                    <a:schemeClr val="tx1"/>
                  </a:solidFill>
                </a:endParaRPr>
              </a:p>
            </p:txBody>
          </p:sp>
        </mc:Choice>
        <mc:Fallback xmlns="">
          <p:sp>
            <p:nvSpPr>
              <p:cNvPr id="14" name="Ορθογώνιο 13"/>
              <p:cNvSpPr>
                <a:spLocks noRot="1" noChangeAspect="1" noMove="1" noResize="1" noEditPoints="1" noAdjustHandles="1" noChangeArrowheads="1" noChangeShapeType="1" noTextEdit="1"/>
              </p:cNvSpPr>
              <p:nvPr/>
            </p:nvSpPr>
            <p:spPr>
              <a:xfrm>
                <a:off x="398880" y="3740858"/>
                <a:ext cx="8478420" cy="923330"/>
              </a:xfrm>
              <a:prstGeom prst="rect">
                <a:avLst/>
              </a:prstGeom>
              <a:blipFill rotWithShape="0">
                <a:blip r:embed="rId3"/>
                <a:stretch>
                  <a:fillRect l="-575" t="-3974" b="-9934"/>
                </a:stretch>
              </a:blipFill>
            </p:spPr>
            <p:txBody>
              <a:bodyPr/>
              <a:lstStyle/>
              <a:p>
                <a:r>
                  <a:rPr lang="el-GR">
                    <a:noFill/>
                  </a:rPr>
                  <a:t> </a:t>
                </a:r>
              </a:p>
            </p:txBody>
          </p:sp>
        </mc:Fallback>
      </mc:AlternateContent>
      <p:sp>
        <p:nvSpPr>
          <p:cNvPr id="2" name="Ορθογώνιο 1"/>
          <p:cNvSpPr/>
          <p:nvPr/>
        </p:nvSpPr>
        <p:spPr>
          <a:xfrm>
            <a:off x="3822700" y="1421632"/>
            <a:ext cx="3898900" cy="1200329"/>
          </a:xfrm>
          <a:prstGeom prst="rect">
            <a:avLst/>
          </a:prstGeom>
        </p:spPr>
        <p:txBody>
          <a:bodyPr wrap="square">
            <a:spAutoFit/>
          </a:bodyPr>
          <a:lstStyle/>
          <a:p>
            <a:pPr>
              <a:defRPr/>
            </a:pPr>
            <a:r>
              <a:rPr lang="en-US" dirty="0" smtClean="0"/>
              <a:t>Takes a real-valued number and “squashes” it into range between -1 and 1. </a:t>
            </a:r>
          </a:p>
          <a:p>
            <a:pPr>
              <a:defRPr/>
            </a:pPr>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5153230" y="2314184"/>
                <a:ext cx="143020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l-GR" sz="2000" i="1" smtClean="0">
                              <a:latin typeface="Cambria Math"/>
                            </a:rPr>
                          </m:ctrlPr>
                        </m:sSupPr>
                        <m:e>
                          <m:r>
                            <a:rPr lang="en-US" sz="2000" i="1">
                              <a:latin typeface="Cambria Math" charset="0"/>
                            </a:rPr>
                            <m:t>𝑅</m:t>
                          </m:r>
                        </m:e>
                        <m:sup>
                          <m:r>
                            <a:rPr lang="en-US" sz="2000" i="1">
                              <a:latin typeface="Cambria Math" charset="0"/>
                            </a:rPr>
                            <m:t>𝑛</m:t>
                          </m:r>
                        </m:sup>
                      </m:sSup>
                      <m:r>
                        <a:rPr lang="is-IS" sz="2000" i="1">
                          <a:latin typeface="Cambria Math" charset="0"/>
                        </a:rPr>
                        <m:t>→</m:t>
                      </m:r>
                      <m:d>
                        <m:dPr>
                          <m:begChr m:val="["/>
                          <m:endChr m:val="]"/>
                          <m:ctrlPr>
                            <a:rPr lang="mr-IN" sz="2000" i="1">
                              <a:latin typeface="Cambria Math"/>
                            </a:rPr>
                          </m:ctrlPr>
                        </m:dPr>
                        <m:e>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1</m:t>
                          </m:r>
                          <m:r>
                            <a:rPr lang="en-US" sz="2000" i="1">
                              <a:latin typeface="Cambria Math" charset="0"/>
                            </a:rPr>
                            <m:t>,1</m:t>
                          </m:r>
                        </m:e>
                      </m:d>
                    </m:oMath>
                  </m:oMathPara>
                </a14:m>
                <a:endParaRPr lang="el-GR" sz="2000" i="1" dirty="0"/>
              </a:p>
            </p:txBody>
          </p:sp>
        </mc:Choice>
        <mc:Fallback xmlns="">
          <p:sp>
            <p:nvSpPr>
              <p:cNvPr id="3" name="TextBox 2"/>
              <p:cNvSpPr txBox="1">
                <a:spLocks noRot="1" noChangeAspect="1" noMove="1" noResize="1" noEditPoints="1" noAdjustHandles="1" noChangeArrowheads="1" noChangeShapeType="1" noTextEdit="1"/>
              </p:cNvSpPr>
              <p:nvPr/>
            </p:nvSpPr>
            <p:spPr>
              <a:xfrm>
                <a:off x="5153230" y="2314184"/>
                <a:ext cx="1430200" cy="307777"/>
              </a:xfrm>
              <a:prstGeom prst="rect">
                <a:avLst/>
              </a:prstGeom>
              <a:blipFill rotWithShape="0">
                <a:blip r:embed="rId4"/>
                <a:stretch>
                  <a:fillRect l="-2979" b="-10000"/>
                </a:stretch>
              </a:blipFill>
            </p:spPr>
            <p:txBody>
              <a:bodyPr/>
              <a:lstStyle/>
              <a:p>
                <a:r>
                  <a:rPr lang="el-GR">
                    <a:noFill/>
                  </a:rPr>
                  <a:t> </a:t>
                </a:r>
              </a:p>
            </p:txBody>
          </p:sp>
        </mc:Fallback>
      </mc:AlternateContent>
      <p:pic>
        <p:nvPicPr>
          <p:cNvPr id="5" name="Εικόνα 4"/>
          <p:cNvPicPr>
            <a:picLocks noChangeAspect="1"/>
          </p:cNvPicPr>
          <p:nvPr/>
        </p:nvPicPr>
        <p:blipFill>
          <a:blip r:embed="rId5"/>
          <a:stretch>
            <a:fillRect/>
          </a:stretch>
        </p:blipFill>
        <p:spPr>
          <a:xfrm>
            <a:off x="657931" y="1155921"/>
            <a:ext cx="2993318" cy="2110352"/>
          </a:xfrm>
          <a:prstGeom prst="rect">
            <a:avLst/>
          </a:prstGeom>
        </p:spPr>
      </p:pic>
      <p:sp>
        <p:nvSpPr>
          <p:cNvPr id="7" name="Ορθογώνιο 6"/>
          <p:cNvSpPr/>
          <p:nvPr/>
        </p:nvSpPr>
        <p:spPr>
          <a:xfrm>
            <a:off x="704515" y="3266273"/>
            <a:ext cx="2900149" cy="233718"/>
          </a:xfrm>
          <a:prstGeom prst="rect">
            <a:avLst/>
          </a:prstGeom>
        </p:spPr>
        <p:txBody>
          <a:bodyPr wrap="square">
            <a:spAutoFit/>
          </a:bodyPr>
          <a:lstStyle/>
          <a:p>
            <a:pPr>
              <a:defRPr/>
            </a:pPr>
            <a:r>
              <a:rPr lang="en-US" sz="900" i="1" dirty="0"/>
              <a:t>http://</a:t>
            </a:r>
            <a:r>
              <a:rPr lang="en-US" sz="900" i="1" dirty="0" err="1"/>
              <a:t>adilmoujahid.com</a:t>
            </a:r>
            <a:r>
              <a:rPr lang="en-US" sz="900" i="1" dirty="0"/>
              <a:t>/images/</a:t>
            </a:r>
            <a:r>
              <a:rPr lang="en-US" sz="900" i="1" dirty="0" err="1"/>
              <a:t>activation.png</a:t>
            </a:r>
            <a:endParaRPr lang="en-US" sz="900" i="1" dirty="0"/>
          </a:p>
        </p:txBody>
      </p:sp>
    </p:spTree>
    <p:extLst>
      <p:ext uri="{BB962C8B-B14F-4D97-AF65-F5344CB8AC3E}">
        <p14:creationId xmlns:p14="http://schemas.microsoft.com/office/powerpoint/2010/main" val="1885148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84910"/>
            <a:ext cx="7467600" cy="5504816"/>
          </a:xfrm>
        </p:spPr>
        <p:txBody>
          <a:bodyPr>
            <a:normAutofit/>
          </a:bodyPr>
          <a:lstStyle/>
          <a:p>
            <a:r>
              <a:rPr lang="en-US" i="1" dirty="0">
                <a:solidFill>
                  <a:schemeClr val="tx1"/>
                </a:solidFill>
              </a:rPr>
              <a:t>not zero-centered</a:t>
            </a:r>
            <a:r>
              <a:rPr lang="en-US" dirty="0">
                <a:solidFill>
                  <a:schemeClr val="tx1"/>
                </a:solidFill>
              </a:rPr>
              <a:t>: later layers of processing would be receiving data that is not zero-centered. </a:t>
            </a:r>
          </a:p>
          <a:p>
            <a:r>
              <a:rPr lang="en-US" dirty="0">
                <a:solidFill>
                  <a:schemeClr val="tx1"/>
                </a:solidFill>
              </a:rPr>
              <a:t>if data coming into a neuron is always positive then the gradient on the weights will be either all be positive, or all negative (depending on the gradient of the whole expression). Could introduce undesirable zig-zagging dynamics in the gradient weight updates. However, once these gradients are added up across a data  batch the final weight update can have variable signs, somewhat mitigating this issue. </a:t>
            </a:r>
            <a:endParaRPr lang="en-US" dirty="0"/>
          </a:p>
        </p:txBody>
      </p:sp>
    </p:spTree>
    <p:extLst>
      <p:ext uri="{BB962C8B-B14F-4D97-AF65-F5344CB8AC3E}">
        <p14:creationId xmlns:p14="http://schemas.microsoft.com/office/powerpoint/2010/main" val="776441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Activation: </a:t>
            </a:r>
            <a:r>
              <a:rPr lang="en-US" dirty="0" err="1" smtClean="0"/>
              <a:t>ReLU</a:t>
            </a:r>
            <a:endParaRPr lang="en-US" dirty="0"/>
          </a:p>
        </p:txBody>
      </p:sp>
      <p:sp>
        <p:nvSpPr>
          <p:cNvPr id="2" name="Ορθογώνιο 1"/>
          <p:cNvSpPr/>
          <p:nvPr/>
        </p:nvSpPr>
        <p:spPr>
          <a:xfrm>
            <a:off x="3822700" y="1421632"/>
            <a:ext cx="3898900" cy="923330"/>
          </a:xfrm>
          <a:prstGeom prst="rect">
            <a:avLst/>
          </a:prstGeom>
        </p:spPr>
        <p:txBody>
          <a:bodyPr wrap="square">
            <a:spAutoFit/>
          </a:bodyPr>
          <a:lstStyle/>
          <a:p>
            <a:pPr>
              <a:defRPr/>
            </a:pPr>
            <a:r>
              <a:rPr lang="en-US" dirty="0" smtClean="0"/>
              <a:t>Takes a real-valued number and thresholds it </a:t>
            </a:r>
            <a:r>
              <a:rPr lang="en-US" dirty="0"/>
              <a:t>at zero</a:t>
            </a:r>
          </a:p>
          <a:p>
            <a:pPr>
              <a:defRPr/>
            </a:pPr>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5153230" y="2314184"/>
                <a:ext cx="102675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l-GR" sz="2000" i="1" smtClean="0">
                              <a:latin typeface="Cambria Math"/>
                            </a:rPr>
                          </m:ctrlPr>
                        </m:sSupPr>
                        <m:e>
                          <m:r>
                            <a:rPr lang="en-US" sz="2000" i="1">
                              <a:latin typeface="Cambria Math" charset="0"/>
                            </a:rPr>
                            <m:t>𝑅</m:t>
                          </m:r>
                        </m:e>
                        <m:sup>
                          <m:r>
                            <a:rPr lang="en-US" sz="2000" i="1">
                              <a:latin typeface="Cambria Math" charset="0"/>
                            </a:rPr>
                            <m:t>𝑛</m:t>
                          </m:r>
                        </m:sup>
                      </m:sSup>
                      <m:r>
                        <a:rPr lang="is-IS" sz="2000" i="1">
                          <a:latin typeface="Cambria Math" charset="0"/>
                        </a:rPr>
                        <m:t>→</m:t>
                      </m:r>
                      <m:sSubSup>
                        <m:sSubSupPr>
                          <m:ctrlPr>
                            <a:rPr lang="en-US" sz="2000" i="1" smtClean="0">
                              <a:latin typeface="Cambria Math"/>
                            </a:rPr>
                          </m:ctrlPr>
                        </m:sSubSupPr>
                        <m:e>
                          <m:r>
                            <a:rPr lang="en-US" sz="2000" b="0" i="1" smtClean="0">
                              <a:latin typeface="Cambria Math" charset="0"/>
                            </a:rPr>
                            <m:t>𝑅</m:t>
                          </m:r>
                        </m:e>
                        <m:sub>
                          <m:r>
                            <a:rPr lang="en-US" sz="2000" b="0" i="1" smtClean="0">
                              <a:latin typeface="Cambria Math" charset="0"/>
                            </a:rPr>
                            <m:t>+</m:t>
                          </m:r>
                        </m:sub>
                        <m:sup>
                          <m:r>
                            <a:rPr lang="en-US" sz="2000" b="0" i="1" smtClean="0">
                              <a:latin typeface="Cambria Math" charset="0"/>
                            </a:rPr>
                            <m:t>𝑛</m:t>
                          </m:r>
                        </m:sup>
                      </m:sSubSup>
                    </m:oMath>
                  </m:oMathPara>
                </a14:m>
                <a:endParaRPr lang="el-GR" sz="2000" i="1" dirty="0"/>
              </a:p>
            </p:txBody>
          </p:sp>
        </mc:Choice>
        <mc:Fallback xmlns="">
          <p:sp>
            <p:nvSpPr>
              <p:cNvPr id="3" name="TextBox 2"/>
              <p:cNvSpPr txBox="1">
                <a:spLocks noRot="1" noChangeAspect="1" noMove="1" noResize="1" noEditPoints="1" noAdjustHandles="1" noChangeArrowheads="1" noChangeShapeType="1" noTextEdit="1"/>
              </p:cNvSpPr>
              <p:nvPr/>
            </p:nvSpPr>
            <p:spPr>
              <a:xfrm>
                <a:off x="5153230" y="2314184"/>
                <a:ext cx="1026755" cy="307777"/>
              </a:xfrm>
              <a:prstGeom prst="rect">
                <a:avLst/>
              </a:prstGeom>
              <a:blipFill rotWithShape="0">
                <a:blip r:embed="rId3"/>
                <a:stretch>
                  <a:fillRect l="-4734" r="-1183" b="-18000"/>
                </a:stretch>
              </a:blipFill>
            </p:spPr>
            <p:txBody>
              <a:bodyPr/>
              <a:lstStyle/>
              <a:p>
                <a:r>
                  <a:rPr lang="el-GR">
                    <a:noFill/>
                  </a:rPr>
                  <a:t> </a:t>
                </a:r>
              </a:p>
            </p:txBody>
          </p:sp>
        </mc:Fallback>
      </mc:AlternateContent>
      <p:pic>
        <p:nvPicPr>
          <p:cNvPr id="6" name="Εικόνα 5"/>
          <p:cNvPicPr>
            <a:picLocks noChangeAspect="1"/>
          </p:cNvPicPr>
          <p:nvPr/>
        </p:nvPicPr>
        <p:blipFill>
          <a:blip r:embed="rId4"/>
          <a:stretch>
            <a:fillRect/>
          </a:stretch>
        </p:blipFill>
        <p:spPr>
          <a:xfrm>
            <a:off x="657931" y="1191897"/>
            <a:ext cx="2993318" cy="2140831"/>
          </a:xfrm>
          <a:prstGeom prst="rect">
            <a:avLst/>
          </a:prstGeom>
        </p:spPr>
      </p:pic>
      <p:sp>
        <p:nvSpPr>
          <p:cNvPr id="9" name="Rectangle 8"/>
          <p:cNvSpPr/>
          <p:nvPr/>
        </p:nvSpPr>
        <p:spPr>
          <a:xfrm>
            <a:off x="657931" y="3609727"/>
            <a:ext cx="7934789" cy="2862322"/>
          </a:xfrm>
          <a:prstGeom prst="rect">
            <a:avLst/>
          </a:prstGeom>
        </p:spPr>
        <p:txBody>
          <a:bodyPr wrap="square">
            <a:spAutoFit/>
          </a:bodyPr>
          <a:lstStyle/>
          <a:p>
            <a:r>
              <a:rPr lang="en-US" dirty="0" smtClean="0"/>
              <a:t>Most Deep Networks use </a:t>
            </a:r>
            <a:r>
              <a:rPr lang="en-US" dirty="0" err="1" smtClean="0"/>
              <a:t>ReLU</a:t>
            </a:r>
            <a:r>
              <a:rPr lang="en-US" dirty="0" smtClean="0"/>
              <a:t> nowadays </a:t>
            </a:r>
          </a:p>
          <a:p>
            <a:pPr marL="285750" indent="-285750">
              <a:buFont typeface="AppleColorEmoji" charset="0"/>
              <a:buChar char="🙂"/>
            </a:pPr>
            <a:endParaRPr lang="en-US" dirty="0" smtClean="0"/>
          </a:p>
          <a:p>
            <a:pPr marL="285750" indent="-285750">
              <a:buFont typeface="AppleColorEmoji" charset="0"/>
              <a:buChar char="🙂"/>
            </a:pPr>
            <a:r>
              <a:rPr lang="en-US" dirty="0"/>
              <a:t>T</a:t>
            </a:r>
            <a:r>
              <a:rPr lang="en-US" dirty="0" smtClean="0"/>
              <a:t>rains </a:t>
            </a:r>
            <a:r>
              <a:rPr lang="en-US" dirty="0"/>
              <a:t>much </a:t>
            </a:r>
            <a:r>
              <a:rPr lang="en-US" b="1" dirty="0" smtClean="0">
                <a:solidFill>
                  <a:schemeClr val="accent2"/>
                </a:solidFill>
              </a:rPr>
              <a:t>faster</a:t>
            </a:r>
            <a:endParaRPr lang="en-US" b="1" dirty="0">
              <a:solidFill>
                <a:schemeClr val="accent2"/>
              </a:solidFill>
            </a:endParaRPr>
          </a:p>
          <a:p>
            <a:pPr marL="742950" lvl="1" indent="-285750">
              <a:buFont typeface="Arial" charset="0"/>
              <a:buChar char="•"/>
            </a:pPr>
            <a:r>
              <a:rPr lang="en-US" dirty="0" smtClean="0"/>
              <a:t>accelerates </a:t>
            </a:r>
            <a:r>
              <a:rPr lang="en-US" dirty="0"/>
              <a:t>the convergence of </a:t>
            </a:r>
            <a:r>
              <a:rPr lang="en-US" dirty="0" smtClean="0"/>
              <a:t>SGD</a:t>
            </a:r>
          </a:p>
          <a:p>
            <a:pPr marL="742950" lvl="1" indent="-285750">
              <a:buFont typeface="Arial" charset="0"/>
              <a:buChar char="•"/>
            </a:pPr>
            <a:r>
              <a:rPr lang="en-US" dirty="0"/>
              <a:t>due </a:t>
            </a:r>
            <a:r>
              <a:rPr lang="en-US" dirty="0" smtClean="0"/>
              <a:t>to </a:t>
            </a:r>
            <a:r>
              <a:rPr lang="en-US" dirty="0"/>
              <a:t>linear, non-saturating form</a:t>
            </a:r>
            <a:r>
              <a:rPr lang="en-US" dirty="0" smtClean="0"/>
              <a:t> </a:t>
            </a:r>
          </a:p>
          <a:p>
            <a:pPr marL="285750" indent="-285750">
              <a:buFont typeface="AppleColorEmoji" charset="0"/>
              <a:buChar char="🙂"/>
            </a:pPr>
            <a:r>
              <a:rPr lang="en-US" dirty="0" smtClean="0"/>
              <a:t>Less expensive operations</a:t>
            </a:r>
          </a:p>
          <a:p>
            <a:pPr marL="742950" lvl="1" indent="-285750">
              <a:buFont typeface="Arial" charset="0"/>
              <a:buChar char="•"/>
            </a:pPr>
            <a:r>
              <a:rPr lang="en-US" dirty="0"/>
              <a:t>c</a:t>
            </a:r>
            <a:r>
              <a:rPr lang="en-US" dirty="0" smtClean="0"/>
              <a:t>ompared to sigmoid/</a:t>
            </a:r>
            <a:r>
              <a:rPr lang="en-US" dirty="0" err="1" smtClean="0"/>
              <a:t>tanh</a:t>
            </a:r>
            <a:r>
              <a:rPr lang="en-US" dirty="0" smtClean="0"/>
              <a:t> (exponentials etc.)</a:t>
            </a:r>
          </a:p>
          <a:p>
            <a:pPr marL="742950" lvl="1" indent="-285750">
              <a:buFont typeface="Arial" charset="0"/>
              <a:buChar char="•"/>
            </a:pPr>
            <a:r>
              <a:rPr lang="en-US" dirty="0"/>
              <a:t>implemented by simply thresholding a matrix </a:t>
            </a:r>
            <a:r>
              <a:rPr lang="en-US" dirty="0" smtClean="0"/>
              <a:t>at zero</a:t>
            </a:r>
          </a:p>
          <a:p>
            <a:pPr marL="285750" indent="-285750">
              <a:buFont typeface="AppleColorEmoji" charset="0"/>
              <a:buChar char="🙂"/>
            </a:pPr>
            <a:r>
              <a:rPr lang="en-US" dirty="0"/>
              <a:t>M</a:t>
            </a:r>
            <a:r>
              <a:rPr lang="en-US" dirty="0" smtClean="0"/>
              <a:t>ore </a:t>
            </a:r>
            <a:r>
              <a:rPr lang="en-US" b="1" dirty="0">
                <a:solidFill>
                  <a:schemeClr val="accent2"/>
                </a:solidFill>
              </a:rPr>
              <a:t>expressive </a:t>
            </a:r>
            <a:endParaRPr lang="en-US" b="1" dirty="0" smtClean="0">
              <a:solidFill>
                <a:schemeClr val="accent2"/>
              </a:solidFill>
            </a:endParaRPr>
          </a:p>
          <a:p>
            <a:pPr marL="285750" indent="-285750">
              <a:buFont typeface="AppleColorEmoji" charset="0"/>
              <a:buChar char="🙂"/>
            </a:pPr>
            <a:r>
              <a:rPr lang="en-US" dirty="0"/>
              <a:t>P</a:t>
            </a:r>
            <a:r>
              <a:rPr lang="en-US" dirty="0" smtClean="0"/>
              <a:t>revents </a:t>
            </a:r>
            <a:r>
              <a:rPr lang="en-US" dirty="0"/>
              <a:t>the </a:t>
            </a:r>
            <a:r>
              <a:rPr lang="en-US" b="1" dirty="0">
                <a:solidFill>
                  <a:schemeClr val="accent2"/>
                </a:solidFill>
              </a:rPr>
              <a:t>gradient vanishing </a:t>
            </a:r>
            <a:r>
              <a:rPr lang="en-US" b="1" dirty="0" smtClean="0">
                <a:solidFill>
                  <a:schemeClr val="accent2"/>
                </a:solidFill>
              </a:rPr>
              <a:t>problem</a:t>
            </a:r>
            <a:endParaRPr lang="en-US" b="1" dirty="0">
              <a:solidFill>
                <a:schemeClr val="accent2"/>
              </a:solidFill>
            </a:endParaRPr>
          </a:p>
        </p:txBody>
      </p:sp>
      <mc:AlternateContent xmlns:mc="http://schemas.openxmlformats.org/markup-compatibility/2006" xmlns:a14="http://schemas.microsoft.com/office/drawing/2010/main">
        <mc:Choice Requires="a14">
          <p:sp>
            <p:nvSpPr>
              <p:cNvPr id="8" name="Ορθογώνιο 7"/>
              <p:cNvSpPr/>
              <p:nvPr/>
            </p:nvSpPr>
            <p:spPr>
              <a:xfrm>
                <a:off x="6071137" y="1698631"/>
                <a:ext cx="194835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i="1">
                          <a:solidFill>
                            <a:srgbClr val="000000"/>
                          </a:solidFill>
                          <a:latin typeface="Cambria Math" charset="0"/>
                        </a:rPr>
                        <m:t>f</m:t>
                      </m:r>
                      <m:d>
                        <m:dPr>
                          <m:ctrlPr>
                            <a:rPr lang="en-US" b="0" i="1" smtClean="0">
                              <a:solidFill>
                                <a:srgbClr val="000000"/>
                              </a:solidFill>
                              <a:latin typeface="Cambria Math"/>
                            </a:rPr>
                          </m:ctrlPr>
                        </m:dPr>
                        <m:e>
                          <m:r>
                            <a:rPr lang="en-US" b="0" i="1" smtClean="0">
                              <a:solidFill>
                                <a:srgbClr val="000000"/>
                              </a:solidFill>
                              <a:latin typeface="Cambria Math" charset="0"/>
                            </a:rPr>
                            <m:t>𝑥</m:t>
                          </m:r>
                        </m:e>
                      </m:d>
                      <m:r>
                        <a:rPr lang="en-US" b="0" i="1" smtClean="0">
                          <a:solidFill>
                            <a:srgbClr val="000000"/>
                          </a:solidFill>
                          <a:latin typeface="Cambria Math" charset="0"/>
                        </a:rPr>
                        <m:t>= </m:t>
                      </m:r>
                      <m:r>
                        <m:rPr>
                          <m:sty m:val="p"/>
                        </m:rPr>
                        <a:rPr lang="en-US" b="0" i="0" smtClean="0">
                          <a:solidFill>
                            <a:srgbClr val="000000"/>
                          </a:solidFill>
                          <a:latin typeface="Cambria Math" charset="0"/>
                        </a:rPr>
                        <m:t>max</m:t>
                      </m:r>
                      <m:r>
                        <a:rPr lang="en-US" b="0" i="1" smtClean="0">
                          <a:solidFill>
                            <a:srgbClr val="000000"/>
                          </a:solidFill>
                          <a:latin typeface="Cambria Math" charset="0"/>
                        </a:rPr>
                        <m:t>⁡(0,</m:t>
                      </m:r>
                      <m:r>
                        <a:rPr lang="en-US" b="0" i="1" smtClean="0">
                          <a:solidFill>
                            <a:srgbClr val="000000"/>
                          </a:solidFill>
                          <a:latin typeface="Cambria Math" charset="0"/>
                        </a:rPr>
                        <m:t>𝑥</m:t>
                      </m:r>
                      <m:r>
                        <a:rPr lang="en-US" b="0" i="1" smtClean="0">
                          <a:solidFill>
                            <a:srgbClr val="000000"/>
                          </a:solidFill>
                          <a:latin typeface="Cambria Math" charset="0"/>
                        </a:rPr>
                        <m:t>)</m:t>
                      </m:r>
                    </m:oMath>
                  </m:oMathPara>
                </a14:m>
                <a:endParaRPr lang="el-GR" dirty="0"/>
              </a:p>
            </p:txBody>
          </p:sp>
        </mc:Choice>
        <mc:Fallback xmlns="">
          <p:sp>
            <p:nvSpPr>
              <p:cNvPr id="8" name="Ορθογώνιο 7"/>
              <p:cNvSpPr>
                <a:spLocks noRot="1" noChangeAspect="1" noMove="1" noResize="1" noEditPoints="1" noAdjustHandles="1" noChangeArrowheads="1" noChangeShapeType="1" noTextEdit="1"/>
              </p:cNvSpPr>
              <p:nvPr/>
            </p:nvSpPr>
            <p:spPr>
              <a:xfrm>
                <a:off x="6071137" y="1698631"/>
                <a:ext cx="1948354" cy="369332"/>
              </a:xfrm>
              <a:prstGeom prst="rect">
                <a:avLst/>
              </a:prstGeom>
              <a:blipFill rotWithShape="0">
                <a:blip r:embed="rId5"/>
                <a:stretch>
                  <a:fillRect t="-95000" b="-126667"/>
                </a:stretch>
              </a:blipFill>
            </p:spPr>
            <p:txBody>
              <a:bodyPr/>
              <a:lstStyle/>
              <a:p>
                <a:r>
                  <a:rPr lang="el-GR">
                    <a:noFill/>
                  </a:rPr>
                  <a:t> </a:t>
                </a:r>
              </a:p>
            </p:txBody>
          </p:sp>
        </mc:Fallback>
      </mc:AlternateContent>
      <p:sp>
        <p:nvSpPr>
          <p:cNvPr id="10" name="Ορθογώνιο 9"/>
          <p:cNvSpPr/>
          <p:nvPr/>
        </p:nvSpPr>
        <p:spPr>
          <a:xfrm>
            <a:off x="704515" y="3332728"/>
            <a:ext cx="2900149" cy="233718"/>
          </a:xfrm>
          <a:prstGeom prst="rect">
            <a:avLst/>
          </a:prstGeom>
        </p:spPr>
        <p:txBody>
          <a:bodyPr wrap="square">
            <a:spAutoFit/>
          </a:bodyPr>
          <a:lstStyle/>
          <a:p>
            <a:pPr>
              <a:defRPr/>
            </a:pPr>
            <a:r>
              <a:rPr lang="en-US" sz="900" i="1" dirty="0"/>
              <a:t>http://</a:t>
            </a:r>
            <a:r>
              <a:rPr lang="en-US" sz="900" i="1" dirty="0" err="1"/>
              <a:t>adilmoujahid.com</a:t>
            </a:r>
            <a:r>
              <a:rPr lang="en-US" sz="900" i="1" dirty="0"/>
              <a:t>/images/</a:t>
            </a:r>
            <a:r>
              <a:rPr lang="en-US" sz="900" i="1" dirty="0" err="1"/>
              <a:t>activation.png</a:t>
            </a:r>
            <a:endParaRPr lang="en-US" sz="900" i="1" dirty="0"/>
          </a:p>
        </p:txBody>
      </p:sp>
    </p:spTree>
    <p:extLst>
      <p:ext uri="{BB962C8B-B14F-4D97-AF65-F5344CB8AC3E}">
        <p14:creationId xmlns:p14="http://schemas.microsoft.com/office/powerpoint/2010/main" val="1687240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46364"/>
            <a:ext cx="7467600" cy="5643361"/>
          </a:xfrm>
        </p:spPr>
        <p:txBody>
          <a:bodyPr>
            <a:normAutofit/>
          </a:bodyPr>
          <a:lstStyle/>
          <a:p>
            <a:pPr marL="0" indent="0">
              <a:spcBef>
                <a:spcPts val="0"/>
              </a:spcBef>
              <a:buClrTx/>
              <a:buSzTx/>
              <a:buNone/>
              <a:defRPr/>
            </a:pPr>
            <a:r>
              <a:rPr lang="en-US" sz="3200" dirty="0" err="1"/>
              <a:t>ReLU</a:t>
            </a:r>
            <a:r>
              <a:rPr lang="en-US" sz="3200" dirty="0"/>
              <a:t> units can “die”</a:t>
            </a:r>
          </a:p>
          <a:p>
            <a:pPr marL="0" indent="0">
              <a:spcBef>
                <a:spcPts val="0"/>
              </a:spcBef>
              <a:buClrTx/>
              <a:buSzTx/>
              <a:buNone/>
              <a:defRPr/>
            </a:pPr>
            <a:r>
              <a:rPr lang="en-US" sz="3200" dirty="0"/>
              <a:t>large gradient flowing through a </a:t>
            </a:r>
            <a:r>
              <a:rPr lang="en-US" sz="3200" dirty="0" err="1"/>
              <a:t>ReLU</a:t>
            </a:r>
            <a:r>
              <a:rPr lang="en-US" sz="3200" dirty="0"/>
              <a:t> could cause weights to update in such a way that the neuron will never activate on any </a:t>
            </a:r>
            <a:r>
              <a:rPr lang="en-US" sz="3200" dirty="0" err="1"/>
              <a:t>datapoint</a:t>
            </a:r>
            <a:r>
              <a:rPr lang="en-US" sz="3200" dirty="0"/>
              <a:t> again</a:t>
            </a:r>
          </a:p>
          <a:p>
            <a:pPr marL="0" indent="0">
              <a:spcBef>
                <a:spcPts val="0"/>
              </a:spcBef>
              <a:buClrTx/>
              <a:buSzTx/>
              <a:buNone/>
              <a:defRPr/>
            </a:pPr>
            <a:r>
              <a:rPr lang="en-US" sz="3200" dirty="0"/>
              <a:t>gradient flowing through the unit will forever be zero from that point on</a:t>
            </a:r>
          </a:p>
          <a:p>
            <a:pPr marL="0" indent="0">
              <a:spcBef>
                <a:spcPts val="0"/>
              </a:spcBef>
              <a:buClrTx/>
              <a:buSzTx/>
              <a:buNone/>
              <a:defRPr/>
            </a:pPr>
            <a:r>
              <a:rPr lang="en-US" sz="3200" dirty="0"/>
              <a:t>With a proper setting of the learning rate this is less frequently an </a:t>
            </a:r>
            <a:r>
              <a:rPr lang="en-US" sz="3200" dirty="0" smtClean="0"/>
              <a:t>issue</a:t>
            </a:r>
            <a:endParaRPr lang="en-US" sz="3200" dirty="0"/>
          </a:p>
          <a:p>
            <a:pPr marL="0" indent="0">
              <a:buNone/>
            </a:pPr>
            <a:endParaRPr lang="en-US" sz="3200" dirty="0"/>
          </a:p>
        </p:txBody>
      </p:sp>
    </p:spTree>
    <p:extLst>
      <p:ext uri="{BB962C8B-B14F-4D97-AF65-F5344CB8AC3E}">
        <p14:creationId xmlns:p14="http://schemas.microsoft.com/office/powerpoint/2010/main" val="1767221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280" y="182563"/>
            <a:ext cx="8041440" cy="858837"/>
          </a:xfrm>
        </p:spPr>
        <p:txBody>
          <a:bodyPr/>
          <a:lstStyle/>
          <a:p>
            <a:r>
              <a:rPr lang="en-US" dirty="0" smtClean="0"/>
              <a:t>Outline</a:t>
            </a:r>
            <a:endParaRPr lang="en-US" dirty="0"/>
          </a:p>
        </p:txBody>
      </p:sp>
      <p:sp>
        <p:nvSpPr>
          <p:cNvPr id="5" name="Rectangle 4"/>
          <p:cNvSpPr/>
          <p:nvPr/>
        </p:nvSpPr>
        <p:spPr>
          <a:xfrm>
            <a:off x="457200" y="1216174"/>
            <a:ext cx="8229600" cy="4708981"/>
          </a:xfrm>
          <a:prstGeom prst="rect">
            <a:avLst/>
          </a:prstGeom>
        </p:spPr>
        <p:txBody>
          <a:bodyPr wrap="square">
            <a:spAutoFit/>
          </a:bodyPr>
          <a:lstStyle/>
          <a:p>
            <a:pPr marL="342900" indent="-342900">
              <a:buFont typeface="Wingdings" charset="2"/>
              <a:buChar char="q"/>
            </a:pPr>
            <a:r>
              <a:rPr lang="en-US" sz="2000" dirty="0" smtClean="0"/>
              <a:t>Machine Learning basics</a:t>
            </a:r>
          </a:p>
          <a:p>
            <a:pPr marL="342900" indent="-342900">
              <a:buFont typeface="Wingdings" charset="2"/>
              <a:buChar char="q"/>
            </a:pPr>
            <a:r>
              <a:rPr lang="en-US" sz="2000" dirty="0" smtClean="0"/>
              <a:t>Introduction to Deep Learning</a:t>
            </a:r>
          </a:p>
          <a:p>
            <a:pPr marL="800100" lvl="1" indent="-342900">
              <a:buFont typeface="Wingdings" charset="2"/>
              <a:buChar char="§"/>
            </a:pPr>
            <a:r>
              <a:rPr lang="en-US" sz="2000" dirty="0" smtClean="0"/>
              <a:t>what </a:t>
            </a:r>
            <a:r>
              <a:rPr lang="en-US" sz="2000" dirty="0"/>
              <a:t>is Deep </a:t>
            </a:r>
            <a:r>
              <a:rPr lang="en-US" sz="2000" dirty="0" smtClean="0"/>
              <a:t>Learning</a:t>
            </a:r>
            <a:endParaRPr lang="en-US" sz="2000" dirty="0"/>
          </a:p>
          <a:p>
            <a:pPr marL="800100" lvl="1" indent="-342900">
              <a:buFont typeface="Wingdings" charset="2"/>
              <a:buChar char="§"/>
            </a:pPr>
            <a:r>
              <a:rPr lang="en-US" sz="2000" dirty="0" smtClean="0"/>
              <a:t>why </a:t>
            </a:r>
            <a:r>
              <a:rPr lang="en-US" sz="2000" dirty="0"/>
              <a:t>is it </a:t>
            </a:r>
            <a:r>
              <a:rPr lang="en-US" sz="2000" dirty="0" smtClean="0"/>
              <a:t>useful</a:t>
            </a:r>
          </a:p>
          <a:p>
            <a:pPr marL="342900" indent="-342900">
              <a:buFont typeface="Wingdings" charset="2"/>
              <a:buChar char="q"/>
            </a:pPr>
            <a:r>
              <a:rPr lang="en-US" sz="2000" dirty="0" smtClean="0"/>
              <a:t>Main </a:t>
            </a:r>
            <a:r>
              <a:rPr lang="en-US" sz="2000" dirty="0"/>
              <a:t>components/hyper-parameters: </a:t>
            </a:r>
            <a:endParaRPr lang="en-US" sz="2000" dirty="0" smtClean="0"/>
          </a:p>
          <a:p>
            <a:pPr marL="800100" lvl="1" indent="-342900">
              <a:buFont typeface="Wingdings" charset="2"/>
              <a:buChar char="§"/>
            </a:pPr>
            <a:r>
              <a:rPr lang="en-US" sz="2000" dirty="0" smtClean="0"/>
              <a:t>activation functions</a:t>
            </a:r>
            <a:endParaRPr lang="en-US" sz="2000" dirty="0"/>
          </a:p>
          <a:p>
            <a:pPr marL="800100" lvl="1" indent="-342900">
              <a:buFont typeface="Wingdings" charset="2"/>
              <a:buChar char="§"/>
            </a:pPr>
            <a:r>
              <a:rPr lang="en-US" sz="2000" dirty="0" smtClean="0"/>
              <a:t>optimizers</a:t>
            </a:r>
            <a:r>
              <a:rPr lang="en-US" sz="2000" dirty="0"/>
              <a:t>, </a:t>
            </a:r>
            <a:r>
              <a:rPr lang="en-US" sz="2000" dirty="0" smtClean="0"/>
              <a:t>cost functions and training</a:t>
            </a:r>
          </a:p>
          <a:p>
            <a:pPr marL="800100" lvl="1" indent="-342900">
              <a:buFont typeface="Wingdings" charset="2"/>
              <a:buChar char="§"/>
            </a:pPr>
            <a:r>
              <a:rPr lang="en-US" sz="2000" dirty="0" smtClean="0"/>
              <a:t>regularization </a:t>
            </a:r>
            <a:r>
              <a:rPr lang="en-US" sz="2000" dirty="0"/>
              <a:t>methods </a:t>
            </a:r>
            <a:endParaRPr lang="en-US" sz="2000" dirty="0" smtClean="0"/>
          </a:p>
          <a:p>
            <a:pPr marL="800100" lvl="1" indent="-342900">
              <a:buFont typeface="Wingdings" charset="2"/>
              <a:buChar char="§"/>
            </a:pPr>
            <a:r>
              <a:rPr lang="en-US" sz="2000" dirty="0" smtClean="0"/>
              <a:t>tuning</a:t>
            </a:r>
          </a:p>
          <a:p>
            <a:pPr marL="800100" lvl="1" indent="-342900">
              <a:buFont typeface="Wingdings" charset="2"/>
              <a:buChar char="§"/>
            </a:pPr>
            <a:r>
              <a:rPr lang="en-US" sz="2000" dirty="0" smtClean="0"/>
              <a:t>classification </a:t>
            </a:r>
            <a:r>
              <a:rPr lang="en-US" sz="2000" dirty="0"/>
              <a:t>vs. regression tasks</a:t>
            </a:r>
          </a:p>
          <a:p>
            <a:pPr marL="342900" indent="-342900">
              <a:buFont typeface="Wingdings" charset="2"/>
              <a:buChar char="q"/>
            </a:pPr>
            <a:r>
              <a:rPr lang="en-US" sz="2000" dirty="0" smtClean="0"/>
              <a:t>DNN basic architectures: </a:t>
            </a:r>
          </a:p>
          <a:p>
            <a:pPr marL="800100" lvl="1" indent="-342900">
              <a:buFont typeface="Wingdings" charset="2"/>
              <a:buChar char="§"/>
            </a:pPr>
            <a:r>
              <a:rPr lang="en-US" sz="2000" dirty="0"/>
              <a:t>c</a:t>
            </a:r>
            <a:r>
              <a:rPr lang="en-US" sz="2000" dirty="0" smtClean="0"/>
              <a:t>onvolutional</a:t>
            </a:r>
          </a:p>
          <a:p>
            <a:pPr marL="800100" lvl="1" indent="-342900">
              <a:buFont typeface="Wingdings" charset="2"/>
              <a:buChar char="§"/>
            </a:pPr>
            <a:r>
              <a:rPr lang="en-US" sz="2000" dirty="0"/>
              <a:t>r</a:t>
            </a:r>
            <a:r>
              <a:rPr lang="en-US" sz="2000" dirty="0" smtClean="0"/>
              <a:t>ecurrent</a:t>
            </a:r>
          </a:p>
          <a:p>
            <a:pPr marL="800100" lvl="1" indent="-342900">
              <a:buFont typeface="Wingdings" charset="2"/>
              <a:buChar char="§"/>
            </a:pPr>
            <a:r>
              <a:rPr lang="en-US" sz="2000" dirty="0"/>
              <a:t>a</a:t>
            </a:r>
            <a:r>
              <a:rPr lang="en-US" sz="2000" dirty="0" smtClean="0"/>
              <a:t>ttention mechanism</a:t>
            </a:r>
            <a:endParaRPr lang="en-US" sz="2000" dirty="0"/>
          </a:p>
          <a:p>
            <a:pPr marL="342900" indent="-342900">
              <a:buFont typeface="Wingdings" charset="2"/>
              <a:buChar char="q"/>
            </a:pPr>
            <a:r>
              <a:rPr lang="en-US" sz="2000" dirty="0" smtClean="0"/>
              <a:t>Application example: Relation Extraction</a:t>
            </a:r>
            <a:endParaRPr lang="en-US" sz="2000" dirty="0"/>
          </a:p>
        </p:txBody>
      </p:sp>
      <p:sp>
        <p:nvSpPr>
          <p:cNvPr id="3" name="Ορθογώνιο 2"/>
          <p:cNvSpPr/>
          <p:nvPr/>
        </p:nvSpPr>
        <p:spPr>
          <a:xfrm>
            <a:off x="793750" y="6068784"/>
            <a:ext cx="7556500" cy="369332"/>
          </a:xfrm>
          <a:prstGeom prst="rect">
            <a:avLst/>
          </a:prstGeom>
        </p:spPr>
        <p:txBody>
          <a:bodyPr wrap="square">
            <a:spAutoFit/>
          </a:bodyPr>
          <a:lstStyle/>
          <a:p>
            <a:r>
              <a:rPr lang="en-US" dirty="0" smtClean="0"/>
              <a:t>Most material from </a:t>
            </a:r>
            <a:r>
              <a:rPr lang="en-US" dirty="0">
                <a:hlinkClick r:id="rId2"/>
              </a:rPr>
              <a:t>CS224 NLP with DL course at Stanford</a:t>
            </a:r>
            <a:endParaRPr lang="el-GR" dirty="0"/>
          </a:p>
        </p:txBody>
      </p:sp>
      <p:grpSp>
        <p:nvGrpSpPr>
          <p:cNvPr id="9" name="Ομάδα 8"/>
          <p:cNvGrpSpPr/>
          <p:nvPr/>
        </p:nvGrpSpPr>
        <p:grpSpPr>
          <a:xfrm>
            <a:off x="5704251" y="2833685"/>
            <a:ext cx="3265638" cy="2646878"/>
            <a:chOff x="5554126" y="3570664"/>
            <a:chExt cx="3265638" cy="2646878"/>
          </a:xfrm>
        </p:grpSpPr>
        <p:sp>
          <p:nvSpPr>
            <p:cNvPr id="10" name="TextBox 9"/>
            <p:cNvSpPr txBox="1"/>
            <p:nvPr/>
          </p:nvSpPr>
          <p:spPr>
            <a:xfrm>
              <a:off x="5554126" y="4300568"/>
              <a:ext cx="3265638" cy="1477328"/>
            </a:xfrm>
            <a:prstGeom prst="rect">
              <a:avLst/>
            </a:prstGeom>
            <a:noFill/>
          </p:spPr>
          <p:txBody>
            <a:bodyPr wrap="none" rtlCol="0">
              <a:spAutoFit/>
            </a:bodyPr>
            <a:lstStyle/>
            <a:p>
              <a:pPr algn="ctr"/>
              <a:r>
                <a:rPr lang="en-US" dirty="0"/>
                <a:t>Backpropagation</a:t>
              </a:r>
              <a:endParaRPr lang="el-GR" dirty="0"/>
            </a:p>
            <a:p>
              <a:pPr algn="ctr"/>
              <a:r>
                <a:rPr lang="en-US" dirty="0" smtClean="0"/>
                <a:t>GANs &amp; Adversarial training</a:t>
              </a:r>
            </a:p>
            <a:p>
              <a:pPr algn="ctr"/>
              <a:r>
                <a:rPr lang="en-US" dirty="0" smtClean="0"/>
                <a:t>Bayesian Deep Learning</a:t>
              </a:r>
            </a:p>
            <a:p>
              <a:pPr algn="ctr"/>
              <a:r>
                <a:rPr lang="en-US" dirty="0" smtClean="0"/>
                <a:t>Generative models</a:t>
              </a:r>
            </a:p>
            <a:p>
              <a:pPr algn="ctr"/>
              <a:r>
                <a:rPr lang="en-US" dirty="0" smtClean="0"/>
                <a:t>Unsupervised / </a:t>
              </a:r>
              <a:r>
                <a:rPr lang="en-US" dirty="0" err="1" smtClean="0"/>
                <a:t>Pretraining</a:t>
              </a:r>
              <a:endParaRPr lang="en-US" dirty="0" smtClean="0"/>
            </a:p>
          </p:txBody>
        </p:sp>
        <p:sp>
          <p:nvSpPr>
            <p:cNvPr id="11" name="TextBox 10"/>
            <p:cNvSpPr txBox="1"/>
            <p:nvPr/>
          </p:nvSpPr>
          <p:spPr>
            <a:xfrm>
              <a:off x="6603760" y="3570664"/>
              <a:ext cx="2149522" cy="2646878"/>
            </a:xfrm>
            <a:prstGeom prst="rect">
              <a:avLst/>
            </a:prstGeom>
            <a:noFill/>
          </p:spPr>
          <p:txBody>
            <a:bodyPr wrap="square" rtlCol="0">
              <a:spAutoFit/>
            </a:bodyPr>
            <a:lstStyle/>
            <a:p>
              <a:r>
                <a:rPr lang="en-US" sz="16600" dirty="0" smtClean="0">
                  <a:solidFill>
                    <a:srgbClr val="FF0000"/>
                  </a:solidFill>
                </a:rPr>
                <a:t>x</a:t>
              </a:r>
              <a:endParaRPr lang="el-GR" sz="11500" dirty="0">
                <a:solidFill>
                  <a:srgbClr val="FF0000"/>
                </a:solidFill>
              </a:endParaRPr>
            </a:p>
          </p:txBody>
        </p:sp>
      </p:grpSp>
    </p:spTree>
    <p:extLst>
      <p:ext uri="{BB962C8B-B14F-4D97-AF65-F5344CB8AC3E}">
        <p14:creationId xmlns:p14="http://schemas.microsoft.com/office/powerpoint/2010/main" val="32424571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Εικόνα 12"/>
          <p:cNvPicPr>
            <a:picLocks noChangeAspect="1"/>
          </p:cNvPicPr>
          <p:nvPr/>
        </p:nvPicPr>
        <p:blipFill>
          <a:blip r:embed="rId3"/>
          <a:stretch>
            <a:fillRect/>
          </a:stretch>
        </p:blipFill>
        <p:spPr>
          <a:xfrm>
            <a:off x="1320800" y="1041400"/>
            <a:ext cx="5956300" cy="2405993"/>
          </a:xfrm>
          <a:prstGeom prst="rect">
            <a:avLst/>
          </a:prstGeom>
        </p:spPr>
      </p:pic>
      <p:sp>
        <p:nvSpPr>
          <p:cNvPr id="14"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Overfitting</a:t>
            </a:r>
            <a:endParaRPr lang="en-US" dirty="0"/>
          </a:p>
        </p:txBody>
      </p:sp>
      <p:sp>
        <p:nvSpPr>
          <p:cNvPr id="18" name="TextBox 17"/>
          <p:cNvSpPr txBox="1"/>
          <p:nvPr/>
        </p:nvSpPr>
        <p:spPr>
          <a:xfrm>
            <a:off x="4432300" y="4300255"/>
            <a:ext cx="3594100" cy="1477328"/>
          </a:xfrm>
          <a:prstGeom prst="rect">
            <a:avLst/>
          </a:prstGeom>
          <a:noFill/>
        </p:spPr>
        <p:txBody>
          <a:bodyPr wrap="square" rtlCol="0">
            <a:spAutoFit/>
          </a:bodyPr>
          <a:lstStyle/>
          <a:p>
            <a:pPr algn="just"/>
            <a:r>
              <a:rPr lang="en-US" dirty="0" smtClean="0"/>
              <a:t>Learned hypothesis may </a:t>
            </a:r>
            <a:r>
              <a:rPr lang="en-US" b="1" dirty="0" smtClean="0">
                <a:solidFill>
                  <a:schemeClr val="accent2"/>
                </a:solidFill>
              </a:rPr>
              <a:t>fit</a:t>
            </a:r>
            <a:r>
              <a:rPr lang="en-US" dirty="0" smtClean="0"/>
              <a:t> the training data very well</a:t>
            </a:r>
            <a:r>
              <a:rPr lang="en-US" dirty="0"/>
              <a:t>, </a:t>
            </a:r>
            <a:r>
              <a:rPr lang="en-US" dirty="0" smtClean="0"/>
              <a:t>even outliers</a:t>
            </a:r>
            <a:r>
              <a:rPr lang="en-US" dirty="0"/>
              <a:t> (</a:t>
            </a:r>
            <a:r>
              <a:rPr lang="en-US" b="1" dirty="0">
                <a:solidFill>
                  <a:schemeClr val="accent2"/>
                </a:solidFill>
              </a:rPr>
              <a:t>noise</a:t>
            </a:r>
            <a:r>
              <a:rPr lang="en-US" dirty="0"/>
              <a:t>) </a:t>
            </a:r>
            <a:r>
              <a:rPr lang="en-US" dirty="0" smtClean="0"/>
              <a:t>but fail to </a:t>
            </a:r>
            <a:r>
              <a:rPr lang="en-US" b="1" dirty="0" smtClean="0">
                <a:solidFill>
                  <a:schemeClr val="accent2"/>
                </a:solidFill>
              </a:rPr>
              <a:t>generalize</a:t>
            </a:r>
            <a:r>
              <a:rPr lang="en-US" dirty="0" smtClean="0"/>
              <a:t> to new examples (test data)</a:t>
            </a:r>
            <a:endParaRPr lang="el-GR" dirty="0"/>
          </a:p>
        </p:txBody>
      </p:sp>
      <p:pic>
        <p:nvPicPr>
          <p:cNvPr id="20" name="Εικόνα 19"/>
          <p:cNvPicPr>
            <a:picLocks noChangeAspect="1"/>
          </p:cNvPicPr>
          <p:nvPr/>
        </p:nvPicPr>
        <p:blipFill>
          <a:blip r:embed="rId4"/>
          <a:stretch>
            <a:fillRect/>
          </a:stretch>
        </p:blipFill>
        <p:spPr>
          <a:xfrm>
            <a:off x="342900" y="3447393"/>
            <a:ext cx="3956050" cy="2906053"/>
          </a:xfrm>
          <a:prstGeom prst="rect">
            <a:avLst/>
          </a:prstGeom>
        </p:spPr>
      </p:pic>
      <p:sp>
        <p:nvSpPr>
          <p:cNvPr id="2" name="Ορθογώνιο 1"/>
          <p:cNvSpPr/>
          <p:nvPr/>
        </p:nvSpPr>
        <p:spPr>
          <a:xfrm>
            <a:off x="4432300" y="3527576"/>
            <a:ext cx="4572000" cy="230832"/>
          </a:xfrm>
          <a:prstGeom prst="rect">
            <a:avLst/>
          </a:prstGeom>
        </p:spPr>
        <p:txBody>
          <a:bodyPr>
            <a:spAutoFit/>
          </a:bodyPr>
          <a:lstStyle/>
          <a:p>
            <a:r>
              <a:rPr lang="en-US" sz="900" i="1" dirty="0"/>
              <a:t>http://</a:t>
            </a:r>
            <a:r>
              <a:rPr lang="en-US" sz="900" i="1" dirty="0" err="1"/>
              <a:t>wiki.bethanycrane.com</a:t>
            </a:r>
            <a:r>
              <a:rPr lang="en-US" sz="900" i="1" dirty="0"/>
              <a:t>/overfitting-of-data</a:t>
            </a:r>
          </a:p>
        </p:txBody>
      </p:sp>
      <p:sp>
        <p:nvSpPr>
          <p:cNvPr id="4" name="Ορθογώνιο 3"/>
          <p:cNvSpPr/>
          <p:nvPr/>
        </p:nvSpPr>
        <p:spPr>
          <a:xfrm>
            <a:off x="342900" y="6433629"/>
            <a:ext cx="4572000" cy="230832"/>
          </a:xfrm>
          <a:prstGeom prst="rect">
            <a:avLst/>
          </a:prstGeom>
        </p:spPr>
        <p:txBody>
          <a:bodyPr>
            <a:spAutoFit/>
          </a:bodyPr>
          <a:lstStyle/>
          <a:p>
            <a:r>
              <a:rPr lang="en-US" sz="900" i="1" dirty="0"/>
              <a:t>https://</a:t>
            </a:r>
            <a:r>
              <a:rPr lang="en-US" sz="900" i="1" dirty="0" err="1"/>
              <a:t>www.neuraldesigner.com</a:t>
            </a:r>
            <a:r>
              <a:rPr lang="en-US" sz="900" i="1" dirty="0"/>
              <a:t>/images/learning/</a:t>
            </a:r>
            <a:r>
              <a:rPr lang="en-US" sz="900" i="1" dirty="0" err="1"/>
              <a:t>selection_error.svg</a:t>
            </a:r>
            <a:endParaRPr lang="el-GR" sz="900" i="1" dirty="0"/>
          </a:p>
        </p:txBody>
      </p:sp>
    </p:spTree>
    <p:extLst>
      <p:ext uri="{BB962C8B-B14F-4D97-AF65-F5344CB8AC3E}">
        <p14:creationId xmlns:p14="http://schemas.microsoft.com/office/powerpoint/2010/main" val="18669041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4300" y="1082346"/>
            <a:ext cx="3821145" cy="2044700"/>
          </a:xfrm>
          <a:prstGeom prst="rect">
            <a:avLst/>
          </a:prstGeom>
        </p:spPr>
      </p:pic>
      <p:sp>
        <p:nvSpPr>
          <p:cNvPr id="10" name="TextBox 9"/>
          <p:cNvSpPr txBox="1"/>
          <p:nvPr/>
        </p:nvSpPr>
        <p:spPr>
          <a:xfrm>
            <a:off x="165769" y="3437565"/>
            <a:ext cx="7098631" cy="1754326"/>
          </a:xfrm>
          <a:prstGeom prst="rect">
            <a:avLst/>
          </a:prstGeom>
          <a:noFill/>
        </p:spPr>
        <p:txBody>
          <a:bodyPr wrap="square" rtlCol="0">
            <a:spAutoFit/>
          </a:bodyPr>
          <a:lstStyle/>
          <a:p>
            <a:r>
              <a:rPr lang="en-US" b="1" dirty="0" smtClean="0">
                <a:solidFill>
                  <a:schemeClr val="accent2"/>
                </a:solidFill>
              </a:rPr>
              <a:t>L2 = weight decay</a:t>
            </a:r>
          </a:p>
          <a:p>
            <a:pPr marL="285750" indent="-285750">
              <a:buFont typeface="Arial" charset="0"/>
              <a:buChar char="•"/>
            </a:pPr>
            <a:r>
              <a:rPr lang="en-US" dirty="0"/>
              <a:t>R</a:t>
            </a:r>
            <a:r>
              <a:rPr lang="en-US" dirty="0" smtClean="0"/>
              <a:t>egularization term that </a:t>
            </a:r>
            <a:r>
              <a:rPr lang="en-US" dirty="0"/>
              <a:t>penalizes big </a:t>
            </a:r>
            <a:r>
              <a:rPr lang="en-US" dirty="0" smtClean="0"/>
              <a:t>weights,               added </a:t>
            </a:r>
            <a:r>
              <a:rPr lang="en-US" dirty="0"/>
              <a:t>to the </a:t>
            </a:r>
            <a:r>
              <a:rPr lang="en-US" dirty="0" smtClean="0"/>
              <a:t>objective</a:t>
            </a:r>
          </a:p>
          <a:p>
            <a:pPr marL="285750" indent="-285750">
              <a:buFont typeface="Arial" charset="0"/>
              <a:buChar char="•"/>
            </a:pPr>
            <a:r>
              <a:rPr lang="en-US" dirty="0"/>
              <a:t>W</a:t>
            </a:r>
            <a:r>
              <a:rPr lang="en-US" dirty="0" smtClean="0"/>
              <a:t>eight decay value </a:t>
            </a:r>
            <a:r>
              <a:rPr lang="en-US" dirty="0"/>
              <a:t>determines how dominant </a:t>
            </a:r>
            <a:r>
              <a:rPr lang="en-US" dirty="0" smtClean="0"/>
              <a:t>regularization is during gradient computation</a:t>
            </a:r>
          </a:p>
          <a:p>
            <a:pPr marL="285750" indent="-285750">
              <a:buFont typeface="Arial" charset="0"/>
              <a:buChar char="•"/>
            </a:pPr>
            <a:r>
              <a:rPr lang="en-US" dirty="0" smtClean="0"/>
              <a:t>Big weight </a:t>
            </a:r>
            <a:r>
              <a:rPr lang="en-US" dirty="0"/>
              <a:t>decay coefficient </a:t>
            </a:r>
            <a:r>
              <a:rPr lang="en-US" dirty="0" smtClean="0">
                <a:sym typeface="Wingdings"/>
              </a:rPr>
              <a:t> big </a:t>
            </a:r>
            <a:r>
              <a:rPr lang="en-US" dirty="0" smtClean="0"/>
              <a:t>penalty </a:t>
            </a:r>
            <a:r>
              <a:rPr lang="en-US" dirty="0"/>
              <a:t>for big </a:t>
            </a:r>
            <a:r>
              <a:rPr lang="en-US" dirty="0" smtClean="0"/>
              <a:t>weights</a:t>
            </a:r>
            <a:endParaRPr lang="en-US" b="1" dirty="0">
              <a:solidFill>
                <a:schemeClr val="accent2"/>
              </a:solidFill>
            </a:endParaRPr>
          </a:p>
        </p:txBody>
      </p:sp>
      <p:sp>
        <p:nvSpPr>
          <p:cNvPr id="11"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Regularization</a:t>
            </a:r>
            <a:endParaRPr lang="en-US" dirty="0"/>
          </a:p>
        </p:txBody>
      </p:sp>
      <p:sp>
        <p:nvSpPr>
          <p:cNvPr id="9" name="Ορθογώνιο 8"/>
          <p:cNvSpPr/>
          <p:nvPr/>
        </p:nvSpPr>
        <p:spPr>
          <a:xfrm>
            <a:off x="3935445" y="1249197"/>
            <a:ext cx="5046720" cy="1754326"/>
          </a:xfrm>
          <a:prstGeom prst="rect">
            <a:avLst/>
          </a:prstGeom>
        </p:spPr>
        <p:txBody>
          <a:bodyPr wrap="square">
            <a:spAutoFit/>
          </a:bodyPr>
          <a:lstStyle/>
          <a:p>
            <a:r>
              <a:rPr lang="en-US" b="1" dirty="0" smtClean="0">
                <a:solidFill>
                  <a:schemeClr val="accent2"/>
                </a:solidFill>
              </a:rPr>
              <a:t>Dropout</a:t>
            </a:r>
          </a:p>
          <a:p>
            <a:pPr marL="285750" indent="-285750">
              <a:buFont typeface="Arial" charset="0"/>
              <a:buChar char="•"/>
            </a:pPr>
            <a:r>
              <a:rPr lang="en-US" dirty="0"/>
              <a:t>R</a:t>
            </a:r>
            <a:r>
              <a:rPr lang="en-US" dirty="0" smtClean="0"/>
              <a:t>andomly </a:t>
            </a:r>
            <a:r>
              <a:rPr lang="en-US" dirty="0"/>
              <a:t>drop units (along with their </a:t>
            </a:r>
            <a:r>
              <a:rPr lang="en-US" dirty="0" smtClean="0"/>
              <a:t>connections) during training</a:t>
            </a:r>
            <a:endParaRPr lang="en-US" dirty="0"/>
          </a:p>
          <a:p>
            <a:pPr marL="285750" indent="-285750">
              <a:buFont typeface="Arial" charset="0"/>
              <a:buChar char="•"/>
            </a:pPr>
            <a:r>
              <a:rPr lang="en-US" dirty="0"/>
              <a:t>E</a:t>
            </a:r>
            <a:r>
              <a:rPr lang="en-US" dirty="0" smtClean="0"/>
              <a:t>ach unit </a:t>
            </a:r>
            <a:r>
              <a:rPr lang="en-US" dirty="0"/>
              <a:t>retained </a:t>
            </a:r>
            <a:r>
              <a:rPr lang="en-US" dirty="0" smtClean="0"/>
              <a:t>with </a:t>
            </a:r>
            <a:r>
              <a:rPr lang="en-US" dirty="0"/>
              <a:t>fixed probability </a:t>
            </a:r>
            <a:r>
              <a:rPr lang="en-US" dirty="0" smtClean="0"/>
              <a:t>p, </a:t>
            </a:r>
            <a:r>
              <a:rPr lang="en-US" dirty="0"/>
              <a:t>independent of other units </a:t>
            </a:r>
            <a:endParaRPr lang="en-US" dirty="0" smtClean="0"/>
          </a:p>
          <a:p>
            <a:pPr marL="285750" indent="-285750">
              <a:buClr>
                <a:schemeClr val="tx1"/>
              </a:buClr>
              <a:buFont typeface="Arial" charset="0"/>
              <a:buChar char="•"/>
            </a:pPr>
            <a:r>
              <a:rPr lang="en-US" dirty="0" smtClean="0">
                <a:solidFill>
                  <a:schemeClr val="accent2"/>
                </a:solidFill>
              </a:rPr>
              <a:t>Hyper-parameter</a:t>
            </a:r>
            <a:r>
              <a:rPr lang="en-US" dirty="0" smtClean="0"/>
              <a:t> p to be </a:t>
            </a:r>
            <a:r>
              <a:rPr lang="en-US" dirty="0"/>
              <a:t>chosen </a:t>
            </a:r>
            <a:r>
              <a:rPr lang="en-US" dirty="0" smtClean="0"/>
              <a:t>(tuned)</a:t>
            </a:r>
            <a:endParaRPr lang="en-US" dirty="0"/>
          </a:p>
        </p:txBody>
      </p:sp>
      <mc:AlternateContent xmlns:mc="http://schemas.openxmlformats.org/markup-compatibility/2006" xmlns:a14="http://schemas.microsoft.com/office/drawing/2010/main">
        <mc:Choice Requires="a14">
          <p:sp>
            <p:nvSpPr>
              <p:cNvPr id="13" name="Ορθογώνιο 12"/>
              <p:cNvSpPr/>
              <p:nvPr/>
            </p:nvSpPr>
            <p:spPr>
              <a:xfrm>
                <a:off x="5284500" y="3932572"/>
                <a:ext cx="3516600" cy="764312"/>
              </a:xfrm>
              <a:prstGeom prst="rect">
                <a:avLst/>
              </a:prstGeom>
            </p:spPr>
            <p:txBody>
              <a:bodyPr wrap="square">
                <a:spAutoFit/>
              </a:bodyPr>
              <a:lstStyle/>
              <a:p>
                <a:pPr/>
                <a14:m>
                  <m:oMathPara xmlns:m="http://schemas.openxmlformats.org/officeDocument/2006/math">
                    <m:oMathParaPr>
                      <m:jc m:val="right"/>
                    </m:oMathParaPr>
                    <m:oMath xmlns:m="http://schemas.openxmlformats.org/officeDocument/2006/math">
                      <m:sSub>
                        <m:sSubPr>
                          <m:ctrlPr>
                            <a:rPr lang="en-US" i="1" smtClean="0">
                              <a:solidFill>
                                <a:schemeClr val="tx1"/>
                              </a:solidFill>
                              <a:latin typeface="Cambria Math"/>
                            </a:rPr>
                          </m:ctrlPr>
                        </m:sSubPr>
                        <m:e>
                          <m:r>
                            <a:rPr lang="en-US" b="0" i="1" smtClean="0">
                              <a:solidFill>
                                <a:schemeClr val="tx1"/>
                              </a:solidFill>
                              <a:latin typeface="Cambria Math" charset="0"/>
                            </a:rPr>
                            <m:t>𝐽</m:t>
                          </m:r>
                        </m:e>
                        <m:sub>
                          <m:r>
                            <a:rPr lang="en-US" b="0" i="1" smtClean="0">
                              <a:solidFill>
                                <a:schemeClr val="tx1"/>
                              </a:solidFill>
                              <a:latin typeface="Cambria Math" charset="0"/>
                            </a:rPr>
                            <m:t>𝑟𝑒𝑔</m:t>
                          </m:r>
                        </m:sub>
                      </m:sSub>
                      <m:d>
                        <m:dPr>
                          <m:ctrlPr>
                            <a:rPr lang="en-US" i="1">
                              <a:solidFill>
                                <a:schemeClr val="tx1"/>
                              </a:solidFill>
                              <a:latin typeface="Cambria Math"/>
                            </a:rPr>
                          </m:ctrlPr>
                        </m:dPr>
                        <m:e>
                          <m:r>
                            <a:rPr lang="el-GR" b="0" i="1">
                              <a:solidFill>
                                <a:schemeClr val="tx1"/>
                              </a:solidFill>
                              <a:latin typeface="Cambria Math" charset="0"/>
                            </a:rPr>
                            <m:t>𝜃</m:t>
                          </m:r>
                        </m:e>
                      </m:d>
                      <m:r>
                        <a:rPr lang="en-US" b="0" i="1" smtClean="0">
                          <a:solidFill>
                            <a:schemeClr val="tx1"/>
                          </a:solidFill>
                          <a:latin typeface="Cambria Math" charset="0"/>
                        </a:rPr>
                        <m:t>= </m:t>
                      </m:r>
                      <m:r>
                        <a:rPr lang="en-US" b="0" i="1">
                          <a:solidFill>
                            <a:schemeClr val="tx1"/>
                          </a:solidFill>
                          <a:latin typeface="Cambria Math" charset="0"/>
                        </a:rPr>
                        <m:t>𝐽</m:t>
                      </m:r>
                      <m:d>
                        <m:dPr>
                          <m:ctrlPr>
                            <a:rPr lang="en-US" i="1">
                              <a:solidFill>
                                <a:schemeClr val="tx1"/>
                              </a:solidFill>
                              <a:latin typeface="Cambria Math"/>
                            </a:rPr>
                          </m:ctrlPr>
                        </m:dPr>
                        <m:e>
                          <m:r>
                            <a:rPr lang="el-GR" b="0" i="1">
                              <a:solidFill>
                                <a:schemeClr val="tx1"/>
                              </a:solidFill>
                              <a:latin typeface="Cambria Math" charset="0"/>
                            </a:rPr>
                            <m:t>𝜃</m:t>
                          </m:r>
                        </m:e>
                      </m:d>
                      <m:r>
                        <a:rPr lang="en-US" b="0" i="1" smtClean="0">
                          <a:solidFill>
                            <a:schemeClr val="tx1"/>
                          </a:solidFill>
                          <a:latin typeface="Cambria Math" charset="0"/>
                        </a:rPr>
                        <m:t>+</m:t>
                      </m:r>
                      <m:r>
                        <a:rPr lang="el-GR" b="0" i="1" smtClean="0">
                          <a:solidFill>
                            <a:schemeClr val="tx1"/>
                          </a:solidFill>
                          <a:latin typeface="Cambria Math" charset="0"/>
                        </a:rPr>
                        <m:t>𝜆</m:t>
                      </m:r>
                      <m:nary>
                        <m:naryPr>
                          <m:chr m:val="∑"/>
                          <m:supHide m:val="on"/>
                          <m:ctrlPr>
                            <a:rPr lang="el-GR" i="1" smtClean="0">
                              <a:solidFill>
                                <a:schemeClr val="tx1"/>
                              </a:solidFill>
                              <a:latin typeface="Cambria Math"/>
                            </a:rPr>
                          </m:ctrlPr>
                        </m:naryPr>
                        <m:sub>
                          <m:r>
                            <m:rPr>
                              <m:brk m:alnAt="7"/>
                            </m:rPr>
                            <a:rPr lang="en-US" b="0" i="1" smtClean="0">
                              <a:solidFill>
                                <a:schemeClr val="tx1"/>
                              </a:solidFill>
                              <a:latin typeface="Cambria Math" charset="0"/>
                            </a:rPr>
                            <m:t>𝑘</m:t>
                          </m:r>
                        </m:sub>
                        <m:sup/>
                        <m:e>
                          <m:sSubSup>
                            <m:sSubSupPr>
                              <m:ctrlPr>
                                <a:rPr lang="en-US" i="1" smtClean="0">
                                  <a:solidFill>
                                    <a:schemeClr val="tx1"/>
                                  </a:solidFill>
                                  <a:latin typeface="Cambria Math"/>
                                </a:rPr>
                              </m:ctrlPr>
                            </m:sSubSupPr>
                            <m:e>
                              <m:r>
                                <a:rPr lang="el-GR" b="0" i="1" smtClean="0">
                                  <a:solidFill>
                                    <a:schemeClr val="tx1"/>
                                  </a:solidFill>
                                  <a:latin typeface="Cambria Math" charset="0"/>
                                </a:rPr>
                                <m:t>𝜃</m:t>
                              </m:r>
                            </m:e>
                            <m:sub>
                              <m:r>
                                <a:rPr lang="en-US" b="0" i="1" smtClean="0">
                                  <a:solidFill>
                                    <a:schemeClr val="tx1"/>
                                  </a:solidFill>
                                  <a:latin typeface="Cambria Math" charset="0"/>
                                </a:rPr>
                                <m:t>𝑘</m:t>
                              </m:r>
                            </m:sub>
                            <m:sup>
                              <m:r>
                                <a:rPr lang="en-US" b="0" i="1" smtClean="0">
                                  <a:solidFill>
                                    <a:schemeClr val="tx1"/>
                                  </a:solidFill>
                                  <a:latin typeface="Cambria Math" charset="0"/>
                                </a:rPr>
                                <m:t>2</m:t>
                              </m:r>
                            </m:sup>
                          </m:sSubSup>
                        </m:e>
                      </m:nary>
                    </m:oMath>
                  </m:oMathPara>
                </a14:m>
                <a:endParaRPr lang="en-US" dirty="0">
                  <a:solidFill>
                    <a:schemeClr val="tx1"/>
                  </a:solidFill>
                </a:endParaRPr>
              </a:p>
            </p:txBody>
          </p:sp>
        </mc:Choice>
        <mc:Fallback xmlns="">
          <p:sp>
            <p:nvSpPr>
              <p:cNvPr id="13" name="Ορθογώνιο 12"/>
              <p:cNvSpPr>
                <a:spLocks noRot="1" noChangeAspect="1" noMove="1" noResize="1" noEditPoints="1" noAdjustHandles="1" noChangeArrowheads="1" noChangeShapeType="1" noTextEdit="1"/>
              </p:cNvSpPr>
              <p:nvPr/>
            </p:nvSpPr>
            <p:spPr>
              <a:xfrm>
                <a:off x="5284500" y="3932572"/>
                <a:ext cx="3516600" cy="764312"/>
              </a:xfrm>
              <a:prstGeom prst="rect">
                <a:avLst/>
              </a:prstGeom>
              <a:blipFill rotWithShape="0">
                <a:blip r:embed="rId4"/>
                <a:stretch>
                  <a:fillRect/>
                </a:stretch>
              </a:blipFill>
            </p:spPr>
            <p:txBody>
              <a:bodyPr/>
              <a:lstStyle/>
              <a:p>
                <a:r>
                  <a:rPr lang="el-GR">
                    <a:noFill/>
                  </a:rPr>
                  <a:t> </a:t>
                </a:r>
              </a:p>
            </p:txBody>
          </p:sp>
        </mc:Fallback>
      </mc:AlternateContent>
      <p:sp>
        <p:nvSpPr>
          <p:cNvPr id="14" name="TextBox 13"/>
          <p:cNvSpPr txBox="1"/>
          <p:nvPr/>
        </p:nvSpPr>
        <p:spPr>
          <a:xfrm>
            <a:off x="165769" y="5454920"/>
            <a:ext cx="8965916" cy="1477328"/>
          </a:xfrm>
          <a:prstGeom prst="rect">
            <a:avLst/>
          </a:prstGeom>
          <a:noFill/>
        </p:spPr>
        <p:txBody>
          <a:bodyPr wrap="none" rtlCol="0">
            <a:spAutoFit/>
          </a:bodyPr>
          <a:lstStyle/>
          <a:p>
            <a:r>
              <a:rPr lang="en-US" b="1" dirty="0" smtClean="0">
                <a:solidFill>
                  <a:schemeClr val="accent2"/>
                </a:solidFill>
              </a:rPr>
              <a:t>Early-stopping</a:t>
            </a:r>
          </a:p>
          <a:p>
            <a:pPr marL="285750" indent="-285750">
              <a:buFont typeface="Arial" charset="0"/>
              <a:buChar char="•"/>
            </a:pPr>
            <a:r>
              <a:rPr lang="en-US" dirty="0" smtClean="0"/>
              <a:t>Use validation error to decide when to stop training</a:t>
            </a:r>
          </a:p>
          <a:p>
            <a:pPr marL="285750" indent="-285750">
              <a:buFont typeface="Arial" charset="0"/>
              <a:buChar char="•"/>
            </a:pPr>
            <a:r>
              <a:rPr lang="en-US" dirty="0"/>
              <a:t>Stop </a:t>
            </a:r>
            <a:r>
              <a:rPr lang="en-US" dirty="0" smtClean="0"/>
              <a:t>when monitored </a:t>
            </a:r>
            <a:r>
              <a:rPr lang="en-US" dirty="0"/>
              <a:t>quantity </a:t>
            </a:r>
            <a:r>
              <a:rPr lang="en-US" dirty="0" smtClean="0"/>
              <a:t>has not improved after n subsequent epochs</a:t>
            </a:r>
          </a:p>
          <a:p>
            <a:pPr marL="285750" indent="-285750">
              <a:buFont typeface="Arial" charset="0"/>
              <a:buChar char="•"/>
            </a:pPr>
            <a:r>
              <a:rPr lang="en-US" dirty="0" smtClean="0"/>
              <a:t>n is called patience </a:t>
            </a:r>
          </a:p>
          <a:p>
            <a:endParaRPr lang="el-GR" dirty="0"/>
          </a:p>
        </p:txBody>
      </p:sp>
      <p:sp>
        <p:nvSpPr>
          <p:cNvPr id="5" name="Ορθογώνιο 4"/>
          <p:cNvSpPr/>
          <p:nvPr/>
        </p:nvSpPr>
        <p:spPr>
          <a:xfrm>
            <a:off x="3893030" y="2970369"/>
            <a:ext cx="5089135" cy="461665"/>
          </a:xfrm>
          <a:prstGeom prst="rect">
            <a:avLst/>
          </a:prstGeom>
        </p:spPr>
        <p:txBody>
          <a:bodyPr wrap="square">
            <a:spAutoFit/>
          </a:bodyPr>
          <a:lstStyle/>
          <a:p>
            <a:r>
              <a:rPr lang="en-US" sz="1200" i="1" dirty="0" smtClean="0">
                <a:solidFill>
                  <a:srgbClr val="222222"/>
                </a:solidFill>
                <a:latin typeface="Arial" charset="0"/>
              </a:rPr>
              <a:t>Srivastava</a:t>
            </a:r>
            <a:r>
              <a:rPr lang="en-US" sz="1200" i="1" dirty="0">
                <a:solidFill>
                  <a:srgbClr val="222222"/>
                </a:solidFill>
                <a:latin typeface="Arial" charset="0"/>
              </a:rPr>
              <a:t>, </a:t>
            </a:r>
            <a:r>
              <a:rPr lang="en-US" sz="1200" i="1" dirty="0" err="1">
                <a:solidFill>
                  <a:srgbClr val="222222"/>
                </a:solidFill>
                <a:latin typeface="Arial" charset="0"/>
              </a:rPr>
              <a:t>Nitish</a:t>
            </a:r>
            <a:r>
              <a:rPr lang="en-US" sz="1200" i="1" dirty="0">
                <a:solidFill>
                  <a:srgbClr val="222222"/>
                </a:solidFill>
                <a:latin typeface="Arial" charset="0"/>
              </a:rPr>
              <a:t>, et al. </a:t>
            </a:r>
            <a:r>
              <a:rPr lang="en-US" sz="1200" i="1" dirty="0">
                <a:solidFill>
                  <a:srgbClr val="222222"/>
                </a:solidFill>
                <a:latin typeface="Arial" charset="0"/>
                <a:hlinkClick r:id="rId5"/>
              </a:rPr>
              <a:t>"Dropout: a simple way to prevent neural networks from overfitting."</a:t>
            </a:r>
            <a:r>
              <a:rPr lang="en-US" sz="1200" i="1" dirty="0">
                <a:solidFill>
                  <a:srgbClr val="222222"/>
                </a:solidFill>
                <a:latin typeface="Arial" charset="0"/>
              </a:rPr>
              <a:t> Journal of machine learning </a:t>
            </a:r>
            <a:r>
              <a:rPr lang="en-US" sz="1200" i="1" dirty="0" smtClean="0">
                <a:solidFill>
                  <a:srgbClr val="222222"/>
                </a:solidFill>
                <a:latin typeface="Arial" charset="0"/>
              </a:rPr>
              <a:t>research </a:t>
            </a:r>
            <a:r>
              <a:rPr lang="en-US" sz="1200" i="1" dirty="0">
                <a:solidFill>
                  <a:srgbClr val="222222"/>
                </a:solidFill>
                <a:latin typeface="Arial" charset="0"/>
              </a:rPr>
              <a:t>(2014)</a:t>
            </a:r>
            <a:endParaRPr lang="el-GR" sz="1200" i="1" dirty="0"/>
          </a:p>
        </p:txBody>
      </p:sp>
    </p:spTree>
    <p:extLst>
      <p:ext uri="{BB962C8B-B14F-4D97-AF65-F5344CB8AC3E}">
        <p14:creationId xmlns:p14="http://schemas.microsoft.com/office/powerpoint/2010/main" val="1691692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Tuning hyper-parameters</a:t>
            </a:r>
            <a:endParaRPr lang="en-US" dirty="0"/>
          </a:p>
        </p:txBody>
      </p:sp>
      <p:sp>
        <p:nvSpPr>
          <p:cNvPr id="10" name="Ορθογώνιο 9"/>
          <p:cNvSpPr/>
          <p:nvPr/>
        </p:nvSpPr>
        <p:spPr>
          <a:xfrm>
            <a:off x="266700" y="3499421"/>
            <a:ext cx="8559800" cy="3139321"/>
          </a:xfrm>
          <a:prstGeom prst="rect">
            <a:avLst/>
          </a:prstGeom>
        </p:spPr>
        <p:txBody>
          <a:bodyPr wrap="square">
            <a:spAutoFit/>
          </a:bodyPr>
          <a:lstStyle/>
          <a:p>
            <a:r>
              <a:rPr lang="en-US" dirty="0" smtClean="0"/>
              <a:t>“Grid </a:t>
            </a:r>
            <a:r>
              <a:rPr lang="en-US" dirty="0"/>
              <a:t>and random search of </a:t>
            </a:r>
            <a:r>
              <a:rPr lang="en-US" dirty="0" smtClean="0"/>
              <a:t>9 trials </a:t>
            </a:r>
            <a:r>
              <a:rPr lang="en-US" dirty="0"/>
              <a:t>for optimizing </a:t>
            </a:r>
            <a:r>
              <a:rPr lang="en-US" dirty="0" smtClean="0"/>
              <a:t>function g(x</a:t>
            </a:r>
            <a:r>
              <a:rPr lang="en-US" dirty="0"/>
              <a:t>) ≈ </a:t>
            </a:r>
            <a:r>
              <a:rPr lang="en-US" dirty="0" smtClean="0"/>
              <a:t>g(x</a:t>
            </a:r>
            <a:r>
              <a:rPr lang="en-US" dirty="0"/>
              <a:t>) + </a:t>
            </a:r>
            <a:r>
              <a:rPr lang="en-US" dirty="0" smtClean="0"/>
              <a:t>h(y)</a:t>
            </a:r>
          </a:p>
          <a:p>
            <a:r>
              <a:rPr lang="en-US" dirty="0" smtClean="0"/>
              <a:t>With </a:t>
            </a:r>
            <a:r>
              <a:rPr lang="en-US" dirty="0"/>
              <a:t>grid search, nine trials only test g(x) in three distinct places. </a:t>
            </a:r>
            <a:endParaRPr lang="en-US" dirty="0" smtClean="0"/>
          </a:p>
          <a:p>
            <a:r>
              <a:rPr lang="en-US" dirty="0" smtClean="0"/>
              <a:t>With </a:t>
            </a:r>
            <a:r>
              <a:rPr lang="en-US" dirty="0"/>
              <a:t>random search, all nine trials explore distinct values of g. </a:t>
            </a:r>
            <a:r>
              <a:rPr lang="en-US" dirty="0" smtClean="0"/>
              <a:t>”</a:t>
            </a:r>
          </a:p>
          <a:p>
            <a:endParaRPr lang="en-US" dirty="0"/>
          </a:p>
          <a:p>
            <a:r>
              <a:rPr lang="en-US" dirty="0"/>
              <a:t>Both try </a:t>
            </a:r>
            <a:r>
              <a:rPr lang="en-US" dirty="0" smtClean="0"/>
              <a:t>configurations </a:t>
            </a:r>
            <a:r>
              <a:rPr lang="en-US" dirty="0"/>
              <a:t>randomly and </a:t>
            </a:r>
            <a:r>
              <a:rPr lang="en-US" b="1" dirty="0">
                <a:solidFill>
                  <a:schemeClr val="accent2"/>
                </a:solidFill>
              </a:rPr>
              <a:t>blindly</a:t>
            </a:r>
          </a:p>
          <a:p>
            <a:r>
              <a:rPr lang="en-US" dirty="0"/>
              <a:t>Next trial is independent to all the trials done </a:t>
            </a:r>
            <a:r>
              <a:rPr lang="en-US" dirty="0" smtClean="0"/>
              <a:t>before</a:t>
            </a:r>
          </a:p>
          <a:p>
            <a:endParaRPr lang="en-US" dirty="0"/>
          </a:p>
          <a:p>
            <a:r>
              <a:rPr lang="en-US" b="1" dirty="0">
                <a:hlinkClick r:id="rId3"/>
              </a:rPr>
              <a:t>Bayesian optimization for hyper-parameter tuning:</a:t>
            </a:r>
            <a:endParaRPr lang="en-US" b="1" dirty="0"/>
          </a:p>
          <a:p>
            <a:r>
              <a:rPr lang="en-US" dirty="0"/>
              <a:t>M</a:t>
            </a:r>
            <a:r>
              <a:rPr lang="en-US" dirty="0" smtClean="0"/>
              <a:t>ake smarter </a:t>
            </a:r>
            <a:r>
              <a:rPr lang="en-US" dirty="0"/>
              <a:t>choice for the next </a:t>
            </a:r>
            <a:r>
              <a:rPr lang="en-US" dirty="0" smtClean="0"/>
              <a:t>trial, </a:t>
            </a:r>
            <a:r>
              <a:rPr lang="en-US" dirty="0"/>
              <a:t>minimize the number of trials</a:t>
            </a:r>
          </a:p>
          <a:p>
            <a:pPr marL="342900" indent="-342900">
              <a:buFont typeface="+mj-lt"/>
              <a:buAutoNum type="arabicPeriod"/>
            </a:pPr>
            <a:r>
              <a:rPr lang="en-US" dirty="0"/>
              <a:t>Collect the performance at several configurations</a:t>
            </a:r>
          </a:p>
          <a:p>
            <a:pPr marL="342900" indent="-342900">
              <a:buFont typeface="+mj-lt"/>
              <a:buAutoNum type="arabicPeriod"/>
            </a:pPr>
            <a:r>
              <a:rPr lang="en-US" dirty="0"/>
              <a:t>Make inference and decide what configuration to try </a:t>
            </a:r>
            <a:r>
              <a:rPr lang="en-US" dirty="0" smtClean="0"/>
              <a:t>next</a:t>
            </a:r>
            <a:endParaRPr lang="en-US" dirty="0"/>
          </a:p>
        </p:txBody>
      </p:sp>
      <p:pic>
        <p:nvPicPr>
          <p:cNvPr id="11" name="Εικόνα 10"/>
          <p:cNvPicPr>
            <a:picLocks noChangeAspect="1"/>
          </p:cNvPicPr>
          <p:nvPr/>
        </p:nvPicPr>
        <p:blipFill>
          <a:blip r:embed="rId4"/>
          <a:stretch>
            <a:fillRect/>
          </a:stretch>
        </p:blipFill>
        <p:spPr>
          <a:xfrm>
            <a:off x="266700" y="1066065"/>
            <a:ext cx="4845050" cy="2433356"/>
          </a:xfrm>
          <a:prstGeom prst="rect">
            <a:avLst/>
          </a:prstGeom>
        </p:spPr>
      </p:pic>
      <p:sp>
        <p:nvSpPr>
          <p:cNvPr id="12" name="Ορθογώνιο 11"/>
          <p:cNvSpPr/>
          <p:nvPr/>
        </p:nvSpPr>
        <p:spPr>
          <a:xfrm>
            <a:off x="5499100" y="1302860"/>
            <a:ext cx="2908300" cy="1200329"/>
          </a:xfrm>
          <a:prstGeom prst="rect">
            <a:avLst/>
          </a:prstGeom>
        </p:spPr>
        <p:txBody>
          <a:bodyPr wrap="square">
            <a:spAutoFit/>
          </a:bodyPr>
          <a:lstStyle/>
          <a:p>
            <a:pPr algn="ctr"/>
            <a:r>
              <a:rPr lang="en-US" dirty="0"/>
              <a:t>g(x) ≈ g(x) + h(y)</a:t>
            </a:r>
          </a:p>
          <a:p>
            <a:pPr algn="ctr"/>
            <a:endParaRPr lang="en-US" dirty="0" smtClean="0"/>
          </a:p>
          <a:p>
            <a:pPr algn="ctr"/>
            <a:r>
              <a:rPr lang="en-US" dirty="0" smtClean="0"/>
              <a:t>g(x</a:t>
            </a:r>
            <a:r>
              <a:rPr lang="en-US" dirty="0"/>
              <a:t>) shown in green</a:t>
            </a:r>
          </a:p>
          <a:p>
            <a:pPr algn="ctr"/>
            <a:r>
              <a:rPr lang="en-US" dirty="0"/>
              <a:t>h(y) is shown in yellow</a:t>
            </a:r>
          </a:p>
        </p:txBody>
      </p:sp>
      <p:sp>
        <p:nvSpPr>
          <p:cNvPr id="13" name="Ορθογώνιο 12"/>
          <p:cNvSpPr/>
          <p:nvPr/>
        </p:nvSpPr>
        <p:spPr>
          <a:xfrm>
            <a:off x="5314951" y="2591232"/>
            <a:ext cx="3613150" cy="646331"/>
          </a:xfrm>
          <a:prstGeom prst="rect">
            <a:avLst/>
          </a:prstGeom>
        </p:spPr>
        <p:txBody>
          <a:bodyPr wrap="square">
            <a:spAutoFit/>
          </a:bodyPr>
          <a:lstStyle/>
          <a:p>
            <a:r>
              <a:rPr lang="en-US" sz="1200" i="1" dirty="0" err="1">
                <a:solidFill>
                  <a:srgbClr val="222222"/>
                </a:solidFill>
                <a:latin typeface="Arial" charset="0"/>
              </a:rPr>
              <a:t>Bergstra</a:t>
            </a:r>
            <a:r>
              <a:rPr lang="en-US" sz="1200" i="1" dirty="0">
                <a:solidFill>
                  <a:srgbClr val="222222"/>
                </a:solidFill>
                <a:latin typeface="Arial" charset="0"/>
              </a:rPr>
              <a:t>, James, and </a:t>
            </a:r>
            <a:r>
              <a:rPr lang="en-US" sz="1200" i="1" dirty="0" err="1">
                <a:solidFill>
                  <a:srgbClr val="222222"/>
                </a:solidFill>
                <a:latin typeface="Arial" charset="0"/>
              </a:rPr>
              <a:t>Yoshua</a:t>
            </a:r>
            <a:r>
              <a:rPr lang="en-US" sz="1200" i="1" dirty="0">
                <a:solidFill>
                  <a:srgbClr val="222222"/>
                </a:solidFill>
                <a:latin typeface="Arial" charset="0"/>
              </a:rPr>
              <a:t> </a:t>
            </a:r>
            <a:r>
              <a:rPr lang="en-US" sz="1200" i="1" dirty="0" err="1">
                <a:solidFill>
                  <a:srgbClr val="222222"/>
                </a:solidFill>
                <a:latin typeface="Arial" charset="0"/>
              </a:rPr>
              <a:t>Bengio</a:t>
            </a:r>
            <a:r>
              <a:rPr lang="en-US" sz="1200" i="1" dirty="0">
                <a:solidFill>
                  <a:srgbClr val="222222"/>
                </a:solidFill>
                <a:latin typeface="Arial" charset="0"/>
              </a:rPr>
              <a:t>. "</a:t>
            </a:r>
            <a:r>
              <a:rPr lang="en-US" sz="1200" i="1" dirty="0">
                <a:solidFill>
                  <a:srgbClr val="222222"/>
                </a:solidFill>
                <a:latin typeface="Arial" charset="0"/>
                <a:hlinkClick r:id="rId5"/>
              </a:rPr>
              <a:t>Random search for hyper-parameter optimization.</a:t>
            </a:r>
            <a:r>
              <a:rPr lang="en-US" sz="1200" i="1" dirty="0">
                <a:solidFill>
                  <a:srgbClr val="222222"/>
                </a:solidFill>
                <a:latin typeface="Arial" charset="0"/>
              </a:rPr>
              <a:t>" Journal of Machine Learning </a:t>
            </a:r>
            <a:r>
              <a:rPr lang="en-US" sz="1200" i="1" dirty="0" smtClean="0">
                <a:solidFill>
                  <a:srgbClr val="222222"/>
                </a:solidFill>
                <a:latin typeface="Arial" charset="0"/>
              </a:rPr>
              <a:t>Research, Feb </a:t>
            </a:r>
            <a:r>
              <a:rPr lang="en-US" sz="1200" i="1" dirty="0">
                <a:solidFill>
                  <a:srgbClr val="222222"/>
                </a:solidFill>
                <a:latin typeface="Arial" charset="0"/>
              </a:rPr>
              <a:t>(</a:t>
            </a:r>
            <a:r>
              <a:rPr lang="en-US" sz="1200" i="1" dirty="0" smtClean="0">
                <a:solidFill>
                  <a:srgbClr val="222222"/>
                </a:solidFill>
                <a:latin typeface="Arial" charset="0"/>
              </a:rPr>
              <a:t>2012)</a:t>
            </a:r>
            <a:endParaRPr lang="el-GR" sz="1200" i="1" dirty="0"/>
          </a:p>
        </p:txBody>
      </p:sp>
      <p:sp>
        <p:nvSpPr>
          <p:cNvPr id="14" name="TextBox 13"/>
          <p:cNvSpPr txBox="1"/>
          <p:nvPr/>
        </p:nvSpPr>
        <p:spPr>
          <a:xfrm>
            <a:off x="6737467" y="5326252"/>
            <a:ext cx="2089033" cy="369332"/>
          </a:xfrm>
          <a:prstGeom prst="rect">
            <a:avLst/>
          </a:prstGeom>
          <a:noFill/>
        </p:spPr>
        <p:txBody>
          <a:bodyPr wrap="none" rtlCol="0">
            <a:spAutoFit/>
          </a:bodyPr>
          <a:lstStyle/>
          <a:p>
            <a:r>
              <a:rPr lang="en-US" dirty="0" smtClean="0">
                <a:hlinkClick r:id="rId6"/>
              </a:rPr>
              <a:t>Library available!</a:t>
            </a:r>
            <a:endParaRPr lang="el-GR" dirty="0"/>
          </a:p>
        </p:txBody>
      </p:sp>
    </p:spTree>
    <p:extLst>
      <p:ext uri="{BB962C8B-B14F-4D97-AF65-F5344CB8AC3E}">
        <p14:creationId xmlns:p14="http://schemas.microsoft.com/office/powerpoint/2010/main" val="12857587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Loss functions and output</a:t>
            </a:r>
            <a:endParaRPr lang="en-US" dirty="0"/>
          </a:p>
        </p:txBody>
      </p:sp>
      <p:cxnSp>
        <p:nvCxnSpPr>
          <p:cNvPr id="14" name="Ευθεία γραμμή σύνδεσης 13"/>
          <p:cNvCxnSpPr/>
          <p:nvPr/>
        </p:nvCxnSpPr>
        <p:spPr>
          <a:xfrm flipH="1">
            <a:off x="5500459" y="1453238"/>
            <a:ext cx="11341" cy="4997390"/>
          </a:xfrm>
          <a:prstGeom prst="line">
            <a:avLst/>
          </a:prstGeom>
        </p:spPr>
        <p:style>
          <a:lnRef idx="3">
            <a:schemeClr val="accent1"/>
          </a:lnRef>
          <a:fillRef idx="0">
            <a:schemeClr val="accent1"/>
          </a:fillRef>
          <a:effectRef idx="2">
            <a:schemeClr val="accent1"/>
          </a:effectRef>
          <a:fontRef idx="minor">
            <a:schemeClr val="tx1"/>
          </a:fontRef>
        </p:style>
      </p:cxnSp>
      <p:sp>
        <p:nvSpPr>
          <p:cNvPr id="16" name="TextBox 15"/>
          <p:cNvSpPr txBox="1"/>
          <p:nvPr/>
        </p:nvSpPr>
        <p:spPr>
          <a:xfrm>
            <a:off x="3013283" y="1041400"/>
            <a:ext cx="1822935" cy="400110"/>
          </a:xfrm>
          <a:prstGeom prst="rect">
            <a:avLst/>
          </a:prstGeom>
          <a:noFill/>
        </p:spPr>
        <p:txBody>
          <a:bodyPr wrap="none" rtlCol="0">
            <a:spAutoFit/>
          </a:bodyPr>
          <a:lstStyle/>
          <a:p>
            <a:r>
              <a:rPr lang="en-US" sz="2000" b="1" dirty="0" smtClean="0">
                <a:solidFill>
                  <a:schemeClr val="accent2"/>
                </a:solidFill>
              </a:rPr>
              <a:t>Classification</a:t>
            </a:r>
            <a:endParaRPr lang="el-GR" b="1" dirty="0">
              <a:solidFill>
                <a:schemeClr val="accent2"/>
              </a:solidFill>
            </a:endParaRPr>
          </a:p>
        </p:txBody>
      </p:sp>
      <p:sp>
        <p:nvSpPr>
          <p:cNvPr id="17" name="TextBox 16"/>
          <p:cNvSpPr txBox="1"/>
          <p:nvPr/>
        </p:nvSpPr>
        <p:spPr>
          <a:xfrm>
            <a:off x="6201442" y="1053128"/>
            <a:ext cx="1515158" cy="400110"/>
          </a:xfrm>
          <a:prstGeom prst="rect">
            <a:avLst/>
          </a:prstGeom>
          <a:noFill/>
        </p:spPr>
        <p:txBody>
          <a:bodyPr wrap="none" rtlCol="0">
            <a:spAutoFit/>
          </a:bodyPr>
          <a:lstStyle/>
          <a:p>
            <a:r>
              <a:rPr lang="en-US" sz="2000" b="1" dirty="0" smtClean="0">
                <a:solidFill>
                  <a:schemeClr val="accent2"/>
                </a:solidFill>
              </a:rPr>
              <a:t>Regression</a:t>
            </a:r>
            <a:endParaRPr lang="el-GR" b="1" dirty="0">
              <a:solidFill>
                <a:schemeClr val="accent2"/>
              </a:solidFill>
            </a:endParaRPr>
          </a:p>
        </p:txBody>
      </p:sp>
      <p:sp>
        <p:nvSpPr>
          <p:cNvPr id="18" name="Ορθογώνιο 17"/>
          <p:cNvSpPr/>
          <p:nvPr/>
        </p:nvSpPr>
        <p:spPr>
          <a:xfrm>
            <a:off x="296096" y="1680577"/>
            <a:ext cx="1287532" cy="646331"/>
          </a:xfrm>
          <a:prstGeom prst="rect">
            <a:avLst/>
          </a:prstGeom>
        </p:spPr>
        <p:txBody>
          <a:bodyPr wrap="none">
            <a:spAutoFit/>
          </a:bodyPr>
          <a:lstStyle/>
          <a:p>
            <a:r>
              <a:rPr lang="en-US" b="1" dirty="0">
                <a:solidFill>
                  <a:srgbClr val="222222"/>
                </a:solidFill>
              </a:rPr>
              <a:t>Training </a:t>
            </a:r>
            <a:endParaRPr lang="en-US" b="1" dirty="0" smtClean="0">
              <a:solidFill>
                <a:srgbClr val="222222"/>
              </a:solidFill>
            </a:endParaRPr>
          </a:p>
          <a:p>
            <a:r>
              <a:rPr lang="en-US" b="1" dirty="0" smtClean="0">
                <a:solidFill>
                  <a:srgbClr val="222222"/>
                </a:solidFill>
              </a:rPr>
              <a:t>examples</a:t>
            </a:r>
            <a:endParaRPr lang="el-GR" dirty="0"/>
          </a:p>
        </p:txBody>
      </p:sp>
      <p:sp>
        <p:nvSpPr>
          <p:cNvPr id="19" name="TextBox 18"/>
          <p:cNvSpPr txBox="1"/>
          <p:nvPr/>
        </p:nvSpPr>
        <p:spPr>
          <a:xfrm>
            <a:off x="1812228" y="1715571"/>
            <a:ext cx="3301379" cy="646331"/>
          </a:xfrm>
          <a:prstGeom prst="rect">
            <a:avLst/>
          </a:prstGeom>
          <a:noFill/>
        </p:spPr>
        <p:txBody>
          <a:bodyPr wrap="square" rtlCol="0">
            <a:spAutoFit/>
          </a:bodyPr>
          <a:lstStyle/>
          <a:p>
            <a:pPr algn="ctr"/>
            <a:r>
              <a:rPr lang="en-US" dirty="0">
                <a:solidFill>
                  <a:srgbClr val="222222"/>
                </a:solidFill>
              </a:rPr>
              <a:t>R</a:t>
            </a:r>
            <a:r>
              <a:rPr lang="en-US" baseline="30000" dirty="0">
                <a:solidFill>
                  <a:srgbClr val="222222"/>
                </a:solidFill>
              </a:rPr>
              <a:t>n</a:t>
            </a:r>
            <a:r>
              <a:rPr lang="en-US" dirty="0">
                <a:solidFill>
                  <a:srgbClr val="222222"/>
                </a:solidFill>
              </a:rPr>
              <a:t> x {class_1, ..., </a:t>
            </a:r>
            <a:r>
              <a:rPr lang="en-US" dirty="0" err="1">
                <a:solidFill>
                  <a:srgbClr val="222222"/>
                </a:solidFill>
              </a:rPr>
              <a:t>class_n</a:t>
            </a:r>
            <a:r>
              <a:rPr lang="en-US" dirty="0">
                <a:solidFill>
                  <a:srgbClr val="222222"/>
                </a:solidFill>
              </a:rPr>
              <a:t>} </a:t>
            </a:r>
            <a:endParaRPr lang="en-US" dirty="0" smtClean="0">
              <a:solidFill>
                <a:srgbClr val="222222"/>
              </a:solidFill>
            </a:endParaRPr>
          </a:p>
          <a:p>
            <a:pPr algn="ctr"/>
            <a:r>
              <a:rPr lang="en-US" dirty="0" smtClean="0">
                <a:solidFill>
                  <a:srgbClr val="222222"/>
                </a:solidFill>
              </a:rPr>
              <a:t>(</a:t>
            </a:r>
            <a:r>
              <a:rPr lang="en-US" dirty="0">
                <a:solidFill>
                  <a:srgbClr val="222222"/>
                </a:solidFill>
              </a:rPr>
              <a:t>one-hot encoding)</a:t>
            </a:r>
            <a:endParaRPr lang="el-GR" dirty="0"/>
          </a:p>
        </p:txBody>
      </p:sp>
      <p:sp>
        <p:nvSpPr>
          <p:cNvPr id="20" name="Ορθογώνιο 19"/>
          <p:cNvSpPr/>
          <p:nvPr/>
        </p:nvSpPr>
        <p:spPr>
          <a:xfrm>
            <a:off x="5777848" y="1723111"/>
            <a:ext cx="2814872" cy="369332"/>
          </a:xfrm>
          <a:prstGeom prst="rect">
            <a:avLst/>
          </a:prstGeom>
        </p:spPr>
        <p:txBody>
          <a:bodyPr wrap="square">
            <a:spAutoFit/>
          </a:bodyPr>
          <a:lstStyle/>
          <a:p>
            <a:pPr algn="ctr"/>
            <a:r>
              <a:rPr lang="en-US" dirty="0">
                <a:solidFill>
                  <a:srgbClr val="222222"/>
                </a:solidFill>
              </a:rPr>
              <a:t>R</a:t>
            </a:r>
            <a:r>
              <a:rPr lang="en-US" baseline="30000" dirty="0">
                <a:solidFill>
                  <a:srgbClr val="222222"/>
                </a:solidFill>
              </a:rPr>
              <a:t>n</a:t>
            </a:r>
            <a:r>
              <a:rPr lang="en-US" dirty="0">
                <a:solidFill>
                  <a:srgbClr val="222222"/>
                </a:solidFill>
              </a:rPr>
              <a:t> x R</a:t>
            </a:r>
            <a:r>
              <a:rPr lang="en-US" baseline="30000" dirty="0">
                <a:solidFill>
                  <a:srgbClr val="222222"/>
                </a:solidFill>
              </a:rPr>
              <a:t>m</a:t>
            </a:r>
            <a:endParaRPr lang="en-US" dirty="0">
              <a:solidFill>
                <a:srgbClr val="222222"/>
              </a:solidFill>
            </a:endParaRPr>
          </a:p>
        </p:txBody>
      </p:sp>
      <p:sp>
        <p:nvSpPr>
          <p:cNvPr id="21" name="Ορθογώνιο 20"/>
          <p:cNvSpPr/>
          <p:nvPr/>
        </p:nvSpPr>
        <p:spPr>
          <a:xfrm>
            <a:off x="296096" y="2733158"/>
            <a:ext cx="1008609" cy="646331"/>
          </a:xfrm>
          <a:prstGeom prst="rect">
            <a:avLst/>
          </a:prstGeom>
        </p:spPr>
        <p:txBody>
          <a:bodyPr wrap="none">
            <a:spAutoFit/>
          </a:bodyPr>
          <a:lstStyle/>
          <a:p>
            <a:r>
              <a:rPr lang="en-US" b="1" dirty="0" smtClean="0">
                <a:solidFill>
                  <a:srgbClr val="222222"/>
                </a:solidFill>
              </a:rPr>
              <a:t>Output </a:t>
            </a:r>
          </a:p>
          <a:p>
            <a:r>
              <a:rPr lang="en-US" b="1" dirty="0" smtClean="0">
                <a:solidFill>
                  <a:srgbClr val="222222"/>
                </a:solidFill>
              </a:rPr>
              <a:t>Layer</a:t>
            </a:r>
            <a:endParaRPr lang="el-GR" dirty="0"/>
          </a:p>
        </p:txBody>
      </p:sp>
      <p:sp>
        <p:nvSpPr>
          <p:cNvPr id="22" name="TextBox 21"/>
          <p:cNvSpPr txBox="1"/>
          <p:nvPr/>
        </p:nvSpPr>
        <p:spPr>
          <a:xfrm>
            <a:off x="1572420" y="2669103"/>
            <a:ext cx="3825080" cy="615553"/>
          </a:xfrm>
          <a:prstGeom prst="rect">
            <a:avLst/>
          </a:prstGeom>
          <a:noFill/>
        </p:spPr>
        <p:txBody>
          <a:bodyPr wrap="square" rtlCol="0">
            <a:spAutoFit/>
          </a:bodyPr>
          <a:lstStyle/>
          <a:p>
            <a:pPr algn="ctr"/>
            <a:r>
              <a:rPr lang="en-US" dirty="0" smtClean="0"/>
              <a:t>Soft-max</a:t>
            </a:r>
          </a:p>
          <a:p>
            <a:pPr algn="ctr"/>
            <a:r>
              <a:rPr lang="en-US" sz="1600" dirty="0" smtClean="0"/>
              <a:t> [map </a:t>
            </a:r>
            <a:r>
              <a:rPr lang="en-US" sz="1600" dirty="0" smtClean="0">
                <a:solidFill>
                  <a:srgbClr val="222222"/>
                </a:solidFill>
              </a:rPr>
              <a:t>R</a:t>
            </a:r>
            <a:r>
              <a:rPr lang="en-US" sz="1600" baseline="30000" dirty="0" smtClean="0">
                <a:solidFill>
                  <a:srgbClr val="222222"/>
                </a:solidFill>
              </a:rPr>
              <a:t>n </a:t>
            </a:r>
            <a:r>
              <a:rPr lang="en-US" sz="1600" dirty="0" smtClean="0">
                <a:solidFill>
                  <a:srgbClr val="222222"/>
                </a:solidFill>
              </a:rPr>
              <a:t>to a probability distribution]</a:t>
            </a:r>
            <a:endParaRPr lang="el-GR" sz="1600" dirty="0"/>
          </a:p>
        </p:txBody>
      </p:sp>
      <p:sp>
        <p:nvSpPr>
          <p:cNvPr id="23" name="Ορθογώνιο 22"/>
          <p:cNvSpPr/>
          <p:nvPr/>
        </p:nvSpPr>
        <p:spPr>
          <a:xfrm>
            <a:off x="5777848" y="2678668"/>
            <a:ext cx="2814872" cy="646331"/>
          </a:xfrm>
          <a:prstGeom prst="rect">
            <a:avLst/>
          </a:prstGeom>
        </p:spPr>
        <p:txBody>
          <a:bodyPr wrap="square">
            <a:spAutoFit/>
          </a:bodyPr>
          <a:lstStyle/>
          <a:p>
            <a:pPr algn="ctr"/>
            <a:r>
              <a:rPr lang="en-US" dirty="0" smtClean="0">
                <a:solidFill>
                  <a:srgbClr val="222222"/>
                </a:solidFill>
              </a:rPr>
              <a:t>Linear </a:t>
            </a:r>
            <a:r>
              <a:rPr lang="en-US" smtClean="0">
                <a:solidFill>
                  <a:srgbClr val="222222"/>
                </a:solidFill>
              </a:rPr>
              <a:t>(Identity) </a:t>
            </a:r>
          </a:p>
          <a:p>
            <a:pPr algn="ctr"/>
            <a:r>
              <a:rPr lang="en-US" dirty="0" smtClean="0">
                <a:solidFill>
                  <a:srgbClr val="222222"/>
                </a:solidFill>
              </a:rPr>
              <a:t>or Sigmoid</a:t>
            </a:r>
            <a:endParaRPr lang="en-US" dirty="0">
              <a:solidFill>
                <a:srgbClr val="222222"/>
              </a:solidFill>
            </a:endParaRPr>
          </a:p>
        </p:txBody>
      </p:sp>
      <p:sp>
        <p:nvSpPr>
          <p:cNvPr id="24" name="Ορθογώνιο 23"/>
          <p:cNvSpPr/>
          <p:nvPr/>
        </p:nvSpPr>
        <p:spPr>
          <a:xfrm>
            <a:off x="296095" y="4442547"/>
            <a:ext cx="1327608" cy="646331"/>
          </a:xfrm>
          <a:prstGeom prst="rect">
            <a:avLst/>
          </a:prstGeom>
        </p:spPr>
        <p:txBody>
          <a:bodyPr wrap="none">
            <a:spAutoFit/>
          </a:bodyPr>
          <a:lstStyle/>
          <a:p>
            <a:r>
              <a:rPr lang="en-US" b="1" dirty="0" smtClean="0">
                <a:solidFill>
                  <a:srgbClr val="222222"/>
                </a:solidFill>
              </a:rPr>
              <a:t>Cost (loss)</a:t>
            </a:r>
          </a:p>
          <a:p>
            <a:r>
              <a:rPr lang="en-US" b="1" dirty="0" smtClean="0">
                <a:solidFill>
                  <a:srgbClr val="222222"/>
                </a:solidFill>
              </a:rPr>
              <a:t>function</a:t>
            </a:r>
          </a:p>
        </p:txBody>
      </p:sp>
      <p:sp>
        <p:nvSpPr>
          <p:cNvPr id="25" name="TextBox 24"/>
          <p:cNvSpPr txBox="1"/>
          <p:nvPr/>
        </p:nvSpPr>
        <p:spPr>
          <a:xfrm>
            <a:off x="1858845" y="4455328"/>
            <a:ext cx="3025526" cy="369332"/>
          </a:xfrm>
          <a:prstGeom prst="rect">
            <a:avLst/>
          </a:prstGeom>
          <a:noFill/>
        </p:spPr>
        <p:txBody>
          <a:bodyPr wrap="square" rtlCol="0">
            <a:spAutoFit/>
          </a:bodyPr>
          <a:lstStyle/>
          <a:p>
            <a:pPr algn="ctr"/>
            <a:r>
              <a:rPr lang="en-US" dirty="0" smtClean="0"/>
              <a:t>Cross-entropy</a:t>
            </a:r>
            <a:endParaRPr lang="el-GR" dirty="0"/>
          </a:p>
        </p:txBody>
      </p:sp>
      <p:sp>
        <p:nvSpPr>
          <p:cNvPr id="26" name="Ορθογώνιο 25"/>
          <p:cNvSpPr/>
          <p:nvPr/>
        </p:nvSpPr>
        <p:spPr>
          <a:xfrm>
            <a:off x="5777848" y="4455328"/>
            <a:ext cx="2814872" cy="369332"/>
          </a:xfrm>
          <a:prstGeom prst="rect">
            <a:avLst/>
          </a:prstGeom>
        </p:spPr>
        <p:txBody>
          <a:bodyPr wrap="square">
            <a:spAutoFit/>
          </a:bodyPr>
          <a:lstStyle/>
          <a:p>
            <a:pPr algn="ctr"/>
            <a:r>
              <a:rPr lang="en-US" dirty="0" smtClean="0">
                <a:solidFill>
                  <a:srgbClr val="222222"/>
                </a:solidFill>
              </a:rPr>
              <a:t>Mean Squared Error</a:t>
            </a:r>
            <a:endParaRPr lang="en-US" dirty="0">
              <a:solidFill>
                <a:srgbClr val="222222"/>
              </a:solidFill>
            </a:endParaRPr>
          </a:p>
        </p:txBody>
      </p:sp>
      <p:pic>
        <p:nvPicPr>
          <p:cNvPr id="32" name="Εικόνα 31"/>
          <p:cNvPicPr>
            <a:picLocks noChangeAspect="1"/>
          </p:cNvPicPr>
          <p:nvPr/>
        </p:nvPicPr>
        <p:blipFill>
          <a:blip r:embed="rId3"/>
          <a:stretch>
            <a:fillRect/>
          </a:stretch>
        </p:blipFill>
        <p:spPr>
          <a:xfrm>
            <a:off x="2005344" y="3289002"/>
            <a:ext cx="2895600" cy="673100"/>
          </a:xfrm>
          <a:prstGeom prst="rect">
            <a:avLst/>
          </a:prstGeom>
        </p:spPr>
      </p:pic>
      <p:pic>
        <p:nvPicPr>
          <p:cNvPr id="33" name="Εικόνα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9596" y="3327102"/>
            <a:ext cx="1524000" cy="762000"/>
          </a:xfrm>
          <a:prstGeom prst="rect">
            <a:avLst/>
          </a:prstGeom>
        </p:spPr>
      </p:pic>
      <p:sp>
        <p:nvSpPr>
          <p:cNvPr id="35" name="Ορθογώνιο 34"/>
          <p:cNvSpPr/>
          <p:nvPr/>
        </p:nvSpPr>
        <p:spPr>
          <a:xfrm>
            <a:off x="7440723" y="3827194"/>
            <a:ext cx="654346" cy="307777"/>
          </a:xfrm>
          <a:prstGeom prst="rect">
            <a:avLst/>
          </a:prstGeom>
        </p:spPr>
        <p:txBody>
          <a:bodyPr wrap="none">
            <a:spAutoFit/>
          </a:bodyPr>
          <a:lstStyle/>
          <a:p>
            <a:r>
              <a:rPr lang="el-GR" sz="1400" dirty="0"/>
              <a:t>f(x)=x</a:t>
            </a:r>
          </a:p>
        </p:txBody>
      </p:sp>
      <p:sp>
        <p:nvSpPr>
          <p:cNvPr id="36" name="TextBox 35"/>
          <p:cNvSpPr txBox="1"/>
          <p:nvPr/>
        </p:nvSpPr>
        <p:spPr>
          <a:xfrm>
            <a:off x="213414" y="6255541"/>
            <a:ext cx="2308645" cy="369332"/>
          </a:xfrm>
          <a:prstGeom prst="rect">
            <a:avLst/>
          </a:prstGeom>
          <a:noFill/>
        </p:spPr>
        <p:txBody>
          <a:bodyPr wrap="none" rtlCol="0">
            <a:spAutoFit/>
          </a:bodyPr>
          <a:lstStyle/>
          <a:p>
            <a:r>
              <a:rPr lang="en-US" dirty="0">
                <a:hlinkClick r:id="rId5"/>
              </a:rPr>
              <a:t>L</a:t>
            </a:r>
            <a:r>
              <a:rPr lang="en-US" dirty="0" smtClean="0">
                <a:hlinkClick r:id="rId5"/>
              </a:rPr>
              <a:t>ist of loss functions</a:t>
            </a:r>
            <a:endParaRPr lang="el-GR" dirty="0"/>
          </a:p>
        </p:txBody>
      </p:sp>
      <mc:AlternateContent xmlns:mc="http://schemas.openxmlformats.org/markup-compatibility/2006" xmlns:a14="http://schemas.microsoft.com/office/drawing/2010/main">
        <mc:Choice Requires="a14">
          <p:sp>
            <p:nvSpPr>
              <p:cNvPr id="38" name="TextBox 37"/>
              <p:cNvSpPr txBox="1"/>
              <p:nvPr/>
            </p:nvSpPr>
            <p:spPr>
              <a:xfrm>
                <a:off x="642978" y="5140086"/>
                <a:ext cx="4557723" cy="6058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charset="0"/>
                        </a:rPr>
                        <m:t>𝐽</m:t>
                      </m:r>
                      <m:d>
                        <m:dPr>
                          <m:ctrlPr>
                            <a:rPr lang="en-US" sz="1400" b="0" i="1" smtClean="0">
                              <a:latin typeface="Cambria Math"/>
                            </a:rPr>
                          </m:ctrlPr>
                        </m:dPr>
                        <m:e>
                          <m:r>
                            <a:rPr lang="el-GR" sz="1400" b="0" i="1" smtClean="0">
                              <a:latin typeface="Cambria Math" charset="0"/>
                            </a:rPr>
                            <m:t>𝜃</m:t>
                          </m:r>
                        </m:e>
                      </m:d>
                      <m:r>
                        <a:rPr lang="el-GR" sz="1400" b="0" i="1" smtClean="0">
                          <a:latin typeface="Cambria Math" charset="0"/>
                        </a:rPr>
                        <m:t>=</m:t>
                      </m:r>
                      <m:r>
                        <a:rPr lang="en-US" sz="1400" b="0" i="1" smtClean="0">
                          <a:latin typeface="Cambria Math" charset="0"/>
                        </a:rPr>
                        <m:t>−</m:t>
                      </m:r>
                      <m:f>
                        <m:fPr>
                          <m:ctrlPr>
                            <a:rPr lang="mr-IN" sz="1400" b="0" i="1" smtClean="0">
                              <a:latin typeface="Cambria Math"/>
                            </a:rPr>
                          </m:ctrlPr>
                        </m:fPr>
                        <m:num>
                          <m:r>
                            <a:rPr lang="en-US" sz="1400" b="0" i="1" smtClean="0">
                              <a:latin typeface="Cambria Math" charset="0"/>
                            </a:rPr>
                            <m:t>1</m:t>
                          </m:r>
                        </m:num>
                        <m:den>
                          <m:r>
                            <a:rPr lang="en-US" sz="1400" b="0" i="1" smtClean="0">
                              <a:latin typeface="Cambria Math" charset="0"/>
                            </a:rPr>
                            <m:t>𝑛</m:t>
                          </m:r>
                        </m:den>
                      </m:f>
                      <m:nary>
                        <m:naryPr>
                          <m:chr m:val="∑"/>
                          <m:ctrlPr>
                            <a:rPr lang="is-IS" sz="1400" b="0" i="1" smtClean="0">
                              <a:latin typeface="Cambria Math"/>
                            </a:rPr>
                          </m:ctrlPr>
                        </m:naryPr>
                        <m:sub>
                          <m:r>
                            <m:rPr>
                              <m:brk m:alnAt="23"/>
                            </m:rPr>
                            <a:rPr lang="en-US" sz="1400" b="0" i="1" smtClean="0">
                              <a:latin typeface="Cambria Math" charset="0"/>
                            </a:rPr>
                            <m:t>𝑖</m:t>
                          </m:r>
                          <m:r>
                            <a:rPr lang="en-US" sz="1400" b="0" i="1" smtClean="0">
                              <a:latin typeface="Cambria Math" charset="0"/>
                            </a:rPr>
                            <m:t>=1</m:t>
                          </m:r>
                        </m:sub>
                        <m:sup>
                          <m:r>
                            <a:rPr lang="en-US" sz="1400" b="0" i="1" smtClean="0">
                              <a:latin typeface="Cambria Math" charset="0"/>
                            </a:rPr>
                            <m:t>𝑛</m:t>
                          </m:r>
                        </m:sup>
                        <m:e>
                          <m:nary>
                            <m:naryPr>
                              <m:chr m:val="∑"/>
                              <m:ctrlPr>
                                <a:rPr lang="is-IS" sz="1400" b="0" i="1" smtClean="0">
                                  <a:latin typeface="Cambria Math"/>
                                </a:rPr>
                              </m:ctrlPr>
                            </m:naryPr>
                            <m:sub>
                              <m:r>
                                <m:rPr>
                                  <m:brk m:alnAt="23"/>
                                </m:rPr>
                                <a:rPr lang="en-US" sz="1400" b="0" i="1" smtClean="0">
                                  <a:latin typeface="Cambria Math" charset="0"/>
                                </a:rPr>
                                <m:t>𝑘</m:t>
                              </m:r>
                              <m:r>
                                <a:rPr lang="en-US" sz="1400" b="0" i="1" smtClean="0">
                                  <a:latin typeface="Cambria Math" charset="0"/>
                                </a:rPr>
                                <m:t>=1</m:t>
                              </m:r>
                            </m:sub>
                            <m:sup>
                              <m:r>
                                <a:rPr lang="en-US" sz="1400" b="0" i="1" smtClean="0">
                                  <a:latin typeface="Cambria Math" charset="0"/>
                                </a:rPr>
                                <m:t>𝐾</m:t>
                              </m:r>
                            </m:sup>
                            <m:e>
                              <m:d>
                                <m:dPr>
                                  <m:begChr m:val="["/>
                                  <m:endChr m:val="]"/>
                                  <m:ctrlPr>
                                    <a:rPr lang="mr-IN" sz="1400" b="0" i="1" smtClean="0">
                                      <a:latin typeface="Cambria Math"/>
                                    </a:rPr>
                                  </m:ctrlPr>
                                </m:dPr>
                                <m:e>
                                  <m:sSubSup>
                                    <m:sSubSupPr>
                                      <m:ctrlPr>
                                        <a:rPr lang="en-US" sz="1400" b="0" i="1" smtClean="0">
                                          <a:latin typeface="Cambria Math"/>
                                        </a:rPr>
                                      </m:ctrlPr>
                                    </m:sSubSupPr>
                                    <m:e>
                                      <m:r>
                                        <a:rPr lang="en-US" sz="1400" b="0" i="1" smtClean="0">
                                          <a:latin typeface="Cambria Math" charset="0"/>
                                        </a:rPr>
                                        <m:t>𝑦</m:t>
                                      </m:r>
                                    </m:e>
                                    <m:sub>
                                      <m:r>
                                        <a:rPr lang="en-US" sz="1400" b="0" i="1" smtClean="0">
                                          <a:latin typeface="Cambria Math" charset="0"/>
                                        </a:rPr>
                                        <m:t>𝑘</m:t>
                                      </m:r>
                                    </m:sub>
                                    <m:sup>
                                      <m:r>
                                        <a:rPr lang="en-US" sz="1400" b="0" i="1" smtClean="0">
                                          <a:latin typeface="Cambria Math" charset="0"/>
                                        </a:rPr>
                                        <m:t>(</m:t>
                                      </m:r>
                                      <m:r>
                                        <a:rPr lang="en-US" sz="1400" b="0" i="1" smtClean="0">
                                          <a:latin typeface="Cambria Math" charset="0"/>
                                        </a:rPr>
                                        <m:t>𝑖</m:t>
                                      </m:r>
                                      <m:r>
                                        <a:rPr lang="en-US" sz="1400" b="0" i="1" smtClean="0">
                                          <a:latin typeface="Cambria Math" charset="0"/>
                                        </a:rPr>
                                        <m:t>)</m:t>
                                      </m:r>
                                    </m:sup>
                                  </m:sSubSup>
                                  <m:func>
                                    <m:funcPr>
                                      <m:ctrlPr>
                                        <a:rPr lang="en-US" sz="1400" b="0" i="1" smtClean="0">
                                          <a:latin typeface="Cambria Math"/>
                                        </a:rPr>
                                      </m:ctrlPr>
                                    </m:funcPr>
                                    <m:fName>
                                      <m:r>
                                        <m:rPr>
                                          <m:sty m:val="p"/>
                                        </m:rPr>
                                        <a:rPr lang="en-US" sz="1400" b="0" i="0" smtClean="0">
                                          <a:latin typeface="Cambria Math" charset="0"/>
                                        </a:rPr>
                                        <m:t>log</m:t>
                                      </m:r>
                                    </m:fName>
                                    <m:e>
                                      <m:sSubSup>
                                        <m:sSubSupPr>
                                          <m:ctrlPr>
                                            <a:rPr lang="en-US" sz="1400" b="0" i="1" smtClean="0">
                                              <a:latin typeface="Cambria Math"/>
                                            </a:rPr>
                                          </m:ctrlPr>
                                        </m:sSubSupPr>
                                        <m:e>
                                          <m:acc>
                                            <m:accPr>
                                              <m:chr m:val="̂"/>
                                              <m:ctrlPr>
                                                <a:rPr lang="en-US" sz="1400" b="0" i="1" smtClean="0">
                                                  <a:latin typeface="Cambria Math"/>
                                                </a:rPr>
                                              </m:ctrlPr>
                                            </m:accPr>
                                            <m:e>
                                              <m:r>
                                                <a:rPr lang="en-US" sz="1400" b="0" i="1" smtClean="0">
                                                  <a:latin typeface="Cambria Math" charset="0"/>
                                                </a:rPr>
                                                <m:t>𝑦</m:t>
                                              </m:r>
                                            </m:e>
                                          </m:acc>
                                        </m:e>
                                        <m:sub>
                                          <m:r>
                                            <a:rPr lang="en-US" sz="1400" b="0" i="1" smtClean="0">
                                              <a:latin typeface="Cambria Math" charset="0"/>
                                            </a:rPr>
                                            <m:t>𝑘</m:t>
                                          </m:r>
                                        </m:sub>
                                        <m:sup>
                                          <m:r>
                                            <a:rPr lang="en-US" sz="1400" b="0" i="1" smtClean="0">
                                              <a:latin typeface="Cambria Math" charset="0"/>
                                            </a:rPr>
                                            <m:t>(</m:t>
                                          </m:r>
                                          <m:r>
                                            <a:rPr lang="en-US" sz="1400" b="0" i="1" smtClean="0">
                                              <a:latin typeface="Cambria Math" charset="0"/>
                                            </a:rPr>
                                            <m:t>𝑖</m:t>
                                          </m:r>
                                          <m:r>
                                            <a:rPr lang="en-US" sz="1400" b="0" i="1" smtClean="0">
                                              <a:latin typeface="Cambria Math" charset="0"/>
                                            </a:rPr>
                                            <m:t>)</m:t>
                                          </m:r>
                                        </m:sup>
                                      </m:sSubSup>
                                      <m:r>
                                        <a:rPr lang="en-US" sz="1400" b="0" i="1" smtClean="0">
                                          <a:latin typeface="Cambria Math" charset="0"/>
                                        </a:rPr>
                                        <m:t>+</m:t>
                                      </m:r>
                                      <m:d>
                                        <m:dPr>
                                          <m:ctrlPr>
                                            <a:rPr lang="mr-IN" sz="1400" b="0" i="1" smtClean="0">
                                              <a:latin typeface="Cambria Math"/>
                                            </a:rPr>
                                          </m:ctrlPr>
                                        </m:dPr>
                                        <m:e>
                                          <m:r>
                                            <a:rPr lang="en-US" sz="1400" b="0" i="1" smtClean="0">
                                              <a:latin typeface="Cambria Math" charset="0"/>
                                            </a:rPr>
                                            <m:t>1−</m:t>
                                          </m:r>
                                          <m:sSubSup>
                                            <m:sSubSupPr>
                                              <m:ctrlPr>
                                                <a:rPr lang="en-US" sz="1400" i="1">
                                                  <a:latin typeface="Cambria Math"/>
                                                </a:rPr>
                                              </m:ctrlPr>
                                            </m:sSubSupPr>
                                            <m:e>
                                              <m:r>
                                                <a:rPr lang="en-US" sz="1400" i="1">
                                                  <a:latin typeface="Cambria Math" charset="0"/>
                                                </a:rPr>
                                                <m:t>𝑦</m:t>
                                              </m:r>
                                            </m:e>
                                            <m:sub>
                                              <m:r>
                                                <a:rPr lang="en-US" sz="1400" i="1">
                                                  <a:latin typeface="Cambria Math" charset="0"/>
                                                </a:rPr>
                                                <m:t>𝑘</m:t>
                                              </m:r>
                                            </m:sub>
                                            <m:sup>
                                              <m:r>
                                                <a:rPr lang="en-US" sz="1400" i="1">
                                                  <a:latin typeface="Cambria Math" charset="0"/>
                                                </a:rPr>
                                                <m:t>(</m:t>
                                              </m:r>
                                              <m:r>
                                                <a:rPr lang="en-US" sz="1400" i="1">
                                                  <a:latin typeface="Cambria Math" charset="0"/>
                                                </a:rPr>
                                                <m:t>𝑖</m:t>
                                              </m:r>
                                              <m:r>
                                                <a:rPr lang="en-US" sz="1400" i="1">
                                                  <a:latin typeface="Cambria Math" charset="0"/>
                                                </a:rPr>
                                                <m:t>)</m:t>
                                              </m:r>
                                            </m:sup>
                                          </m:sSubSup>
                                        </m:e>
                                      </m:d>
                                      <m:r>
                                        <a:rPr lang="en-US" sz="1400" b="0" i="1" smtClean="0">
                                          <a:latin typeface="Cambria Math" charset="0"/>
                                        </a:rPr>
                                        <m:t> </m:t>
                                      </m:r>
                                    </m:e>
                                  </m:func>
                                  <m:func>
                                    <m:funcPr>
                                      <m:ctrlPr>
                                        <a:rPr lang="en-US" sz="1400" i="1">
                                          <a:latin typeface="Cambria Math"/>
                                        </a:rPr>
                                      </m:ctrlPr>
                                    </m:funcPr>
                                    <m:fName>
                                      <m:r>
                                        <m:rPr>
                                          <m:sty m:val="p"/>
                                        </m:rPr>
                                        <a:rPr lang="en-US" sz="1400">
                                          <a:latin typeface="Cambria Math" charset="0"/>
                                        </a:rPr>
                                        <m:t>log</m:t>
                                      </m:r>
                                    </m:fName>
                                    <m:e>
                                      <m:d>
                                        <m:dPr>
                                          <m:ctrlPr>
                                            <a:rPr lang="mr-IN" sz="1400" i="1" smtClean="0">
                                              <a:latin typeface="Cambria Math"/>
                                            </a:rPr>
                                          </m:ctrlPr>
                                        </m:dPr>
                                        <m:e>
                                          <m:r>
                                            <a:rPr lang="en-US" sz="1400" i="1">
                                              <a:latin typeface="Cambria Math" charset="0"/>
                                            </a:rPr>
                                            <m:t>1− </m:t>
                                          </m:r>
                                          <m:sSubSup>
                                            <m:sSubSupPr>
                                              <m:ctrlPr>
                                                <a:rPr lang="en-US" sz="1400" i="1">
                                                  <a:latin typeface="Cambria Math"/>
                                                </a:rPr>
                                              </m:ctrlPr>
                                            </m:sSubSupPr>
                                            <m:e>
                                              <m:acc>
                                                <m:accPr>
                                                  <m:chr m:val="̂"/>
                                                  <m:ctrlPr>
                                                    <a:rPr lang="en-US" sz="1400" i="1">
                                                      <a:latin typeface="Cambria Math"/>
                                                    </a:rPr>
                                                  </m:ctrlPr>
                                                </m:accPr>
                                                <m:e>
                                                  <m:r>
                                                    <a:rPr lang="en-US" sz="1400" i="1">
                                                      <a:latin typeface="Cambria Math" charset="0"/>
                                                    </a:rPr>
                                                    <m:t>𝑦</m:t>
                                                  </m:r>
                                                </m:e>
                                              </m:acc>
                                            </m:e>
                                            <m:sub>
                                              <m:r>
                                                <a:rPr lang="en-US" sz="1400" i="1">
                                                  <a:latin typeface="Cambria Math" charset="0"/>
                                                </a:rPr>
                                                <m:t>𝑘</m:t>
                                              </m:r>
                                            </m:sub>
                                            <m:sup>
                                              <m:d>
                                                <m:dPr>
                                                  <m:ctrlPr>
                                                    <a:rPr lang="en-US" sz="1400" i="1">
                                                      <a:latin typeface="Cambria Math"/>
                                                    </a:rPr>
                                                  </m:ctrlPr>
                                                </m:dPr>
                                                <m:e>
                                                  <m:r>
                                                    <a:rPr lang="en-US" sz="1400" i="1">
                                                      <a:latin typeface="Cambria Math" charset="0"/>
                                                    </a:rPr>
                                                    <m:t>𝑖</m:t>
                                                  </m:r>
                                                </m:e>
                                              </m:d>
                                            </m:sup>
                                          </m:sSubSup>
                                        </m:e>
                                      </m:d>
                                    </m:e>
                                  </m:func>
                                </m:e>
                              </m:d>
                            </m:e>
                          </m:nary>
                        </m:e>
                      </m:nary>
                    </m:oMath>
                  </m:oMathPara>
                </a14:m>
                <a:endParaRPr lang="el-GR" sz="1400" dirty="0"/>
              </a:p>
            </p:txBody>
          </p:sp>
        </mc:Choice>
        <mc:Fallback xmlns="">
          <p:sp>
            <p:nvSpPr>
              <p:cNvPr id="38" name="TextBox 37"/>
              <p:cNvSpPr txBox="1">
                <a:spLocks noRot="1" noChangeAspect="1" noMove="1" noResize="1" noEditPoints="1" noAdjustHandles="1" noChangeArrowheads="1" noChangeShapeType="1" noTextEdit="1"/>
              </p:cNvSpPr>
              <p:nvPr/>
            </p:nvSpPr>
            <p:spPr>
              <a:xfrm>
                <a:off x="642978" y="5140086"/>
                <a:ext cx="4557723" cy="605807"/>
              </a:xfrm>
              <a:prstGeom prst="rect">
                <a:avLst/>
              </a:prstGeom>
              <a:blipFill rotWithShape="0">
                <a:blip r:embed="rId6"/>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6306259" y="4871580"/>
                <a:ext cx="2038442" cy="5881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charset="0"/>
                        </a:rPr>
                        <m:t>𝐽</m:t>
                      </m:r>
                      <m:d>
                        <m:dPr>
                          <m:ctrlPr>
                            <a:rPr lang="en-US" sz="1400" b="0" i="1" smtClean="0">
                              <a:latin typeface="Cambria Math"/>
                            </a:rPr>
                          </m:ctrlPr>
                        </m:dPr>
                        <m:e>
                          <m:r>
                            <a:rPr lang="el-GR" sz="1400" b="0" i="1" smtClean="0">
                              <a:latin typeface="Cambria Math" charset="0"/>
                            </a:rPr>
                            <m:t>𝜃</m:t>
                          </m:r>
                        </m:e>
                      </m:d>
                      <m:r>
                        <a:rPr lang="el-GR" sz="1400" b="0" i="1" smtClean="0">
                          <a:latin typeface="Cambria Math" charset="0"/>
                        </a:rPr>
                        <m:t>= </m:t>
                      </m:r>
                      <m:f>
                        <m:fPr>
                          <m:ctrlPr>
                            <a:rPr lang="mr-IN" sz="1400" b="0" i="1" smtClean="0">
                              <a:latin typeface="Cambria Math"/>
                            </a:rPr>
                          </m:ctrlPr>
                        </m:fPr>
                        <m:num>
                          <m:r>
                            <a:rPr lang="en-US" sz="1400" b="0" i="1" smtClean="0">
                              <a:latin typeface="Cambria Math" charset="0"/>
                            </a:rPr>
                            <m:t>1</m:t>
                          </m:r>
                        </m:num>
                        <m:den>
                          <m:r>
                            <a:rPr lang="en-US" sz="1400" b="0" i="1" smtClean="0">
                              <a:latin typeface="Cambria Math" charset="0"/>
                            </a:rPr>
                            <m:t>𝑛</m:t>
                          </m:r>
                        </m:den>
                      </m:f>
                      <m:nary>
                        <m:naryPr>
                          <m:chr m:val="∑"/>
                          <m:ctrlPr>
                            <a:rPr lang="is-IS" sz="1400" b="0" i="1" smtClean="0">
                              <a:latin typeface="Cambria Math"/>
                            </a:rPr>
                          </m:ctrlPr>
                        </m:naryPr>
                        <m:sub>
                          <m:r>
                            <m:rPr>
                              <m:brk m:alnAt="23"/>
                            </m:rPr>
                            <a:rPr lang="en-US" sz="1400" b="0" i="1" smtClean="0">
                              <a:latin typeface="Cambria Math" charset="0"/>
                            </a:rPr>
                            <m:t>𝑖</m:t>
                          </m:r>
                          <m:r>
                            <a:rPr lang="en-US" sz="1400" b="0" i="1" smtClean="0">
                              <a:latin typeface="Cambria Math" charset="0"/>
                            </a:rPr>
                            <m:t>=1</m:t>
                          </m:r>
                        </m:sub>
                        <m:sup>
                          <m:r>
                            <a:rPr lang="en-US" sz="1400" b="0" i="1" smtClean="0">
                              <a:latin typeface="Cambria Math" charset="0"/>
                            </a:rPr>
                            <m:t>𝑛</m:t>
                          </m:r>
                        </m:sup>
                        <m:e>
                          <m:sSup>
                            <m:sSupPr>
                              <m:ctrlPr>
                                <a:rPr lang="mr-IN" sz="1400" b="0" i="1" smtClean="0">
                                  <a:latin typeface="Cambria Math"/>
                                </a:rPr>
                              </m:ctrlPr>
                            </m:sSupPr>
                            <m:e>
                              <m:d>
                                <m:dPr>
                                  <m:ctrlPr>
                                    <a:rPr lang="mr-IN" sz="1400" i="1">
                                      <a:latin typeface="Cambria Math"/>
                                    </a:rPr>
                                  </m:ctrlPr>
                                </m:dPr>
                                <m:e>
                                  <m:sSup>
                                    <m:sSupPr>
                                      <m:ctrlPr>
                                        <a:rPr lang="is-IS" sz="1400" i="1">
                                          <a:latin typeface="Cambria Math"/>
                                        </a:rPr>
                                      </m:ctrlPr>
                                    </m:sSupPr>
                                    <m:e>
                                      <m:r>
                                        <a:rPr lang="en-US" sz="1400" i="1">
                                          <a:latin typeface="Cambria Math" charset="0"/>
                                        </a:rPr>
                                        <m:t>𝑦</m:t>
                                      </m:r>
                                    </m:e>
                                    <m:sup>
                                      <m:r>
                                        <a:rPr lang="en-US" sz="1400" i="1">
                                          <a:latin typeface="Cambria Math" charset="0"/>
                                        </a:rPr>
                                        <m:t>(</m:t>
                                      </m:r>
                                      <m:r>
                                        <a:rPr lang="en-US" sz="1400" i="1">
                                          <a:latin typeface="Cambria Math" charset="0"/>
                                        </a:rPr>
                                        <m:t>𝑖</m:t>
                                      </m:r>
                                      <m:r>
                                        <a:rPr lang="en-US" sz="1400" i="1">
                                          <a:latin typeface="Cambria Math" charset="0"/>
                                        </a:rPr>
                                        <m:t>)</m:t>
                                      </m:r>
                                    </m:sup>
                                  </m:sSup>
                                  <m:r>
                                    <a:rPr lang="en-US" sz="1400" i="1">
                                      <a:latin typeface="Cambria Math" charset="0"/>
                                    </a:rPr>
                                    <m:t>−</m:t>
                                  </m:r>
                                  <m:sSup>
                                    <m:sSupPr>
                                      <m:ctrlPr>
                                        <a:rPr lang="en-US" sz="1400" i="1">
                                          <a:latin typeface="Cambria Math"/>
                                        </a:rPr>
                                      </m:ctrlPr>
                                    </m:sSupPr>
                                    <m:e>
                                      <m:acc>
                                        <m:accPr>
                                          <m:chr m:val="̂"/>
                                          <m:ctrlPr>
                                            <a:rPr lang="en-US" sz="1400" i="1">
                                              <a:latin typeface="Cambria Math"/>
                                            </a:rPr>
                                          </m:ctrlPr>
                                        </m:accPr>
                                        <m:e>
                                          <m:r>
                                            <a:rPr lang="en-US" sz="1400" i="1">
                                              <a:latin typeface="Cambria Math" charset="0"/>
                                            </a:rPr>
                                            <m:t>𝑦</m:t>
                                          </m:r>
                                        </m:e>
                                      </m:acc>
                                    </m:e>
                                    <m:sup>
                                      <m:r>
                                        <a:rPr lang="en-US" sz="1400" i="1">
                                          <a:latin typeface="Cambria Math" charset="0"/>
                                        </a:rPr>
                                        <m:t>(</m:t>
                                      </m:r>
                                      <m:r>
                                        <a:rPr lang="en-US" sz="1400" i="1">
                                          <a:latin typeface="Cambria Math" charset="0"/>
                                        </a:rPr>
                                        <m:t>𝑖</m:t>
                                      </m:r>
                                      <m:r>
                                        <a:rPr lang="en-US" sz="1400" i="1">
                                          <a:latin typeface="Cambria Math" charset="0"/>
                                        </a:rPr>
                                        <m:t>)</m:t>
                                      </m:r>
                                    </m:sup>
                                  </m:sSup>
                                </m:e>
                              </m:d>
                            </m:e>
                            <m:sup>
                              <m:r>
                                <a:rPr lang="en-US" sz="1400" b="0" i="1" smtClean="0">
                                  <a:latin typeface="Cambria Math" charset="0"/>
                                </a:rPr>
                                <m:t>2</m:t>
                              </m:r>
                            </m:sup>
                          </m:sSup>
                        </m:e>
                      </m:nary>
                    </m:oMath>
                  </m:oMathPara>
                </a14:m>
                <a:endParaRPr lang="el-GR" sz="1400" dirty="0"/>
              </a:p>
            </p:txBody>
          </p:sp>
        </mc:Choice>
        <mc:Fallback xmlns="">
          <p:sp>
            <p:nvSpPr>
              <p:cNvPr id="41" name="TextBox 40"/>
              <p:cNvSpPr txBox="1">
                <a:spLocks noRot="1" noChangeAspect="1" noMove="1" noResize="1" noEditPoints="1" noAdjustHandles="1" noChangeArrowheads="1" noChangeShapeType="1" noTextEdit="1"/>
              </p:cNvSpPr>
              <p:nvPr/>
            </p:nvSpPr>
            <p:spPr>
              <a:xfrm>
                <a:off x="6306259" y="4871580"/>
                <a:ext cx="2038442" cy="588174"/>
              </a:xfrm>
              <a:prstGeom prst="rect">
                <a:avLst/>
              </a:prstGeom>
              <a:blipFill rotWithShape="0">
                <a:blip r:embed="rId7"/>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6235901" y="5862454"/>
                <a:ext cx="1907958" cy="5881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charset="0"/>
                        </a:rPr>
                        <m:t>𝐽</m:t>
                      </m:r>
                      <m:d>
                        <m:dPr>
                          <m:ctrlPr>
                            <a:rPr lang="en-US" sz="1400" b="0" i="1" smtClean="0">
                              <a:latin typeface="Cambria Math"/>
                            </a:rPr>
                          </m:ctrlPr>
                        </m:dPr>
                        <m:e>
                          <m:r>
                            <a:rPr lang="el-GR" sz="1400" b="0" i="1" smtClean="0">
                              <a:latin typeface="Cambria Math" charset="0"/>
                            </a:rPr>
                            <m:t>𝜃</m:t>
                          </m:r>
                        </m:e>
                      </m:d>
                      <m:r>
                        <a:rPr lang="el-GR" sz="1400" b="0" i="1" smtClean="0">
                          <a:latin typeface="Cambria Math" charset="0"/>
                        </a:rPr>
                        <m:t>= </m:t>
                      </m:r>
                      <m:f>
                        <m:fPr>
                          <m:ctrlPr>
                            <a:rPr lang="mr-IN" sz="1400" b="0" i="1" smtClean="0">
                              <a:latin typeface="Cambria Math"/>
                            </a:rPr>
                          </m:ctrlPr>
                        </m:fPr>
                        <m:num>
                          <m:r>
                            <a:rPr lang="en-US" sz="1400" b="0" i="1" smtClean="0">
                              <a:latin typeface="Cambria Math" charset="0"/>
                            </a:rPr>
                            <m:t>1</m:t>
                          </m:r>
                        </m:num>
                        <m:den>
                          <m:r>
                            <a:rPr lang="en-US" sz="1400" b="0" i="1" smtClean="0">
                              <a:latin typeface="Cambria Math" charset="0"/>
                            </a:rPr>
                            <m:t>𝑛</m:t>
                          </m:r>
                        </m:den>
                      </m:f>
                      <m:nary>
                        <m:naryPr>
                          <m:chr m:val="∑"/>
                          <m:ctrlPr>
                            <a:rPr lang="is-IS" sz="1400" b="0" i="1" smtClean="0">
                              <a:latin typeface="Cambria Math"/>
                            </a:rPr>
                          </m:ctrlPr>
                        </m:naryPr>
                        <m:sub>
                          <m:r>
                            <m:rPr>
                              <m:brk m:alnAt="23"/>
                            </m:rPr>
                            <a:rPr lang="en-US" sz="1400" b="0" i="1" smtClean="0">
                              <a:latin typeface="Cambria Math" charset="0"/>
                            </a:rPr>
                            <m:t>𝑖</m:t>
                          </m:r>
                          <m:r>
                            <a:rPr lang="en-US" sz="1400" b="0" i="1" smtClean="0">
                              <a:latin typeface="Cambria Math" charset="0"/>
                            </a:rPr>
                            <m:t>=1</m:t>
                          </m:r>
                        </m:sub>
                        <m:sup>
                          <m:r>
                            <a:rPr lang="en-US" sz="1400" b="0" i="1" smtClean="0">
                              <a:latin typeface="Cambria Math" charset="0"/>
                            </a:rPr>
                            <m:t>𝑛</m:t>
                          </m:r>
                        </m:sup>
                        <m:e>
                          <m:d>
                            <m:dPr>
                              <m:begChr m:val="|"/>
                              <m:endChr m:val="|"/>
                              <m:ctrlPr>
                                <a:rPr lang="hr-HR" sz="1400" b="0" i="1" smtClean="0">
                                  <a:latin typeface="Cambria Math"/>
                                </a:rPr>
                              </m:ctrlPr>
                            </m:dPr>
                            <m:e>
                              <m:sSup>
                                <m:sSupPr>
                                  <m:ctrlPr>
                                    <a:rPr lang="is-IS" sz="1400" i="1">
                                      <a:latin typeface="Cambria Math"/>
                                    </a:rPr>
                                  </m:ctrlPr>
                                </m:sSupPr>
                                <m:e>
                                  <m:r>
                                    <a:rPr lang="en-US" sz="1400" i="1">
                                      <a:latin typeface="Cambria Math" charset="0"/>
                                    </a:rPr>
                                    <m:t>𝑦</m:t>
                                  </m:r>
                                </m:e>
                                <m:sup>
                                  <m:r>
                                    <a:rPr lang="en-US" sz="1400" i="1">
                                      <a:latin typeface="Cambria Math" charset="0"/>
                                    </a:rPr>
                                    <m:t>(</m:t>
                                  </m:r>
                                  <m:r>
                                    <a:rPr lang="en-US" sz="1400" i="1">
                                      <a:latin typeface="Cambria Math" charset="0"/>
                                    </a:rPr>
                                    <m:t>𝑖</m:t>
                                  </m:r>
                                  <m:r>
                                    <a:rPr lang="en-US" sz="1400" i="1">
                                      <a:latin typeface="Cambria Math" charset="0"/>
                                    </a:rPr>
                                    <m:t>)</m:t>
                                  </m:r>
                                </m:sup>
                              </m:sSup>
                              <m:r>
                                <a:rPr lang="en-US" sz="1400" i="1">
                                  <a:latin typeface="Cambria Math" charset="0"/>
                                </a:rPr>
                                <m:t>−</m:t>
                              </m:r>
                              <m:sSup>
                                <m:sSupPr>
                                  <m:ctrlPr>
                                    <a:rPr lang="en-US" sz="1400" i="1">
                                      <a:latin typeface="Cambria Math"/>
                                    </a:rPr>
                                  </m:ctrlPr>
                                </m:sSupPr>
                                <m:e>
                                  <m:acc>
                                    <m:accPr>
                                      <m:chr m:val="̂"/>
                                      <m:ctrlPr>
                                        <a:rPr lang="en-US" sz="1400" i="1">
                                          <a:latin typeface="Cambria Math"/>
                                        </a:rPr>
                                      </m:ctrlPr>
                                    </m:accPr>
                                    <m:e>
                                      <m:r>
                                        <a:rPr lang="en-US" sz="1400" i="1">
                                          <a:latin typeface="Cambria Math" charset="0"/>
                                        </a:rPr>
                                        <m:t>𝑦</m:t>
                                      </m:r>
                                    </m:e>
                                  </m:acc>
                                </m:e>
                                <m:sup>
                                  <m:r>
                                    <a:rPr lang="en-US" sz="1400" i="1">
                                      <a:latin typeface="Cambria Math" charset="0"/>
                                    </a:rPr>
                                    <m:t>(</m:t>
                                  </m:r>
                                  <m:r>
                                    <a:rPr lang="en-US" sz="1400" i="1">
                                      <a:latin typeface="Cambria Math" charset="0"/>
                                    </a:rPr>
                                    <m:t>𝑖</m:t>
                                  </m:r>
                                  <m:r>
                                    <a:rPr lang="en-US" sz="1400" i="1">
                                      <a:latin typeface="Cambria Math" charset="0"/>
                                    </a:rPr>
                                    <m:t>)</m:t>
                                  </m:r>
                                </m:sup>
                              </m:sSup>
                            </m:e>
                          </m:d>
                        </m:e>
                      </m:nary>
                    </m:oMath>
                  </m:oMathPara>
                </a14:m>
                <a:endParaRPr lang="el-GR" sz="1400" dirty="0"/>
              </a:p>
            </p:txBody>
          </p:sp>
        </mc:Choice>
        <mc:Fallback xmlns="">
          <p:sp>
            <p:nvSpPr>
              <p:cNvPr id="42" name="TextBox 41"/>
              <p:cNvSpPr txBox="1">
                <a:spLocks noRot="1" noChangeAspect="1" noMove="1" noResize="1" noEditPoints="1" noAdjustHandles="1" noChangeArrowheads="1" noChangeShapeType="1" noTextEdit="1"/>
              </p:cNvSpPr>
              <p:nvPr/>
            </p:nvSpPr>
            <p:spPr>
              <a:xfrm>
                <a:off x="6235901" y="5862454"/>
                <a:ext cx="1907958" cy="588174"/>
              </a:xfrm>
              <a:prstGeom prst="rect">
                <a:avLst/>
              </a:prstGeom>
              <a:blipFill rotWithShape="0">
                <a:blip r:embed="rId8"/>
                <a:stretch>
                  <a:fillRect/>
                </a:stretch>
              </a:blipFill>
            </p:spPr>
            <p:txBody>
              <a:bodyPr/>
              <a:lstStyle/>
              <a:p>
                <a:r>
                  <a:rPr lang="el-GR">
                    <a:noFill/>
                  </a:rPr>
                  <a:t> </a:t>
                </a:r>
              </a:p>
            </p:txBody>
          </p:sp>
        </mc:Fallback>
      </mc:AlternateContent>
      <p:sp>
        <p:nvSpPr>
          <p:cNvPr id="43" name="Ορθογώνιο 42"/>
          <p:cNvSpPr/>
          <p:nvPr/>
        </p:nvSpPr>
        <p:spPr>
          <a:xfrm>
            <a:off x="5777848" y="5521927"/>
            <a:ext cx="2814872" cy="369332"/>
          </a:xfrm>
          <a:prstGeom prst="rect">
            <a:avLst/>
          </a:prstGeom>
        </p:spPr>
        <p:txBody>
          <a:bodyPr wrap="square">
            <a:spAutoFit/>
          </a:bodyPr>
          <a:lstStyle/>
          <a:p>
            <a:pPr algn="ctr"/>
            <a:r>
              <a:rPr lang="en-US" dirty="0" smtClean="0">
                <a:solidFill>
                  <a:srgbClr val="222222"/>
                </a:solidFill>
              </a:rPr>
              <a:t>Mean Absolute </a:t>
            </a:r>
            <a:r>
              <a:rPr lang="en-US" dirty="0">
                <a:solidFill>
                  <a:srgbClr val="222222"/>
                </a:solidFill>
              </a:rPr>
              <a:t>Error</a:t>
            </a:r>
          </a:p>
        </p:txBody>
      </p:sp>
    </p:spTree>
    <p:extLst>
      <p:ext uri="{BB962C8B-B14F-4D97-AF65-F5344CB8AC3E}">
        <p14:creationId xmlns:p14="http://schemas.microsoft.com/office/powerpoint/2010/main" val="1924544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96279"/>
            <a:ext cx="7467600" cy="3951337"/>
          </a:xfrm>
        </p:spPr>
        <p:txBody>
          <a:bodyPr/>
          <a:lstStyle/>
          <a:p>
            <a:pPr marL="0" indent="0">
              <a:spcBef>
                <a:spcPts val="0"/>
              </a:spcBef>
              <a:buClrTx/>
              <a:buSzTx/>
              <a:buNone/>
              <a:defRPr/>
            </a:pPr>
            <a:r>
              <a:rPr lang="en-US" dirty="0" err="1"/>
              <a:t>Exponentiate</a:t>
            </a:r>
            <a:r>
              <a:rPr lang="en-US" dirty="0"/>
              <a:t> to make it positive</a:t>
            </a:r>
          </a:p>
          <a:p>
            <a:pPr marL="0" indent="0">
              <a:spcBef>
                <a:spcPts val="0"/>
              </a:spcBef>
              <a:buClrTx/>
              <a:buSzTx/>
              <a:buNone/>
              <a:defRPr/>
            </a:pPr>
            <a:endParaRPr lang="en-US" dirty="0"/>
          </a:p>
          <a:p>
            <a:pPr marL="0" indent="0">
              <a:spcBef>
                <a:spcPts val="0"/>
              </a:spcBef>
              <a:buClrTx/>
              <a:buSzTx/>
              <a:buNone/>
              <a:defRPr/>
            </a:pPr>
            <a:r>
              <a:rPr lang="en-US" dirty="0">
                <a:solidFill>
                  <a:schemeClr val="tx1"/>
                </a:solidFill>
              </a:rPr>
              <a:t>MSE has nice mathematical properties which makes it easier to compute the gradient</a:t>
            </a:r>
          </a:p>
          <a:p>
            <a:pPr marL="0" indent="0">
              <a:spcBef>
                <a:spcPts val="0"/>
              </a:spcBef>
              <a:buClrTx/>
              <a:buSzTx/>
              <a:buNone/>
              <a:defRPr/>
            </a:pPr>
            <a:r>
              <a:rPr lang="en-US" dirty="0">
                <a:solidFill>
                  <a:schemeClr val="tx1"/>
                </a:solidFill>
              </a:rPr>
              <a:t>Because of the square, large errors have relatively greater influence on MSE. </a:t>
            </a:r>
          </a:p>
          <a:p>
            <a:pPr marL="0" indent="0">
              <a:spcBef>
                <a:spcPts val="0"/>
              </a:spcBef>
              <a:buClrTx/>
              <a:buSzTx/>
              <a:buNone/>
              <a:defRPr/>
            </a:pPr>
            <a:r>
              <a:rPr lang="en-US" dirty="0">
                <a:solidFill>
                  <a:schemeClr val="tx1"/>
                </a:solidFill>
              </a:rPr>
              <a:t>Therefore, MAE is more robust to outliers since it does not make use of square. </a:t>
            </a:r>
            <a:endParaRPr lang="el-GR" dirty="0"/>
          </a:p>
        </p:txBody>
      </p:sp>
    </p:spTree>
    <p:extLst>
      <p:ext uri="{BB962C8B-B14F-4D97-AF65-F5344CB8AC3E}">
        <p14:creationId xmlns:p14="http://schemas.microsoft.com/office/powerpoint/2010/main" val="34923089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8563" y="1071563"/>
            <a:ext cx="7143750" cy="428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4" descr="f(x) = \frac{1}{1 + \mathrm e^{-x}}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14313"/>
            <a:ext cx="15525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6" descr="http://upload.wikimedia.org/wikipedia/commons/thumb/8/88/Logistic-curve.svg/480px-Logistic-curve.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9000" y="47625"/>
            <a:ext cx="3048000"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TextBox 1"/>
          <p:cNvSpPr txBox="1">
            <a:spLocks noChangeArrowheads="1"/>
          </p:cNvSpPr>
          <p:nvPr/>
        </p:nvSpPr>
        <p:spPr bwMode="auto">
          <a:xfrm>
            <a:off x="2235200" y="1757363"/>
            <a:ext cx="7048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a:t>W1 </a:t>
            </a:r>
          </a:p>
        </p:txBody>
      </p:sp>
      <p:sp>
        <p:nvSpPr>
          <p:cNvPr id="9222" name="TextBox 35"/>
          <p:cNvSpPr txBox="1">
            <a:spLocks noChangeArrowheads="1"/>
          </p:cNvSpPr>
          <p:nvPr/>
        </p:nvSpPr>
        <p:spPr bwMode="auto">
          <a:xfrm>
            <a:off x="1920875" y="2824163"/>
            <a:ext cx="7048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a:t>W2 </a:t>
            </a:r>
          </a:p>
        </p:txBody>
      </p:sp>
      <p:sp>
        <p:nvSpPr>
          <p:cNvPr id="9223" name="TextBox 36"/>
          <p:cNvSpPr txBox="1">
            <a:spLocks noChangeArrowheads="1"/>
          </p:cNvSpPr>
          <p:nvPr/>
        </p:nvSpPr>
        <p:spPr bwMode="auto">
          <a:xfrm>
            <a:off x="1917700" y="3971925"/>
            <a:ext cx="7048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a:t>W3 </a:t>
            </a:r>
          </a:p>
        </p:txBody>
      </p:sp>
      <p:sp>
        <p:nvSpPr>
          <p:cNvPr id="9224" name="TextBox 2"/>
          <p:cNvSpPr txBox="1">
            <a:spLocks noChangeArrowheads="1"/>
          </p:cNvSpPr>
          <p:nvPr/>
        </p:nvSpPr>
        <p:spPr bwMode="auto">
          <a:xfrm>
            <a:off x="4057650" y="2827338"/>
            <a:ext cx="10287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4400" b="1" i="1"/>
              <a:t>f</a:t>
            </a:r>
            <a:r>
              <a:rPr lang="en-GB" altLang="en-US" sz="4400" b="1"/>
              <a:t>(</a:t>
            </a:r>
            <a:r>
              <a:rPr lang="en-GB" altLang="en-US" sz="4400" b="1" i="1"/>
              <a:t>x</a:t>
            </a:r>
            <a:r>
              <a:rPr lang="en-GB" altLang="en-US" sz="4400" b="1"/>
              <a:t>)</a:t>
            </a:r>
          </a:p>
        </p:txBody>
      </p:sp>
      <p:sp>
        <p:nvSpPr>
          <p:cNvPr id="9225" name="TextBox 39"/>
          <p:cNvSpPr txBox="1">
            <a:spLocks noChangeArrowheads="1"/>
          </p:cNvSpPr>
          <p:nvPr/>
        </p:nvSpPr>
        <p:spPr bwMode="auto">
          <a:xfrm>
            <a:off x="488950" y="5124450"/>
            <a:ext cx="568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a:t>1.4</a:t>
            </a:r>
          </a:p>
        </p:txBody>
      </p:sp>
      <p:sp>
        <p:nvSpPr>
          <p:cNvPr id="9226" name="TextBox 39"/>
          <p:cNvSpPr txBox="1">
            <a:spLocks noChangeArrowheads="1"/>
          </p:cNvSpPr>
          <p:nvPr/>
        </p:nvSpPr>
        <p:spPr bwMode="auto">
          <a:xfrm>
            <a:off x="477838" y="2967038"/>
            <a:ext cx="6715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a:t>-2.5</a:t>
            </a:r>
          </a:p>
        </p:txBody>
      </p:sp>
      <p:sp>
        <p:nvSpPr>
          <p:cNvPr id="9227" name="TextBox 39"/>
          <p:cNvSpPr txBox="1">
            <a:spLocks noChangeArrowheads="1"/>
          </p:cNvSpPr>
          <p:nvPr/>
        </p:nvSpPr>
        <p:spPr bwMode="auto">
          <a:xfrm>
            <a:off x="488950" y="841375"/>
            <a:ext cx="825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a:t>-0.06</a:t>
            </a:r>
          </a:p>
        </p:txBody>
      </p:sp>
    </p:spTree>
    <p:extLst>
      <p:ext uri="{BB962C8B-B14F-4D97-AF65-F5344CB8AC3E}">
        <p14:creationId xmlns:p14="http://schemas.microsoft.com/office/powerpoint/2010/main" val="14442178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8563" y="1071563"/>
            <a:ext cx="7143750" cy="428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4" descr="f(x) = \frac{1}{1 + \mathrm e^{-x}}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14313"/>
            <a:ext cx="15525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6" descr="http://upload.wikimedia.org/wikipedia/commons/thumb/8/88/Logistic-curve.svg/480px-Logistic-curve.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9000" y="47625"/>
            <a:ext cx="3048000"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TextBox 1"/>
          <p:cNvSpPr txBox="1">
            <a:spLocks noChangeArrowheads="1"/>
          </p:cNvSpPr>
          <p:nvPr/>
        </p:nvSpPr>
        <p:spPr bwMode="auto">
          <a:xfrm>
            <a:off x="2235200" y="1757363"/>
            <a:ext cx="5699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a:t>2.7</a:t>
            </a:r>
          </a:p>
        </p:txBody>
      </p:sp>
      <p:sp>
        <p:nvSpPr>
          <p:cNvPr id="10246" name="TextBox 35"/>
          <p:cNvSpPr txBox="1">
            <a:spLocks noChangeArrowheads="1"/>
          </p:cNvSpPr>
          <p:nvPr/>
        </p:nvSpPr>
        <p:spPr bwMode="auto">
          <a:xfrm>
            <a:off x="1920875" y="2824163"/>
            <a:ext cx="6715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a:t>-8.6</a:t>
            </a:r>
          </a:p>
        </p:txBody>
      </p:sp>
      <p:sp>
        <p:nvSpPr>
          <p:cNvPr id="10247" name="TextBox 36"/>
          <p:cNvSpPr txBox="1">
            <a:spLocks noChangeArrowheads="1"/>
          </p:cNvSpPr>
          <p:nvPr/>
        </p:nvSpPr>
        <p:spPr bwMode="auto">
          <a:xfrm>
            <a:off x="1917700" y="3971925"/>
            <a:ext cx="8778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a:t>0.002</a:t>
            </a:r>
          </a:p>
        </p:txBody>
      </p:sp>
      <p:sp>
        <p:nvSpPr>
          <p:cNvPr id="10248" name="TextBox 2"/>
          <p:cNvSpPr txBox="1">
            <a:spLocks noChangeArrowheads="1"/>
          </p:cNvSpPr>
          <p:nvPr/>
        </p:nvSpPr>
        <p:spPr bwMode="auto">
          <a:xfrm>
            <a:off x="4057650" y="2827338"/>
            <a:ext cx="10287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4400" b="1" i="1"/>
              <a:t>f</a:t>
            </a:r>
            <a:r>
              <a:rPr lang="en-GB" altLang="en-US" sz="4400" b="1"/>
              <a:t>(</a:t>
            </a:r>
            <a:r>
              <a:rPr lang="en-GB" altLang="en-US" sz="4400" b="1" i="1"/>
              <a:t>x</a:t>
            </a:r>
            <a:r>
              <a:rPr lang="en-GB" altLang="en-US" sz="4400" b="1"/>
              <a:t>)</a:t>
            </a:r>
          </a:p>
        </p:txBody>
      </p:sp>
      <p:sp>
        <p:nvSpPr>
          <p:cNvPr id="10249" name="TextBox 39"/>
          <p:cNvSpPr txBox="1">
            <a:spLocks noChangeArrowheads="1"/>
          </p:cNvSpPr>
          <p:nvPr/>
        </p:nvSpPr>
        <p:spPr bwMode="auto">
          <a:xfrm>
            <a:off x="488950" y="5124450"/>
            <a:ext cx="568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a:t>1.4</a:t>
            </a:r>
          </a:p>
        </p:txBody>
      </p:sp>
      <p:sp>
        <p:nvSpPr>
          <p:cNvPr id="10250" name="TextBox 39"/>
          <p:cNvSpPr txBox="1">
            <a:spLocks noChangeArrowheads="1"/>
          </p:cNvSpPr>
          <p:nvPr/>
        </p:nvSpPr>
        <p:spPr bwMode="auto">
          <a:xfrm>
            <a:off x="477838" y="2967038"/>
            <a:ext cx="6715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a:t>-2.5</a:t>
            </a:r>
          </a:p>
        </p:txBody>
      </p:sp>
      <p:sp>
        <p:nvSpPr>
          <p:cNvPr id="10251" name="TextBox 39"/>
          <p:cNvSpPr txBox="1">
            <a:spLocks noChangeArrowheads="1"/>
          </p:cNvSpPr>
          <p:nvPr/>
        </p:nvSpPr>
        <p:spPr bwMode="auto">
          <a:xfrm>
            <a:off x="488950" y="841375"/>
            <a:ext cx="825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a:t>-0.06</a:t>
            </a:r>
          </a:p>
        </p:txBody>
      </p:sp>
      <p:sp>
        <p:nvSpPr>
          <p:cNvPr id="10252" name="TextBox 1"/>
          <p:cNvSpPr txBox="1">
            <a:spLocks noChangeArrowheads="1"/>
          </p:cNvSpPr>
          <p:nvPr/>
        </p:nvSpPr>
        <p:spPr bwMode="auto">
          <a:xfrm>
            <a:off x="3222625" y="4102100"/>
            <a:ext cx="59991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i="1"/>
              <a:t>x =  -</a:t>
            </a:r>
            <a:r>
              <a:rPr lang="en-GB" altLang="en-US" sz="2400"/>
              <a:t>0.06×2.7 + 2.5×8.6 + 1.4×0.002  = 21.34 </a:t>
            </a:r>
            <a:endParaRPr lang="en-GB" altLang="en-US" sz="2400" i="1"/>
          </a:p>
        </p:txBody>
      </p:sp>
    </p:spTree>
    <p:extLst>
      <p:ext uri="{BB962C8B-B14F-4D97-AF65-F5344CB8AC3E}">
        <p14:creationId xmlns:p14="http://schemas.microsoft.com/office/powerpoint/2010/main" val="5531054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538" y="2381250"/>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91" name="TextBox 1"/>
          <p:cNvSpPr txBox="1">
            <a:spLocks noChangeArrowheads="1"/>
          </p:cNvSpPr>
          <p:nvPr/>
        </p:nvSpPr>
        <p:spPr bwMode="auto">
          <a:xfrm>
            <a:off x="558800" y="703263"/>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cs typeface="Arial" charset="0"/>
              </a:defRPr>
            </a:lvl1pPr>
            <a:lvl2pPr marL="742950" indent="-285750" eaLnBrk="0" hangingPunct="0">
              <a:defRPr sz="2400">
                <a:solidFill>
                  <a:schemeClr val="tx1"/>
                </a:solidFill>
                <a:latin typeface="Times New Roman" charset="0"/>
                <a:cs typeface="Arial" charset="0"/>
              </a:defRPr>
            </a:lvl2pPr>
            <a:lvl3pPr marL="1143000" indent="-228600" eaLnBrk="0" hangingPunct="0">
              <a:defRPr sz="2400">
                <a:solidFill>
                  <a:schemeClr val="tx1"/>
                </a:solidFill>
                <a:latin typeface="Times New Roman" charset="0"/>
                <a:cs typeface="Arial" charset="0"/>
              </a:defRPr>
            </a:lvl3pPr>
            <a:lvl4pPr marL="1600200" indent="-228600" eaLnBrk="0" hangingPunct="0">
              <a:defRPr sz="2400">
                <a:solidFill>
                  <a:schemeClr val="tx1"/>
                </a:solidFill>
                <a:latin typeface="Times New Roman" charset="0"/>
                <a:cs typeface="Arial" charset="0"/>
              </a:defRPr>
            </a:lvl4pPr>
            <a:lvl5pPr marL="2057400" indent="-228600" eaLnBrk="0" hangingPunct="0">
              <a:defRPr sz="2400">
                <a:solidFill>
                  <a:schemeClr val="tx1"/>
                </a:solidFill>
                <a:latin typeface="Times New Roman" charset="0"/>
                <a:cs typeface="Arial" charset="0"/>
              </a:defRPr>
            </a:lvl5pPr>
            <a:lvl6pPr marL="2514600" indent="-228600" eaLnBrk="0" fontAlgn="base" hangingPunct="0">
              <a:spcBef>
                <a:spcPct val="0"/>
              </a:spcBef>
              <a:spcAft>
                <a:spcPct val="0"/>
              </a:spcAft>
              <a:defRPr sz="2400">
                <a:solidFill>
                  <a:schemeClr val="tx1"/>
                </a:solidFill>
                <a:latin typeface="Times New Roman" charset="0"/>
                <a:cs typeface="Arial" charset="0"/>
              </a:defRPr>
            </a:lvl6pPr>
            <a:lvl7pPr marL="2971800" indent="-228600" eaLnBrk="0" fontAlgn="base" hangingPunct="0">
              <a:spcBef>
                <a:spcPct val="0"/>
              </a:spcBef>
              <a:spcAft>
                <a:spcPct val="0"/>
              </a:spcAft>
              <a:defRPr sz="2400">
                <a:solidFill>
                  <a:schemeClr val="tx1"/>
                </a:solidFill>
                <a:latin typeface="Times New Roman" charset="0"/>
                <a:cs typeface="Arial" charset="0"/>
              </a:defRPr>
            </a:lvl7pPr>
            <a:lvl8pPr marL="3429000" indent="-228600" eaLnBrk="0" fontAlgn="base" hangingPunct="0">
              <a:spcBef>
                <a:spcPct val="0"/>
              </a:spcBef>
              <a:spcAft>
                <a:spcPct val="0"/>
              </a:spcAft>
              <a:defRPr sz="2400">
                <a:solidFill>
                  <a:schemeClr val="tx1"/>
                </a:solidFill>
                <a:latin typeface="Times New Roman" charset="0"/>
                <a:cs typeface="Arial" charset="0"/>
              </a:defRPr>
            </a:lvl8pPr>
            <a:lvl9pPr marL="3886200" indent="-228600" eaLnBrk="0" fontAlgn="base" hangingPunct="0">
              <a:spcBef>
                <a:spcPct val="0"/>
              </a:spcBef>
              <a:spcAft>
                <a:spcPct val="0"/>
              </a:spcAft>
              <a:defRPr sz="2400">
                <a:solidFill>
                  <a:schemeClr val="tx1"/>
                </a:solidFill>
                <a:latin typeface="Times New Roman" charset="0"/>
                <a:cs typeface="Arial" charset="0"/>
              </a:defRPr>
            </a:lvl9pPr>
          </a:lstStyle>
          <a:p>
            <a:pPr eaLnBrk="1" hangingPunct="1">
              <a:defRPr/>
            </a:pPr>
            <a:r>
              <a:rPr lang="en-GB" altLang="en-US" i="1" dirty="0" smtClean="0">
                <a:solidFill>
                  <a:schemeClr val="accent2">
                    <a:lumMod val="75000"/>
                  </a:schemeClr>
                </a:solidFill>
              </a:rPr>
              <a:t>A  dataset</a:t>
            </a:r>
          </a:p>
          <a:p>
            <a:pPr eaLnBrk="1" hangingPunct="1">
              <a:defRPr/>
            </a:pPr>
            <a:r>
              <a:rPr lang="en-GB" altLang="en-US" b="1" i="1" dirty="0" smtClean="0"/>
              <a:t>Fields               class</a:t>
            </a:r>
          </a:p>
          <a:p>
            <a:pPr eaLnBrk="1" hangingPunct="1">
              <a:defRPr/>
            </a:pPr>
            <a:r>
              <a:rPr lang="en-GB" altLang="en-US" dirty="0" smtClean="0"/>
              <a:t>1.4  2.7   1.9         0</a:t>
            </a:r>
          </a:p>
          <a:p>
            <a:pPr eaLnBrk="1" hangingPunct="1">
              <a:defRPr/>
            </a:pPr>
            <a:r>
              <a:rPr lang="en-GB" altLang="en-US" dirty="0" smtClean="0"/>
              <a:t>3.8  3.4   3.2         0</a:t>
            </a:r>
          </a:p>
          <a:p>
            <a:pPr eaLnBrk="1" hangingPunct="1">
              <a:defRPr/>
            </a:pPr>
            <a:r>
              <a:rPr lang="en-GB" altLang="en-US" dirty="0" smtClean="0"/>
              <a:t>6.4  2.8   1.7         1</a:t>
            </a:r>
          </a:p>
          <a:p>
            <a:pPr eaLnBrk="1" hangingPunct="1">
              <a:defRPr/>
            </a:pPr>
            <a:r>
              <a:rPr lang="en-GB" altLang="en-US" dirty="0" smtClean="0"/>
              <a:t>4.1  0.1   0.2         0</a:t>
            </a:r>
          </a:p>
          <a:p>
            <a:pPr eaLnBrk="1" hangingPunct="1">
              <a:defRPr/>
            </a:pPr>
            <a:r>
              <a:rPr lang="en-GB" altLang="en-US" dirty="0" err="1" smtClean="0"/>
              <a:t>etc</a:t>
            </a:r>
            <a:r>
              <a:rPr lang="en-GB" altLang="en-US" dirty="0" smtClean="0"/>
              <a:t> …</a:t>
            </a:r>
          </a:p>
        </p:txBody>
      </p:sp>
    </p:spTree>
    <p:extLst>
      <p:ext uri="{BB962C8B-B14F-4D97-AF65-F5344CB8AC3E}">
        <p14:creationId xmlns:p14="http://schemas.microsoft.com/office/powerpoint/2010/main" val="29367222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538" y="2381250"/>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91" name="TextBox 1"/>
          <p:cNvSpPr txBox="1">
            <a:spLocks noChangeArrowheads="1"/>
          </p:cNvSpPr>
          <p:nvPr/>
        </p:nvSpPr>
        <p:spPr bwMode="auto">
          <a:xfrm>
            <a:off x="558800" y="703263"/>
            <a:ext cx="3798888"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i="1"/>
              <a:t>Training the neural network </a:t>
            </a:r>
          </a:p>
          <a:p>
            <a:pPr eaLnBrk="1" hangingPunct="1">
              <a:spcBef>
                <a:spcPct val="0"/>
              </a:spcBef>
              <a:buFontTx/>
              <a:buNone/>
            </a:pPr>
            <a:r>
              <a:rPr lang="en-GB" altLang="en-US" sz="2400" b="1" i="1"/>
              <a:t>Fields               class</a:t>
            </a:r>
          </a:p>
          <a:p>
            <a:pPr eaLnBrk="1" hangingPunct="1">
              <a:spcBef>
                <a:spcPct val="0"/>
              </a:spcBef>
              <a:buFontTx/>
              <a:buNone/>
            </a:pPr>
            <a:r>
              <a:rPr lang="en-GB" altLang="en-US" sz="2400"/>
              <a:t>1.4  2.7   1.9         0</a:t>
            </a:r>
          </a:p>
          <a:p>
            <a:pPr eaLnBrk="1" hangingPunct="1">
              <a:spcBef>
                <a:spcPct val="0"/>
              </a:spcBef>
              <a:buFontTx/>
              <a:buNone/>
            </a:pPr>
            <a:r>
              <a:rPr lang="en-GB" altLang="en-US" sz="2400"/>
              <a:t>3.8  3.4   3.2         0</a:t>
            </a:r>
          </a:p>
          <a:p>
            <a:pPr eaLnBrk="1" hangingPunct="1">
              <a:spcBef>
                <a:spcPct val="0"/>
              </a:spcBef>
              <a:buFontTx/>
              <a:buNone/>
            </a:pPr>
            <a:r>
              <a:rPr lang="en-GB" altLang="en-US" sz="2400"/>
              <a:t>6.4  2.8   1.7         1</a:t>
            </a:r>
          </a:p>
          <a:p>
            <a:pPr eaLnBrk="1" hangingPunct="1">
              <a:spcBef>
                <a:spcPct val="0"/>
              </a:spcBef>
              <a:buFontTx/>
              <a:buNone/>
            </a:pPr>
            <a:r>
              <a:rPr lang="en-GB" altLang="en-US" sz="2400"/>
              <a:t>4.1  0.1   0.2         0</a:t>
            </a:r>
          </a:p>
          <a:p>
            <a:pPr eaLnBrk="1" hangingPunct="1">
              <a:spcBef>
                <a:spcPct val="0"/>
              </a:spcBef>
              <a:buFontTx/>
              <a:buNone/>
            </a:pPr>
            <a:r>
              <a:rPr lang="en-GB" altLang="en-US" sz="2400"/>
              <a:t>etc …</a:t>
            </a:r>
          </a:p>
        </p:txBody>
      </p:sp>
    </p:spTree>
    <p:extLst>
      <p:ext uri="{BB962C8B-B14F-4D97-AF65-F5344CB8AC3E}">
        <p14:creationId xmlns:p14="http://schemas.microsoft.com/office/powerpoint/2010/main" val="3014906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538" y="2381250"/>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15" name="TextBox 1"/>
          <p:cNvSpPr txBox="1">
            <a:spLocks noChangeArrowheads="1"/>
          </p:cNvSpPr>
          <p:nvPr/>
        </p:nvSpPr>
        <p:spPr bwMode="auto">
          <a:xfrm>
            <a:off x="558800" y="703263"/>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i="1"/>
              <a:t>Training data</a:t>
            </a:r>
          </a:p>
          <a:p>
            <a:pPr eaLnBrk="1" hangingPunct="1">
              <a:spcBef>
                <a:spcPct val="0"/>
              </a:spcBef>
              <a:buFontTx/>
              <a:buNone/>
            </a:pPr>
            <a:r>
              <a:rPr lang="en-GB" altLang="en-US" sz="2400" b="1" i="1"/>
              <a:t>Fields               class</a:t>
            </a:r>
          </a:p>
          <a:p>
            <a:pPr eaLnBrk="1" hangingPunct="1">
              <a:spcBef>
                <a:spcPct val="0"/>
              </a:spcBef>
              <a:buFontTx/>
              <a:buNone/>
            </a:pPr>
            <a:r>
              <a:rPr lang="en-GB" altLang="en-US" sz="2400"/>
              <a:t>1.4  2.7   1.9         0</a:t>
            </a:r>
          </a:p>
          <a:p>
            <a:pPr eaLnBrk="1" hangingPunct="1">
              <a:spcBef>
                <a:spcPct val="0"/>
              </a:spcBef>
              <a:buFontTx/>
              <a:buNone/>
            </a:pPr>
            <a:r>
              <a:rPr lang="en-GB" altLang="en-US" sz="2400"/>
              <a:t>3.8  3.4   3.2         0</a:t>
            </a:r>
          </a:p>
          <a:p>
            <a:pPr eaLnBrk="1" hangingPunct="1">
              <a:spcBef>
                <a:spcPct val="0"/>
              </a:spcBef>
              <a:buFontTx/>
              <a:buNone/>
            </a:pPr>
            <a:r>
              <a:rPr lang="en-GB" altLang="en-US" sz="2400"/>
              <a:t>6.4  2.8   1.7         1</a:t>
            </a:r>
          </a:p>
          <a:p>
            <a:pPr eaLnBrk="1" hangingPunct="1">
              <a:spcBef>
                <a:spcPct val="0"/>
              </a:spcBef>
              <a:buFontTx/>
              <a:buNone/>
            </a:pPr>
            <a:r>
              <a:rPr lang="en-GB" altLang="en-US" sz="2400"/>
              <a:t>4.1  0.1   0.2         0</a:t>
            </a:r>
          </a:p>
          <a:p>
            <a:pPr eaLnBrk="1" hangingPunct="1">
              <a:spcBef>
                <a:spcPct val="0"/>
              </a:spcBef>
              <a:buFontTx/>
              <a:buNone/>
            </a:pPr>
            <a:r>
              <a:rPr lang="en-GB" altLang="en-US" sz="2400"/>
              <a:t>etc …</a:t>
            </a:r>
          </a:p>
        </p:txBody>
      </p:sp>
      <p:sp>
        <p:nvSpPr>
          <p:cNvPr id="13316" name="TextBox 2"/>
          <p:cNvSpPr txBox="1">
            <a:spLocks noChangeArrowheads="1"/>
          </p:cNvSpPr>
          <p:nvPr/>
        </p:nvSpPr>
        <p:spPr bwMode="auto">
          <a:xfrm>
            <a:off x="4775200" y="955675"/>
            <a:ext cx="4178300"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b="1">
                <a:solidFill>
                  <a:schemeClr val="bg1"/>
                </a:solidFill>
              </a:rPr>
              <a:t>Initialise with random weights</a:t>
            </a:r>
          </a:p>
        </p:txBody>
      </p:sp>
    </p:spTree>
    <p:extLst>
      <p:ext uri="{BB962C8B-B14F-4D97-AF65-F5344CB8AC3E}">
        <p14:creationId xmlns:p14="http://schemas.microsoft.com/office/powerpoint/2010/main" val="3678897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7200" y="1424969"/>
            <a:ext cx="7899400" cy="646331"/>
          </a:xfrm>
          <a:prstGeom prst="rect">
            <a:avLst/>
          </a:prstGeom>
        </p:spPr>
        <p:txBody>
          <a:bodyPr wrap="square">
            <a:spAutoFit/>
          </a:bodyPr>
          <a:lstStyle/>
          <a:p>
            <a:r>
              <a:rPr lang="en-US" dirty="0"/>
              <a:t>Machine learning is a field of computer science that gives computers the ability to </a:t>
            </a:r>
            <a:r>
              <a:rPr lang="en-US" b="1" dirty="0">
                <a:solidFill>
                  <a:schemeClr val="accent2"/>
                </a:solidFill>
              </a:rPr>
              <a:t>learn without being explicitly </a:t>
            </a:r>
            <a:r>
              <a:rPr lang="en-US" b="1" dirty="0" smtClean="0">
                <a:solidFill>
                  <a:schemeClr val="accent2"/>
                </a:solidFill>
              </a:rPr>
              <a:t>programmed</a:t>
            </a:r>
            <a:endParaRPr lang="en-US" b="1" dirty="0">
              <a:solidFill>
                <a:schemeClr val="accent2"/>
              </a:solidFill>
            </a:endParaRPr>
          </a:p>
        </p:txBody>
      </p:sp>
      <p:sp>
        <p:nvSpPr>
          <p:cNvPr id="9" name="Rectangle 8"/>
          <p:cNvSpPr/>
          <p:nvPr/>
        </p:nvSpPr>
        <p:spPr>
          <a:xfrm>
            <a:off x="457200" y="5551268"/>
            <a:ext cx="8496300" cy="369332"/>
          </a:xfrm>
          <a:prstGeom prst="rect">
            <a:avLst/>
          </a:prstGeom>
        </p:spPr>
        <p:txBody>
          <a:bodyPr wrap="square">
            <a:spAutoFit/>
          </a:bodyPr>
          <a:lstStyle/>
          <a:p>
            <a:r>
              <a:rPr lang="en-US" dirty="0" smtClean="0"/>
              <a:t>Methods that </a:t>
            </a:r>
            <a:r>
              <a:rPr lang="en-US" dirty="0"/>
              <a:t>can learn from and make predictions on data</a:t>
            </a:r>
          </a:p>
        </p:txBody>
      </p:sp>
      <p:grpSp>
        <p:nvGrpSpPr>
          <p:cNvPr id="78" name="Group 77"/>
          <p:cNvGrpSpPr/>
          <p:nvPr/>
        </p:nvGrpSpPr>
        <p:grpSpPr>
          <a:xfrm>
            <a:off x="457200" y="2359582"/>
            <a:ext cx="8496300" cy="2737104"/>
            <a:chOff x="457200" y="2682748"/>
            <a:chExt cx="8496300" cy="2737104"/>
          </a:xfrm>
        </p:grpSpPr>
        <p:sp>
          <p:nvSpPr>
            <p:cNvPr id="12" name="Can 11"/>
            <p:cNvSpPr/>
            <p:nvPr/>
          </p:nvSpPr>
          <p:spPr>
            <a:xfrm>
              <a:off x="457200" y="2682748"/>
              <a:ext cx="2108200" cy="949452"/>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Labeled Data</a:t>
              </a:r>
              <a:endParaRPr lang="en-US" dirty="0"/>
            </a:p>
          </p:txBody>
        </p:sp>
        <p:sp>
          <p:nvSpPr>
            <p:cNvPr id="13" name="Can 12"/>
            <p:cNvSpPr/>
            <p:nvPr/>
          </p:nvSpPr>
          <p:spPr>
            <a:xfrm>
              <a:off x="457200" y="4470400"/>
              <a:ext cx="2108200" cy="949452"/>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Labeled Data</a:t>
              </a:r>
              <a:endParaRPr lang="en-US" dirty="0"/>
            </a:p>
          </p:txBody>
        </p:sp>
        <p:sp>
          <p:nvSpPr>
            <p:cNvPr id="14" name="Rounded Rectangle 13"/>
            <p:cNvSpPr/>
            <p:nvPr/>
          </p:nvSpPr>
          <p:spPr>
            <a:xfrm>
              <a:off x="3542697" y="2682748"/>
              <a:ext cx="2654300" cy="94945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Machine Learning algorithm</a:t>
              </a:r>
              <a:endParaRPr lang="en-US" dirty="0"/>
            </a:p>
          </p:txBody>
        </p:sp>
        <p:sp>
          <p:nvSpPr>
            <p:cNvPr id="15" name="Cube 14"/>
            <p:cNvSpPr/>
            <p:nvPr/>
          </p:nvSpPr>
          <p:spPr>
            <a:xfrm>
              <a:off x="3809397" y="4364454"/>
              <a:ext cx="1943100" cy="909574"/>
            </a:xfrm>
            <a:prstGeom prst="cub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t>Learned model</a:t>
              </a:r>
              <a:endParaRPr lang="en-US" dirty="0"/>
            </a:p>
          </p:txBody>
        </p:sp>
        <p:sp>
          <p:nvSpPr>
            <p:cNvPr id="18" name="Bevel 17"/>
            <p:cNvSpPr/>
            <p:nvPr/>
          </p:nvSpPr>
          <p:spPr>
            <a:xfrm>
              <a:off x="6196997" y="4509782"/>
              <a:ext cx="1536700" cy="870688"/>
            </a:xfrm>
            <a:prstGeom prst="bevel">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t>Prediction</a:t>
              </a:r>
              <a:endParaRPr lang="en-US" dirty="0"/>
            </a:p>
          </p:txBody>
        </p:sp>
        <p:cxnSp>
          <p:nvCxnSpPr>
            <p:cNvPr id="20" name="Straight Arrow Connector 19"/>
            <p:cNvCxnSpPr>
              <a:stCxn id="12" idx="4"/>
              <a:endCxn id="14" idx="1"/>
            </p:cNvCxnSpPr>
            <p:nvPr/>
          </p:nvCxnSpPr>
          <p:spPr>
            <a:xfrm>
              <a:off x="2565400" y="3157474"/>
              <a:ext cx="97729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a:stCxn id="13" idx="4"/>
              <a:endCxn id="15" idx="2"/>
            </p:cNvCxnSpPr>
            <p:nvPr/>
          </p:nvCxnSpPr>
          <p:spPr>
            <a:xfrm flipV="1">
              <a:off x="2565400" y="4932938"/>
              <a:ext cx="1243997" cy="121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8" name="Straight Arrow Connector 27"/>
            <p:cNvCxnSpPr>
              <a:stCxn id="15" idx="4"/>
              <a:endCxn id="18" idx="4"/>
            </p:cNvCxnSpPr>
            <p:nvPr/>
          </p:nvCxnSpPr>
          <p:spPr>
            <a:xfrm>
              <a:off x="5525104" y="4932938"/>
              <a:ext cx="671893" cy="121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3" name="Straight Arrow Connector 32"/>
            <p:cNvCxnSpPr>
              <a:stCxn id="14" idx="2"/>
              <a:endCxn id="15" idx="0"/>
            </p:cNvCxnSpPr>
            <p:nvPr/>
          </p:nvCxnSpPr>
          <p:spPr>
            <a:xfrm>
              <a:off x="4869847" y="3632200"/>
              <a:ext cx="24797" cy="732254"/>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flipV="1">
              <a:off x="457200" y="4000500"/>
              <a:ext cx="8496300" cy="38100"/>
            </a:xfrm>
            <a:prstGeom prst="line">
              <a:avLst/>
            </a:prstGeom>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457200" y="3702446"/>
              <a:ext cx="952003" cy="338554"/>
            </a:xfrm>
            <a:prstGeom prst="rect">
              <a:avLst/>
            </a:prstGeom>
            <a:noFill/>
          </p:spPr>
          <p:txBody>
            <a:bodyPr wrap="none" rtlCol="0">
              <a:spAutoFit/>
            </a:bodyPr>
            <a:lstStyle/>
            <a:p>
              <a:r>
                <a:rPr lang="en-US" sz="1600" b="1" dirty="0" smtClean="0">
                  <a:solidFill>
                    <a:schemeClr val="accent2"/>
                  </a:solidFill>
                </a:rPr>
                <a:t>Training</a:t>
              </a:r>
              <a:endParaRPr lang="en-US" sz="1600" b="1" dirty="0">
                <a:solidFill>
                  <a:schemeClr val="accent2"/>
                </a:solidFill>
              </a:endParaRPr>
            </a:p>
          </p:txBody>
        </p:sp>
        <p:sp>
          <p:nvSpPr>
            <p:cNvPr id="46" name="TextBox 45"/>
            <p:cNvSpPr txBox="1"/>
            <p:nvPr/>
          </p:nvSpPr>
          <p:spPr>
            <a:xfrm>
              <a:off x="457200" y="4025900"/>
              <a:ext cx="1177726" cy="338554"/>
            </a:xfrm>
            <a:prstGeom prst="rect">
              <a:avLst/>
            </a:prstGeom>
            <a:noFill/>
          </p:spPr>
          <p:txBody>
            <a:bodyPr wrap="none" rtlCol="0">
              <a:spAutoFit/>
            </a:bodyPr>
            <a:lstStyle/>
            <a:p>
              <a:r>
                <a:rPr lang="en-US" sz="1600" b="1" dirty="0" smtClean="0">
                  <a:solidFill>
                    <a:schemeClr val="accent2"/>
                  </a:solidFill>
                </a:rPr>
                <a:t>Prediction</a:t>
              </a:r>
              <a:endParaRPr lang="en-US" sz="1600" b="1" dirty="0">
                <a:solidFill>
                  <a:schemeClr val="accent2"/>
                </a:solidFill>
              </a:endParaRPr>
            </a:p>
          </p:txBody>
        </p:sp>
      </p:grpSp>
      <p:sp>
        <p:nvSpPr>
          <p:cNvPr id="80"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Machine Learning Basics</a:t>
            </a:r>
          </a:p>
        </p:txBody>
      </p:sp>
    </p:spTree>
    <p:extLst>
      <p:ext uri="{BB962C8B-B14F-4D97-AF65-F5344CB8AC3E}">
        <p14:creationId xmlns:p14="http://schemas.microsoft.com/office/powerpoint/2010/main" val="34453274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538" y="2381250"/>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339" name="TextBox 1"/>
          <p:cNvSpPr txBox="1">
            <a:spLocks noChangeArrowheads="1"/>
          </p:cNvSpPr>
          <p:nvPr/>
        </p:nvSpPr>
        <p:spPr bwMode="auto">
          <a:xfrm>
            <a:off x="558800" y="703263"/>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i="1"/>
              <a:t>Training data</a:t>
            </a:r>
          </a:p>
          <a:p>
            <a:pPr eaLnBrk="1" hangingPunct="1">
              <a:spcBef>
                <a:spcPct val="0"/>
              </a:spcBef>
              <a:buFontTx/>
              <a:buNone/>
            </a:pPr>
            <a:r>
              <a:rPr lang="en-GB" altLang="en-US" sz="2400" b="1" i="1"/>
              <a:t>Fields               class</a:t>
            </a:r>
          </a:p>
          <a:p>
            <a:pPr eaLnBrk="1" hangingPunct="1">
              <a:spcBef>
                <a:spcPct val="0"/>
              </a:spcBef>
              <a:buFontTx/>
              <a:buNone/>
            </a:pPr>
            <a:r>
              <a:rPr lang="en-GB" altLang="en-US" sz="2400">
                <a:solidFill>
                  <a:srgbClr val="0033CC"/>
                </a:solidFill>
              </a:rPr>
              <a:t>1.4  2.7   1.9         </a:t>
            </a:r>
            <a:r>
              <a:rPr lang="en-GB" altLang="en-US" sz="2400">
                <a:solidFill>
                  <a:srgbClr val="FF0000"/>
                </a:solidFill>
              </a:rPr>
              <a:t>0</a:t>
            </a:r>
          </a:p>
          <a:p>
            <a:pPr eaLnBrk="1" hangingPunct="1">
              <a:spcBef>
                <a:spcPct val="0"/>
              </a:spcBef>
              <a:buFontTx/>
              <a:buNone/>
            </a:pPr>
            <a:r>
              <a:rPr lang="en-GB" altLang="en-US" sz="2400"/>
              <a:t>3.8  3.4   3.2         0</a:t>
            </a:r>
          </a:p>
          <a:p>
            <a:pPr eaLnBrk="1" hangingPunct="1">
              <a:spcBef>
                <a:spcPct val="0"/>
              </a:spcBef>
              <a:buFontTx/>
              <a:buNone/>
            </a:pPr>
            <a:r>
              <a:rPr lang="en-GB" altLang="en-US" sz="2400"/>
              <a:t>6.4  2.8   1.7         1</a:t>
            </a:r>
          </a:p>
          <a:p>
            <a:pPr eaLnBrk="1" hangingPunct="1">
              <a:spcBef>
                <a:spcPct val="0"/>
              </a:spcBef>
              <a:buFontTx/>
              <a:buNone/>
            </a:pPr>
            <a:r>
              <a:rPr lang="en-GB" altLang="en-US" sz="2400"/>
              <a:t>4.1  0.1   0.2         0</a:t>
            </a:r>
          </a:p>
          <a:p>
            <a:pPr eaLnBrk="1" hangingPunct="1">
              <a:spcBef>
                <a:spcPct val="0"/>
              </a:spcBef>
              <a:buFontTx/>
              <a:buNone/>
            </a:pPr>
            <a:r>
              <a:rPr lang="en-GB" altLang="en-US" sz="2400"/>
              <a:t>etc …</a:t>
            </a:r>
          </a:p>
        </p:txBody>
      </p:sp>
      <p:sp>
        <p:nvSpPr>
          <p:cNvPr id="14340" name="TextBox 2"/>
          <p:cNvSpPr txBox="1">
            <a:spLocks noChangeArrowheads="1"/>
          </p:cNvSpPr>
          <p:nvPr/>
        </p:nvSpPr>
        <p:spPr bwMode="auto">
          <a:xfrm>
            <a:off x="4775200" y="955675"/>
            <a:ext cx="3589338"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b="1">
                <a:solidFill>
                  <a:schemeClr val="bg1"/>
                </a:solidFill>
              </a:rPr>
              <a:t>Present a training pattern</a:t>
            </a:r>
          </a:p>
        </p:txBody>
      </p:sp>
      <p:sp>
        <p:nvSpPr>
          <p:cNvPr id="5" name="Rounded Rectangle 4"/>
          <p:cNvSpPr/>
          <p:nvPr/>
        </p:nvSpPr>
        <p:spPr>
          <a:xfrm>
            <a:off x="414338" y="1416050"/>
            <a:ext cx="2747962" cy="4429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4342" name="Rectangle 5"/>
          <p:cNvSpPr>
            <a:spLocks noChangeArrowheads="1"/>
          </p:cNvSpPr>
          <p:nvPr/>
        </p:nvSpPr>
        <p:spPr bwMode="auto">
          <a:xfrm>
            <a:off x="3835400" y="2487613"/>
            <a:ext cx="4570413"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a:solidFill>
                  <a:srgbClr val="0033CC"/>
                </a:solidFill>
              </a:rPr>
              <a:t>1.4 </a:t>
            </a:r>
          </a:p>
          <a:p>
            <a:pPr eaLnBrk="1" hangingPunct="1">
              <a:spcBef>
                <a:spcPct val="0"/>
              </a:spcBef>
              <a:buFontTx/>
              <a:buNone/>
            </a:pPr>
            <a:endParaRPr lang="en-GB" altLang="en-US" sz="2800">
              <a:solidFill>
                <a:srgbClr val="0033CC"/>
              </a:solidFill>
            </a:endParaRPr>
          </a:p>
          <a:p>
            <a:pPr eaLnBrk="1" hangingPunct="1">
              <a:spcBef>
                <a:spcPct val="0"/>
              </a:spcBef>
              <a:buFontTx/>
              <a:buNone/>
            </a:pPr>
            <a:r>
              <a:rPr lang="en-GB" altLang="en-US" sz="2400">
                <a:solidFill>
                  <a:srgbClr val="0033CC"/>
                </a:solidFill>
              </a:rPr>
              <a:t>2.7                                                    </a:t>
            </a:r>
          </a:p>
          <a:p>
            <a:pPr eaLnBrk="1" hangingPunct="1">
              <a:spcBef>
                <a:spcPct val="0"/>
              </a:spcBef>
              <a:buFontTx/>
              <a:buNone/>
            </a:pPr>
            <a:endParaRPr lang="en-GB" altLang="en-US" sz="2800">
              <a:solidFill>
                <a:srgbClr val="0033CC"/>
              </a:solidFill>
            </a:endParaRPr>
          </a:p>
          <a:p>
            <a:pPr eaLnBrk="1" hangingPunct="1">
              <a:spcBef>
                <a:spcPct val="0"/>
              </a:spcBef>
              <a:buFontTx/>
              <a:buNone/>
            </a:pPr>
            <a:r>
              <a:rPr lang="en-GB" altLang="en-US" sz="2400">
                <a:solidFill>
                  <a:srgbClr val="0033CC"/>
                </a:solidFill>
              </a:rPr>
              <a:t>1.9        </a:t>
            </a:r>
            <a:endParaRPr lang="en-GB" altLang="en-US" sz="2400">
              <a:solidFill>
                <a:srgbClr val="FF0000"/>
              </a:solidFill>
            </a:endParaRPr>
          </a:p>
        </p:txBody>
      </p:sp>
    </p:spTree>
    <p:extLst>
      <p:ext uri="{BB962C8B-B14F-4D97-AF65-F5344CB8AC3E}">
        <p14:creationId xmlns:p14="http://schemas.microsoft.com/office/powerpoint/2010/main" val="39692952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538" y="2381250"/>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63" name="TextBox 1"/>
          <p:cNvSpPr txBox="1">
            <a:spLocks noChangeArrowheads="1"/>
          </p:cNvSpPr>
          <p:nvPr/>
        </p:nvSpPr>
        <p:spPr bwMode="auto">
          <a:xfrm>
            <a:off x="558800" y="703263"/>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i="1"/>
              <a:t>Training data</a:t>
            </a:r>
          </a:p>
          <a:p>
            <a:pPr eaLnBrk="1" hangingPunct="1">
              <a:spcBef>
                <a:spcPct val="0"/>
              </a:spcBef>
              <a:buFontTx/>
              <a:buNone/>
            </a:pPr>
            <a:r>
              <a:rPr lang="en-GB" altLang="en-US" sz="2400" b="1" i="1"/>
              <a:t>Fields               class</a:t>
            </a:r>
          </a:p>
          <a:p>
            <a:pPr eaLnBrk="1" hangingPunct="1">
              <a:spcBef>
                <a:spcPct val="0"/>
              </a:spcBef>
              <a:buFontTx/>
              <a:buNone/>
            </a:pPr>
            <a:r>
              <a:rPr lang="en-GB" altLang="en-US" sz="2400">
                <a:solidFill>
                  <a:srgbClr val="0033CC"/>
                </a:solidFill>
              </a:rPr>
              <a:t>1.4  2.7   1.9         </a:t>
            </a:r>
            <a:r>
              <a:rPr lang="en-GB" altLang="en-US" sz="2400">
                <a:solidFill>
                  <a:srgbClr val="FF0000"/>
                </a:solidFill>
              </a:rPr>
              <a:t>0</a:t>
            </a:r>
          </a:p>
          <a:p>
            <a:pPr eaLnBrk="1" hangingPunct="1">
              <a:spcBef>
                <a:spcPct val="0"/>
              </a:spcBef>
              <a:buFontTx/>
              <a:buNone/>
            </a:pPr>
            <a:r>
              <a:rPr lang="en-GB" altLang="en-US" sz="2400"/>
              <a:t>3.8  3.4   3.2         0</a:t>
            </a:r>
          </a:p>
          <a:p>
            <a:pPr eaLnBrk="1" hangingPunct="1">
              <a:spcBef>
                <a:spcPct val="0"/>
              </a:spcBef>
              <a:buFontTx/>
              <a:buNone/>
            </a:pPr>
            <a:r>
              <a:rPr lang="en-GB" altLang="en-US" sz="2400"/>
              <a:t>6.4  2.8   1.7         1</a:t>
            </a:r>
          </a:p>
          <a:p>
            <a:pPr eaLnBrk="1" hangingPunct="1">
              <a:spcBef>
                <a:spcPct val="0"/>
              </a:spcBef>
              <a:buFontTx/>
              <a:buNone/>
            </a:pPr>
            <a:r>
              <a:rPr lang="en-GB" altLang="en-US" sz="2400"/>
              <a:t>4.1  0.1   0.2         0</a:t>
            </a:r>
          </a:p>
          <a:p>
            <a:pPr eaLnBrk="1" hangingPunct="1">
              <a:spcBef>
                <a:spcPct val="0"/>
              </a:spcBef>
              <a:buFontTx/>
              <a:buNone/>
            </a:pPr>
            <a:r>
              <a:rPr lang="en-GB" altLang="en-US" sz="2400"/>
              <a:t>etc …</a:t>
            </a:r>
          </a:p>
        </p:txBody>
      </p:sp>
      <p:sp>
        <p:nvSpPr>
          <p:cNvPr id="15364" name="TextBox 2"/>
          <p:cNvSpPr txBox="1">
            <a:spLocks noChangeArrowheads="1"/>
          </p:cNvSpPr>
          <p:nvPr/>
        </p:nvSpPr>
        <p:spPr bwMode="auto">
          <a:xfrm>
            <a:off x="4775200" y="955675"/>
            <a:ext cx="3967163"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b="1">
                <a:solidFill>
                  <a:schemeClr val="bg1"/>
                </a:solidFill>
              </a:rPr>
              <a:t>Feed it through to get output</a:t>
            </a:r>
          </a:p>
        </p:txBody>
      </p:sp>
      <p:sp>
        <p:nvSpPr>
          <p:cNvPr id="5" name="Rounded Rectangle 4"/>
          <p:cNvSpPr/>
          <p:nvPr/>
        </p:nvSpPr>
        <p:spPr>
          <a:xfrm>
            <a:off x="414338" y="1416050"/>
            <a:ext cx="2747962" cy="4429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5366" name="Rectangle 5"/>
          <p:cNvSpPr>
            <a:spLocks noChangeArrowheads="1"/>
          </p:cNvSpPr>
          <p:nvPr/>
        </p:nvSpPr>
        <p:spPr bwMode="auto">
          <a:xfrm>
            <a:off x="3835400" y="2487613"/>
            <a:ext cx="5108575"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a:solidFill>
                  <a:srgbClr val="0033CC"/>
                </a:solidFill>
              </a:rPr>
              <a:t>1.4 </a:t>
            </a:r>
          </a:p>
          <a:p>
            <a:pPr eaLnBrk="1" hangingPunct="1">
              <a:spcBef>
                <a:spcPct val="0"/>
              </a:spcBef>
              <a:buFontTx/>
              <a:buNone/>
            </a:pPr>
            <a:endParaRPr lang="en-GB" altLang="en-US" sz="2800">
              <a:solidFill>
                <a:srgbClr val="0033CC"/>
              </a:solidFill>
            </a:endParaRPr>
          </a:p>
          <a:p>
            <a:pPr eaLnBrk="1" hangingPunct="1">
              <a:spcBef>
                <a:spcPct val="0"/>
              </a:spcBef>
              <a:buFontTx/>
              <a:buNone/>
            </a:pPr>
            <a:r>
              <a:rPr lang="en-GB" altLang="en-US" sz="2400">
                <a:solidFill>
                  <a:srgbClr val="0033CC"/>
                </a:solidFill>
              </a:rPr>
              <a:t>2.7                                                    </a:t>
            </a:r>
            <a:r>
              <a:rPr lang="en-GB" altLang="en-US" sz="2400" b="1">
                <a:solidFill>
                  <a:srgbClr val="0033CC"/>
                </a:solidFill>
              </a:rPr>
              <a:t>0.8</a:t>
            </a:r>
            <a:endParaRPr lang="en-GB" altLang="en-US" sz="2400">
              <a:solidFill>
                <a:srgbClr val="0033CC"/>
              </a:solidFill>
            </a:endParaRPr>
          </a:p>
          <a:p>
            <a:pPr eaLnBrk="1" hangingPunct="1">
              <a:spcBef>
                <a:spcPct val="0"/>
              </a:spcBef>
              <a:buFontTx/>
              <a:buNone/>
            </a:pPr>
            <a:endParaRPr lang="en-GB" altLang="en-US" sz="2800">
              <a:solidFill>
                <a:srgbClr val="0033CC"/>
              </a:solidFill>
            </a:endParaRPr>
          </a:p>
          <a:p>
            <a:pPr eaLnBrk="1" hangingPunct="1">
              <a:spcBef>
                <a:spcPct val="0"/>
              </a:spcBef>
              <a:buFontTx/>
              <a:buNone/>
            </a:pPr>
            <a:r>
              <a:rPr lang="en-GB" altLang="en-US" sz="2400">
                <a:solidFill>
                  <a:srgbClr val="0033CC"/>
                </a:solidFill>
              </a:rPr>
              <a:t>1.9        </a:t>
            </a:r>
            <a:endParaRPr lang="en-GB" altLang="en-US" sz="2400">
              <a:solidFill>
                <a:srgbClr val="FF0000"/>
              </a:solidFill>
            </a:endParaRPr>
          </a:p>
        </p:txBody>
      </p:sp>
    </p:spTree>
    <p:extLst>
      <p:ext uri="{BB962C8B-B14F-4D97-AF65-F5344CB8AC3E}">
        <p14:creationId xmlns:p14="http://schemas.microsoft.com/office/powerpoint/2010/main" val="18378127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538" y="2381250"/>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387" name="TextBox 1"/>
          <p:cNvSpPr txBox="1">
            <a:spLocks noChangeArrowheads="1"/>
          </p:cNvSpPr>
          <p:nvPr/>
        </p:nvSpPr>
        <p:spPr bwMode="auto">
          <a:xfrm>
            <a:off x="558800" y="703263"/>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i="1"/>
              <a:t>Training data</a:t>
            </a:r>
          </a:p>
          <a:p>
            <a:pPr eaLnBrk="1" hangingPunct="1">
              <a:spcBef>
                <a:spcPct val="0"/>
              </a:spcBef>
              <a:buFontTx/>
              <a:buNone/>
            </a:pPr>
            <a:r>
              <a:rPr lang="en-GB" altLang="en-US" sz="2400" b="1" i="1"/>
              <a:t>Fields               class</a:t>
            </a:r>
          </a:p>
          <a:p>
            <a:pPr eaLnBrk="1" hangingPunct="1">
              <a:spcBef>
                <a:spcPct val="0"/>
              </a:spcBef>
              <a:buFontTx/>
              <a:buNone/>
            </a:pPr>
            <a:r>
              <a:rPr lang="en-GB" altLang="en-US" sz="2400">
                <a:solidFill>
                  <a:srgbClr val="0033CC"/>
                </a:solidFill>
              </a:rPr>
              <a:t>1.4  2.7   1.9         </a:t>
            </a:r>
            <a:r>
              <a:rPr lang="en-GB" altLang="en-US" sz="2400">
                <a:solidFill>
                  <a:srgbClr val="FF0000"/>
                </a:solidFill>
              </a:rPr>
              <a:t>0</a:t>
            </a:r>
          </a:p>
          <a:p>
            <a:pPr eaLnBrk="1" hangingPunct="1">
              <a:spcBef>
                <a:spcPct val="0"/>
              </a:spcBef>
              <a:buFontTx/>
              <a:buNone/>
            </a:pPr>
            <a:r>
              <a:rPr lang="en-GB" altLang="en-US" sz="2400"/>
              <a:t>3.8  3.4   3.2         0</a:t>
            </a:r>
          </a:p>
          <a:p>
            <a:pPr eaLnBrk="1" hangingPunct="1">
              <a:spcBef>
                <a:spcPct val="0"/>
              </a:spcBef>
              <a:buFontTx/>
              <a:buNone/>
            </a:pPr>
            <a:r>
              <a:rPr lang="en-GB" altLang="en-US" sz="2400"/>
              <a:t>6.4  2.8   1.7         1</a:t>
            </a:r>
          </a:p>
          <a:p>
            <a:pPr eaLnBrk="1" hangingPunct="1">
              <a:spcBef>
                <a:spcPct val="0"/>
              </a:spcBef>
              <a:buFontTx/>
              <a:buNone/>
            </a:pPr>
            <a:r>
              <a:rPr lang="en-GB" altLang="en-US" sz="2400"/>
              <a:t>4.1  0.1   0.2         0</a:t>
            </a:r>
          </a:p>
          <a:p>
            <a:pPr eaLnBrk="1" hangingPunct="1">
              <a:spcBef>
                <a:spcPct val="0"/>
              </a:spcBef>
              <a:buFontTx/>
              <a:buNone/>
            </a:pPr>
            <a:r>
              <a:rPr lang="en-GB" altLang="en-US" sz="2400"/>
              <a:t>etc …</a:t>
            </a:r>
          </a:p>
        </p:txBody>
      </p:sp>
      <p:sp>
        <p:nvSpPr>
          <p:cNvPr id="16388" name="TextBox 2"/>
          <p:cNvSpPr txBox="1">
            <a:spLocks noChangeArrowheads="1"/>
          </p:cNvSpPr>
          <p:nvPr/>
        </p:nvSpPr>
        <p:spPr bwMode="auto">
          <a:xfrm>
            <a:off x="4775200" y="955675"/>
            <a:ext cx="3881438"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b="1">
                <a:solidFill>
                  <a:schemeClr val="bg1"/>
                </a:solidFill>
              </a:rPr>
              <a:t>Compare with target output</a:t>
            </a:r>
          </a:p>
        </p:txBody>
      </p:sp>
      <p:sp>
        <p:nvSpPr>
          <p:cNvPr id="5" name="Rounded Rectangle 4"/>
          <p:cNvSpPr/>
          <p:nvPr/>
        </p:nvSpPr>
        <p:spPr>
          <a:xfrm>
            <a:off x="414338" y="1416050"/>
            <a:ext cx="2747962" cy="4429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6390" name="Rectangle 5"/>
          <p:cNvSpPr>
            <a:spLocks noChangeArrowheads="1"/>
          </p:cNvSpPr>
          <p:nvPr/>
        </p:nvSpPr>
        <p:spPr bwMode="auto">
          <a:xfrm>
            <a:off x="3835400" y="2487613"/>
            <a:ext cx="5032375"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a:solidFill>
                  <a:srgbClr val="0033CC"/>
                </a:solidFill>
              </a:rPr>
              <a:t>1.4 </a:t>
            </a:r>
          </a:p>
          <a:p>
            <a:pPr eaLnBrk="1" hangingPunct="1">
              <a:spcBef>
                <a:spcPct val="0"/>
              </a:spcBef>
              <a:buFontTx/>
              <a:buNone/>
            </a:pPr>
            <a:endParaRPr lang="en-GB" altLang="en-US" sz="2800">
              <a:solidFill>
                <a:srgbClr val="0033CC"/>
              </a:solidFill>
            </a:endParaRPr>
          </a:p>
          <a:p>
            <a:pPr eaLnBrk="1" hangingPunct="1">
              <a:spcBef>
                <a:spcPct val="0"/>
              </a:spcBef>
              <a:buFontTx/>
              <a:buNone/>
            </a:pPr>
            <a:r>
              <a:rPr lang="en-GB" altLang="en-US" sz="2400">
                <a:solidFill>
                  <a:srgbClr val="0033CC"/>
                </a:solidFill>
              </a:rPr>
              <a:t>2.7                                                    </a:t>
            </a:r>
            <a:r>
              <a:rPr lang="en-GB" altLang="en-US" sz="2400" b="1">
                <a:solidFill>
                  <a:srgbClr val="0033CC"/>
                </a:solidFill>
              </a:rPr>
              <a:t>0.8 </a:t>
            </a:r>
            <a:endParaRPr lang="en-GB" altLang="en-US" sz="2400">
              <a:solidFill>
                <a:srgbClr val="0033CC"/>
              </a:solidFill>
            </a:endParaRPr>
          </a:p>
          <a:p>
            <a:pPr eaLnBrk="1" hangingPunct="1">
              <a:spcBef>
                <a:spcPct val="0"/>
              </a:spcBef>
              <a:buFontTx/>
              <a:buNone/>
            </a:pPr>
            <a:r>
              <a:rPr lang="en-GB" altLang="en-US" sz="2800">
                <a:solidFill>
                  <a:srgbClr val="0033CC"/>
                </a:solidFill>
              </a:rPr>
              <a:t>                                                  </a:t>
            </a:r>
            <a:r>
              <a:rPr lang="en-GB" altLang="en-US" sz="2800" b="1">
                <a:solidFill>
                  <a:srgbClr val="FF0000"/>
                </a:solidFill>
              </a:rPr>
              <a:t>0</a:t>
            </a:r>
          </a:p>
          <a:p>
            <a:pPr eaLnBrk="1" hangingPunct="1">
              <a:spcBef>
                <a:spcPct val="0"/>
              </a:spcBef>
              <a:buFontTx/>
              <a:buNone/>
            </a:pPr>
            <a:r>
              <a:rPr lang="en-GB" altLang="en-US" sz="2400">
                <a:solidFill>
                  <a:srgbClr val="0033CC"/>
                </a:solidFill>
              </a:rPr>
              <a:t>1.9                                           </a:t>
            </a:r>
            <a:r>
              <a:rPr lang="en-GB" altLang="en-US" sz="2400" i="1">
                <a:solidFill>
                  <a:srgbClr val="0033CC"/>
                </a:solidFill>
              </a:rPr>
              <a:t>error </a:t>
            </a:r>
            <a:r>
              <a:rPr lang="en-GB" altLang="en-US" sz="2400">
                <a:solidFill>
                  <a:srgbClr val="0033CC"/>
                </a:solidFill>
              </a:rPr>
              <a:t>0.8</a:t>
            </a:r>
            <a:endParaRPr lang="en-GB" altLang="en-US" sz="2400">
              <a:solidFill>
                <a:srgbClr val="FF0000"/>
              </a:solidFill>
            </a:endParaRPr>
          </a:p>
        </p:txBody>
      </p:sp>
    </p:spTree>
    <p:extLst>
      <p:ext uri="{BB962C8B-B14F-4D97-AF65-F5344CB8AC3E}">
        <p14:creationId xmlns:p14="http://schemas.microsoft.com/office/powerpoint/2010/main" val="6330998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538" y="2381250"/>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411" name="TextBox 1"/>
          <p:cNvSpPr txBox="1">
            <a:spLocks noChangeArrowheads="1"/>
          </p:cNvSpPr>
          <p:nvPr/>
        </p:nvSpPr>
        <p:spPr bwMode="auto">
          <a:xfrm>
            <a:off x="558800" y="703263"/>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i="1"/>
              <a:t>Training data</a:t>
            </a:r>
          </a:p>
          <a:p>
            <a:pPr eaLnBrk="1" hangingPunct="1">
              <a:spcBef>
                <a:spcPct val="0"/>
              </a:spcBef>
              <a:buFontTx/>
              <a:buNone/>
            </a:pPr>
            <a:r>
              <a:rPr lang="en-GB" altLang="en-US" sz="2400" b="1" i="1"/>
              <a:t>Fields               class</a:t>
            </a:r>
          </a:p>
          <a:p>
            <a:pPr eaLnBrk="1" hangingPunct="1">
              <a:spcBef>
                <a:spcPct val="0"/>
              </a:spcBef>
              <a:buFontTx/>
              <a:buNone/>
            </a:pPr>
            <a:r>
              <a:rPr lang="en-GB" altLang="en-US" sz="2400">
                <a:solidFill>
                  <a:srgbClr val="0033CC"/>
                </a:solidFill>
              </a:rPr>
              <a:t>1.4  2.7   1.9         </a:t>
            </a:r>
            <a:r>
              <a:rPr lang="en-GB" altLang="en-US" sz="2400">
                <a:solidFill>
                  <a:srgbClr val="FF0000"/>
                </a:solidFill>
              </a:rPr>
              <a:t>0</a:t>
            </a:r>
          </a:p>
          <a:p>
            <a:pPr eaLnBrk="1" hangingPunct="1">
              <a:spcBef>
                <a:spcPct val="0"/>
              </a:spcBef>
              <a:buFontTx/>
              <a:buNone/>
            </a:pPr>
            <a:r>
              <a:rPr lang="en-GB" altLang="en-US" sz="2400"/>
              <a:t>3.8  3.4   3.2         0</a:t>
            </a:r>
          </a:p>
          <a:p>
            <a:pPr eaLnBrk="1" hangingPunct="1">
              <a:spcBef>
                <a:spcPct val="0"/>
              </a:spcBef>
              <a:buFontTx/>
              <a:buNone/>
            </a:pPr>
            <a:r>
              <a:rPr lang="en-GB" altLang="en-US" sz="2400"/>
              <a:t>6.4  2.8   1.7         1</a:t>
            </a:r>
          </a:p>
          <a:p>
            <a:pPr eaLnBrk="1" hangingPunct="1">
              <a:spcBef>
                <a:spcPct val="0"/>
              </a:spcBef>
              <a:buFontTx/>
              <a:buNone/>
            </a:pPr>
            <a:r>
              <a:rPr lang="en-GB" altLang="en-US" sz="2400"/>
              <a:t>4.1  0.1   0.2         0</a:t>
            </a:r>
          </a:p>
          <a:p>
            <a:pPr eaLnBrk="1" hangingPunct="1">
              <a:spcBef>
                <a:spcPct val="0"/>
              </a:spcBef>
              <a:buFontTx/>
              <a:buNone/>
            </a:pPr>
            <a:r>
              <a:rPr lang="en-GB" altLang="en-US" sz="2400"/>
              <a:t>etc …</a:t>
            </a:r>
          </a:p>
        </p:txBody>
      </p:sp>
      <p:sp>
        <p:nvSpPr>
          <p:cNvPr id="17412" name="TextBox 2"/>
          <p:cNvSpPr txBox="1">
            <a:spLocks noChangeArrowheads="1"/>
          </p:cNvSpPr>
          <p:nvPr/>
        </p:nvSpPr>
        <p:spPr bwMode="auto">
          <a:xfrm>
            <a:off x="4775200" y="955675"/>
            <a:ext cx="4148138"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b="1">
                <a:solidFill>
                  <a:schemeClr val="bg1"/>
                </a:solidFill>
              </a:rPr>
              <a:t>Adjust weights based on error</a:t>
            </a:r>
          </a:p>
        </p:txBody>
      </p:sp>
      <p:sp>
        <p:nvSpPr>
          <p:cNvPr id="5" name="Rounded Rectangle 4"/>
          <p:cNvSpPr/>
          <p:nvPr/>
        </p:nvSpPr>
        <p:spPr>
          <a:xfrm>
            <a:off x="414338" y="1416050"/>
            <a:ext cx="2747962" cy="4429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7414" name="Rectangle 5"/>
          <p:cNvSpPr>
            <a:spLocks noChangeArrowheads="1"/>
          </p:cNvSpPr>
          <p:nvPr/>
        </p:nvSpPr>
        <p:spPr bwMode="auto">
          <a:xfrm>
            <a:off x="3835400" y="2487613"/>
            <a:ext cx="8443913"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a:solidFill>
                  <a:srgbClr val="0033CC"/>
                </a:solidFill>
              </a:rPr>
              <a:t>1.4 </a:t>
            </a:r>
          </a:p>
          <a:p>
            <a:pPr eaLnBrk="1" hangingPunct="1">
              <a:spcBef>
                <a:spcPct val="0"/>
              </a:spcBef>
              <a:buFontTx/>
              <a:buNone/>
            </a:pPr>
            <a:endParaRPr lang="en-GB" altLang="en-US" sz="2800">
              <a:solidFill>
                <a:srgbClr val="0033CC"/>
              </a:solidFill>
            </a:endParaRPr>
          </a:p>
          <a:p>
            <a:pPr eaLnBrk="1" hangingPunct="1">
              <a:spcBef>
                <a:spcPct val="0"/>
              </a:spcBef>
              <a:buFontTx/>
              <a:buNone/>
            </a:pPr>
            <a:r>
              <a:rPr lang="en-GB" altLang="en-US" sz="2400">
                <a:solidFill>
                  <a:srgbClr val="0033CC"/>
                </a:solidFill>
              </a:rPr>
              <a:t>2.7                                                    </a:t>
            </a:r>
            <a:r>
              <a:rPr lang="en-GB" altLang="en-US" sz="2400" b="1">
                <a:solidFill>
                  <a:srgbClr val="0033CC"/>
                </a:solidFill>
              </a:rPr>
              <a:t>0.8 </a:t>
            </a:r>
            <a:endParaRPr lang="en-GB" altLang="en-US" sz="2400">
              <a:solidFill>
                <a:srgbClr val="0033CC"/>
              </a:solidFill>
            </a:endParaRPr>
          </a:p>
          <a:p>
            <a:pPr eaLnBrk="1" hangingPunct="1">
              <a:spcBef>
                <a:spcPct val="0"/>
              </a:spcBef>
              <a:buFontTx/>
              <a:buNone/>
            </a:pPr>
            <a:r>
              <a:rPr lang="en-GB" altLang="en-US" sz="2800">
                <a:solidFill>
                  <a:srgbClr val="0033CC"/>
                </a:solidFill>
              </a:rPr>
              <a:t>                                                  </a:t>
            </a:r>
            <a:r>
              <a:rPr lang="en-GB" altLang="en-US" sz="2800" b="1">
                <a:solidFill>
                  <a:srgbClr val="FF0000"/>
                </a:solidFill>
              </a:rPr>
              <a:t>0                                        </a:t>
            </a:r>
          </a:p>
          <a:p>
            <a:pPr eaLnBrk="1" hangingPunct="1">
              <a:spcBef>
                <a:spcPct val="0"/>
              </a:spcBef>
              <a:buFontTx/>
              <a:buNone/>
            </a:pPr>
            <a:r>
              <a:rPr lang="en-GB" altLang="en-US" sz="2400">
                <a:solidFill>
                  <a:srgbClr val="0033CC"/>
                </a:solidFill>
              </a:rPr>
              <a:t>1.9                                           </a:t>
            </a:r>
            <a:r>
              <a:rPr lang="en-GB" altLang="en-US" sz="2400" i="1">
                <a:solidFill>
                  <a:srgbClr val="0033CC"/>
                </a:solidFill>
              </a:rPr>
              <a:t>error </a:t>
            </a:r>
            <a:r>
              <a:rPr lang="en-GB" altLang="en-US" sz="2400">
                <a:solidFill>
                  <a:srgbClr val="0033CC"/>
                </a:solidFill>
              </a:rPr>
              <a:t>0.8</a:t>
            </a:r>
            <a:endParaRPr lang="en-GB" altLang="en-US" sz="2400">
              <a:solidFill>
                <a:srgbClr val="FF0000"/>
              </a:solidFill>
            </a:endParaRPr>
          </a:p>
        </p:txBody>
      </p:sp>
      <p:pic>
        <p:nvPicPr>
          <p:cNvPr id="17415" name="Picture 4" descr="File:Hamm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3575" y="2459038"/>
            <a:ext cx="825500"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4" descr="File:Hammer.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8413" y="3517900"/>
            <a:ext cx="739775"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16958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538" y="2381250"/>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35" name="TextBox 1"/>
          <p:cNvSpPr txBox="1">
            <a:spLocks noChangeArrowheads="1"/>
          </p:cNvSpPr>
          <p:nvPr/>
        </p:nvSpPr>
        <p:spPr bwMode="auto">
          <a:xfrm>
            <a:off x="558800" y="703263"/>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i="1"/>
              <a:t>Training data</a:t>
            </a:r>
          </a:p>
          <a:p>
            <a:pPr eaLnBrk="1" hangingPunct="1">
              <a:spcBef>
                <a:spcPct val="0"/>
              </a:spcBef>
              <a:buFontTx/>
              <a:buNone/>
            </a:pPr>
            <a:r>
              <a:rPr lang="en-GB" altLang="en-US" sz="2400" b="1" i="1"/>
              <a:t>Fields               class</a:t>
            </a:r>
          </a:p>
          <a:p>
            <a:pPr eaLnBrk="1" hangingPunct="1">
              <a:spcBef>
                <a:spcPct val="0"/>
              </a:spcBef>
              <a:buFontTx/>
              <a:buNone/>
            </a:pPr>
            <a:r>
              <a:rPr lang="en-GB" altLang="en-US" sz="2400"/>
              <a:t>1.4  2.7   1.9         0</a:t>
            </a:r>
          </a:p>
          <a:p>
            <a:pPr eaLnBrk="1" hangingPunct="1">
              <a:spcBef>
                <a:spcPct val="0"/>
              </a:spcBef>
              <a:buFontTx/>
              <a:buNone/>
            </a:pPr>
            <a:r>
              <a:rPr lang="en-GB" altLang="en-US" sz="2400"/>
              <a:t>3.8  3.4   3.2         0</a:t>
            </a:r>
          </a:p>
          <a:p>
            <a:pPr eaLnBrk="1" hangingPunct="1">
              <a:spcBef>
                <a:spcPct val="0"/>
              </a:spcBef>
              <a:buFontTx/>
              <a:buNone/>
            </a:pPr>
            <a:r>
              <a:rPr lang="en-GB" altLang="en-US" sz="2400">
                <a:solidFill>
                  <a:schemeClr val="accent2"/>
                </a:solidFill>
              </a:rPr>
              <a:t>6.4  2.8   1.7         </a:t>
            </a:r>
            <a:r>
              <a:rPr lang="en-GB" altLang="en-US" sz="2400">
                <a:solidFill>
                  <a:srgbClr val="FF0000"/>
                </a:solidFill>
              </a:rPr>
              <a:t>1</a:t>
            </a:r>
          </a:p>
          <a:p>
            <a:pPr eaLnBrk="1" hangingPunct="1">
              <a:spcBef>
                <a:spcPct val="0"/>
              </a:spcBef>
              <a:buFontTx/>
              <a:buNone/>
            </a:pPr>
            <a:r>
              <a:rPr lang="en-GB" altLang="en-US" sz="2400"/>
              <a:t>4.1  0.1   0.2         0</a:t>
            </a:r>
          </a:p>
          <a:p>
            <a:pPr eaLnBrk="1" hangingPunct="1">
              <a:spcBef>
                <a:spcPct val="0"/>
              </a:spcBef>
              <a:buFontTx/>
              <a:buNone/>
            </a:pPr>
            <a:r>
              <a:rPr lang="en-GB" altLang="en-US" sz="2400"/>
              <a:t>etc …</a:t>
            </a:r>
          </a:p>
        </p:txBody>
      </p:sp>
      <p:sp>
        <p:nvSpPr>
          <p:cNvPr id="18436" name="TextBox 2"/>
          <p:cNvSpPr txBox="1">
            <a:spLocks noChangeArrowheads="1"/>
          </p:cNvSpPr>
          <p:nvPr/>
        </p:nvSpPr>
        <p:spPr bwMode="auto">
          <a:xfrm>
            <a:off x="4775200" y="955675"/>
            <a:ext cx="3589338"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b="1">
                <a:solidFill>
                  <a:schemeClr val="bg1"/>
                </a:solidFill>
              </a:rPr>
              <a:t>Present a training pattern</a:t>
            </a:r>
          </a:p>
        </p:txBody>
      </p:sp>
      <p:sp>
        <p:nvSpPr>
          <p:cNvPr id="5" name="Rounded Rectangle 4"/>
          <p:cNvSpPr/>
          <p:nvPr/>
        </p:nvSpPr>
        <p:spPr>
          <a:xfrm>
            <a:off x="414338" y="2159000"/>
            <a:ext cx="2747962" cy="4413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8438" name="Rectangle 5"/>
          <p:cNvSpPr>
            <a:spLocks noChangeArrowheads="1"/>
          </p:cNvSpPr>
          <p:nvPr/>
        </p:nvSpPr>
        <p:spPr bwMode="auto">
          <a:xfrm>
            <a:off x="3835400" y="2487613"/>
            <a:ext cx="4570413"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a:solidFill>
                  <a:srgbClr val="0033CC"/>
                </a:solidFill>
              </a:rPr>
              <a:t>6.4 </a:t>
            </a:r>
          </a:p>
          <a:p>
            <a:pPr eaLnBrk="1" hangingPunct="1">
              <a:spcBef>
                <a:spcPct val="0"/>
              </a:spcBef>
              <a:buFontTx/>
              <a:buNone/>
            </a:pPr>
            <a:endParaRPr lang="en-GB" altLang="en-US" sz="2800">
              <a:solidFill>
                <a:srgbClr val="0033CC"/>
              </a:solidFill>
            </a:endParaRPr>
          </a:p>
          <a:p>
            <a:pPr eaLnBrk="1" hangingPunct="1">
              <a:spcBef>
                <a:spcPct val="0"/>
              </a:spcBef>
              <a:buFontTx/>
              <a:buNone/>
            </a:pPr>
            <a:r>
              <a:rPr lang="en-GB" altLang="en-US" sz="2400">
                <a:solidFill>
                  <a:srgbClr val="0033CC"/>
                </a:solidFill>
              </a:rPr>
              <a:t>2.8                                                    </a:t>
            </a:r>
          </a:p>
          <a:p>
            <a:pPr eaLnBrk="1" hangingPunct="1">
              <a:spcBef>
                <a:spcPct val="0"/>
              </a:spcBef>
              <a:buFontTx/>
              <a:buNone/>
            </a:pPr>
            <a:endParaRPr lang="en-GB" altLang="en-US" sz="2800">
              <a:solidFill>
                <a:srgbClr val="0033CC"/>
              </a:solidFill>
            </a:endParaRPr>
          </a:p>
          <a:p>
            <a:pPr eaLnBrk="1" hangingPunct="1">
              <a:spcBef>
                <a:spcPct val="0"/>
              </a:spcBef>
              <a:buFontTx/>
              <a:buNone/>
            </a:pPr>
            <a:r>
              <a:rPr lang="en-GB" altLang="en-US" sz="2400">
                <a:solidFill>
                  <a:srgbClr val="0033CC"/>
                </a:solidFill>
              </a:rPr>
              <a:t>1.7        </a:t>
            </a:r>
            <a:endParaRPr lang="en-GB" altLang="en-US" sz="2400">
              <a:solidFill>
                <a:srgbClr val="FF0000"/>
              </a:solidFill>
            </a:endParaRPr>
          </a:p>
        </p:txBody>
      </p:sp>
    </p:spTree>
    <p:extLst>
      <p:ext uri="{BB962C8B-B14F-4D97-AF65-F5344CB8AC3E}">
        <p14:creationId xmlns:p14="http://schemas.microsoft.com/office/powerpoint/2010/main" val="33757949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538" y="2381250"/>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59" name="TextBox 1"/>
          <p:cNvSpPr txBox="1">
            <a:spLocks noChangeArrowheads="1"/>
          </p:cNvSpPr>
          <p:nvPr/>
        </p:nvSpPr>
        <p:spPr bwMode="auto">
          <a:xfrm>
            <a:off x="558800" y="703263"/>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i="1"/>
              <a:t>Training data</a:t>
            </a:r>
          </a:p>
          <a:p>
            <a:pPr eaLnBrk="1" hangingPunct="1">
              <a:spcBef>
                <a:spcPct val="0"/>
              </a:spcBef>
              <a:buFontTx/>
              <a:buNone/>
            </a:pPr>
            <a:r>
              <a:rPr lang="en-GB" altLang="en-US" sz="2400" b="1" i="1"/>
              <a:t>Fields               class</a:t>
            </a:r>
          </a:p>
          <a:p>
            <a:pPr eaLnBrk="1" hangingPunct="1">
              <a:spcBef>
                <a:spcPct val="0"/>
              </a:spcBef>
              <a:buFontTx/>
              <a:buNone/>
            </a:pPr>
            <a:r>
              <a:rPr lang="en-GB" altLang="en-US" sz="2400"/>
              <a:t>1.4  2.7   1.9         0</a:t>
            </a:r>
          </a:p>
          <a:p>
            <a:pPr eaLnBrk="1" hangingPunct="1">
              <a:spcBef>
                <a:spcPct val="0"/>
              </a:spcBef>
              <a:buFontTx/>
              <a:buNone/>
            </a:pPr>
            <a:r>
              <a:rPr lang="en-GB" altLang="en-US" sz="2400"/>
              <a:t>3.8  3.4   3.2         0</a:t>
            </a:r>
          </a:p>
          <a:p>
            <a:pPr eaLnBrk="1" hangingPunct="1">
              <a:spcBef>
                <a:spcPct val="0"/>
              </a:spcBef>
              <a:buFontTx/>
              <a:buNone/>
            </a:pPr>
            <a:r>
              <a:rPr lang="en-GB" altLang="en-US" sz="2400">
                <a:solidFill>
                  <a:schemeClr val="accent2"/>
                </a:solidFill>
              </a:rPr>
              <a:t>6.4  2.8   1.7         </a:t>
            </a:r>
            <a:r>
              <a:rPr lang="en-GB" altLang="en-US" sz="2400">
                <a:solidFill>
                  <a:srgbClr val="FF0000"/>
                </a:solidFill>
              </a:rPr>
              <a:t>1</a:t>
            </a:r>
          </a:p>
          <a:p>
            <a:pPr eaLnBrk="1" hangingPunct="1">
              <a:spcBef>
                <a:spcPct val="0"/>
              </a:spcBef>
              <a:buFontTx/>
              <a:buNone/>
            </a:pPr>
            <a:r>
              <a:rPr lang="en-GB" altLang="en-US" sz="2400"/>
              <a:t>4.1  0.1   0.2         0</a:t>
            </a:r>
          </a:p>
          <a:p>
            <a:pPr eaLnBrk="1" hangingPunct="1">
              <a:spcBef>
                <a:spcPct val="0"/>
              </a:spcBef>
              <a:buFontTx/>
              <a:buNone/>
            </a:pPr>
            <a:r>
              <a:rPr lang="en-GB" altLang="en-US" sz="2400"/>
              <a:t>etc …</a:t>
            </a:r>
          </a:p>
        </p:txBody>
      </p:sp>
      <p:sp>
        <p:nvSpPr>
          <p:cNvPr id="19460" name="TextBox 2"/>
          <p:cNvSpPr txBox="1">
            <a:spLocks noChangeArrowheads="1"/>
          </p:cNvSpPr>
          <p:nvPr/>
        </p:nvSpPr>
        <p:spPr bwMode="auto">
          <a:xfrm>
            <a:off x="4775200" y="955675"/>
            <a:ext cx="3967163"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b="1">
                <a:solidFill>
                  <a:schemeClr val="bg1"/>
                </a:solidFill>
              </a:rPr>
              <a:t>Feed it through to get output</a:t>
            </a:r>
          </a:p>
        </p:txBody>
      </p:sp>
      <p:sp>
        <p:nvSpPr>
          <p:cNvPr id="5" name="Rounded Rectangle 4"/>
          <p:cNvSpPr/>
          <p:nvPr/>
        </p:nvSpPr>
        <p:spPr>
          <a:xfrm>
            <a:off x="414338" y="2159000"/>
            <a:ext cx="2747962" cy="4413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9462" name="Rectangle 5"/>
          <p:cNvSpPr>
            <a:spLocks noChangeArrowheads="1"/>
          </p:cNvSpPr>
          <p:nvPr/>
        </p:nvSpPr>
        <p:spPr bwMode="auto">
          <a:xfrm>
            <a:off x="3835400" y="2487613"/>
            <a:ext cx="8956675"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a:solidFill>
                  <a:srgbClr val="0033CC"/>
                </a:solidFill>
              </a:rPr>
              <a:t>6.4 </a:t>
            </a:r>
          </a:p>
          <a:p>
            <a:pPr eaLnBrk="1" hangingPunct="1">
              <a:spcBef>
                <a:spcPct val="0"/>
              </a:spcBef>
              <a:buFontTx/>
              <a:buNone/>
            </a:pPr>
            <a:endParaRPr lang="en-GB" altLang="en-US" sz="2800">
              <a:solidFill>
                <a:srgbClr val="0033CC"/>
              </a:solidFill>
            </a:endParaRPr>
          </a:p>
          <a:p>
            <a:pPr eaLnBrk="1" hangingPunct="1">
              <a:spcBef>
                <a:spcPct val="0"/>
              </a:spcBef>
              <a:buFontTx/>
              <a:buNone/>
            </a:pPr>
            <a:r>
              <a:rPr lang="en-GB" altLang="en-US" sz="2400">
                <a:solidFill>
                  <a:srgbClr val="0033CC"/>
                </a:solidFill>
              </a:rPr>
              <a:t>2.8                                                     0.9                                                   </a:t>
            </a:r>
          </a:p>
          <a:p>
            <a:pPr eaLnBrk="1" hangingPunct="1">
              <a:spcBef>
                <a:spcPct val="0"/>
              </a:spcBef>
              <a:buFontTx/>
              <a:buNone/>
            </a:pPr>
            <a:endParaRPr lang="en-GB" altLang="en-US" sz="2800">
              <a:solidFill>
                <a:srgbClr val="0033CC"/>
              </a:solidFill>
            </a:endParaRPr>
          </a:p>
          <a:p>
            <a:pPr eaLnBrk="1" hangingPunct="1">
              <a:spcBef>
                <a:spcPct val="0"/>
              </a:spcBef>
              <a:buFontTx/>
              <a:buNone/>
            </a:pPr>
            <a:r>
              <a:rPr lang="en-GB" altLang="en-US" sz="2400">
                <a:solidFill>
                  <a:srgbClr val="0033CC"/>
                </a:solidFill>
              </a:rPr>
              <a:t>1.7        </a:t>
            </a:r>
            <a:endParaRPr lang="en-GB" altLang="en-US" sz="2400">
              <a:solidFill>
                <a:srgbClr val="FF0000"/>
              </a:solidFill>
            </a:endParaRPr>
          </a:p>
        </p:txBody>
      </p:sp>
    </p:spTree>
    <p:extLst>
      <p:ext uri="{BB962C8B-B14F-4D97-AF65-F5344CB8AC3E}">
        <p14:creationId xmlns:p14="http://schemas.microsoft.com/office/powerpoint/2010/main" val="30177920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538" y="2381250"/>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483" name="TextBox 1"/>
          <p:cNvSpPr txBox="1">
            <a:spLocks noChangeArrowheads="1"/>
          </p:cNvSpPr>
          <p:nvPr/>
        </p:nvSpPr>
        <p:spPr bwMode="auto">
          <a:xfrm>
            <a:off x="558800" y="703263"/>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i="1"/>
              <a:t>Training data</a:t>
            </a:r>
          </a:p>
          <a:p>
            <a:pPr eaLnBrk="1" hangingPunct="1">
              <a:spcBef>
                <a:spcPct val="0"/>
              </a:spcBef>
              <a:buFontTx/>
              <a:buNone/>
            </a:pPr>
            <a:r>
              <a:rPr lang="en-GB" altLang="en-US" sz="2400" b="1" i="1"/>
              <a:t>Fields               class</a:t>
            </a:r>
          </a:p>
          <a:p>
            <a:pPr eaLnBrk="1" hangingPunct="1">
              <a:spcBef>
                <a:spcPct val="0"/>
              </a:spcBef>
              <a:buFontTx/>
              <a:buNone/>
            </a:pPr>
            <a:r>
              <a:rPr lang="en-GB" altLang="en-US" sz="2400"/>
              <a:t>1.4  2.7   1.9         0</a:t>
            </a:r>
          </a:p>
          <a:p>
            <a:pPr eaLnBrk="1" hangingPunct="1">
              <a:spcBef>
                <a:spcPct val="0"/>
              </a:spcBef>
              <a:buFontTx/>
              <a:buNone/>
            </a:pPr>
            <a:r>
              <a:rPr lang="en-GB" altLang="en-US" sz="2400"/>
              <a:t>3.8  3.4   3.2         0</a:t>
            </a:r>
          </a:p>
          <a:p>
            <a:pPr eaLnBrk="1" hangingPunct="1">
              <a:spcBef>
                <a:spcPct val="0"/>
              </a:spcBef>
              <a:buFontTx/>
              <a:buNone/>
            </a:pPr>
            <a:r>
              <a:rPr lang="en-GB" altLang="en-US" sz="2400">
                <a:solidFill>
                  <a:schemeClr val="accent2"/>
                </a:solidFill>
              </a:rPr>
              <a:t>6.4  2.8   1.7         </a:t>
            </a:r>
            <a:r>
              <a:rPr lang="en-GB" altLang="en-US" sz="2400">
                <a:solidFill>
                  <a:srgbClr val="FF0000"/>
                </a:solidFill>
              </a:rPr>
              <a:t>1</a:t>
            </a:r>
          </a:p>
          <a:p>
            <a:pPr eaLnBrk="1" hangingPunct="1">
              <a:spcBef>
                <a:spcPct val="0"/>
              </a:spcBef>
              <a:buFontTx/>
              <a:buNone/>
            </a:pPr>
            <a:r>
              <a:rPr lang="en-GB" altLang="en-US" sz="2400"/>
              <a:t>4.1  0.1   0.2         0</a:t>
            </a:r>
          </a:p>
          <a:p>
            <a:pPr eaLnBrk="1" hangingPunct="1">
              <a:spcBef>
                <a:spcPct val="0"/>
              </a:spcBef>
              <a:buFontTx/>
              <a:buNone/>
            </a:pPr>
            <a:r>
              <a:rPr lang="en-GB" altLang="en-US" sz="2400"/>
              <a:t>etc …</a:t>
            </a:r>
          </a:p>
        </p:txBody>
      </p:sp>
      <p:sp>
        <p:nvSpPr>
          <p:cNvPr id="20484" name="TextBox 2"/>
          <p:cNvSpPr txBox="1">
            <a:spLocks noChangeArrowheads="1"/>
          </p:cNvSpPr>
          <p:nvPr/>
        </p:nvSpPr>
        <p:spPr bwMode="auto">
          <a:xfrm>
            <a:off x="4775200" y="955675"/>
            <a:ext cx="3881438"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b="1">
                <a:solidFill>
                  <a:schemeClr val="bg1"/>
                </a:solidFill>
              </a:rPr>
              <a:t>Compare with target output</a:t>
            </a:r>
          </a:p>
        </p:txBody>
      </p:sp>
      <p:sp>
        <p:nvSpPr>
          <p:cNvPr id="5" name="Rounded Rectangle 4"/>
          <p:cNvSpPr/>
          <p:nvPr/>
        </p:nvSpPr>
        <p:spPr>
          <a:xfrm>
            <a:off x="414338" y="2159000"/>
            <a:ext cx="2747962" cy="4413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0486" name="Rectangle 5"/>
          <p:cNvSpPr>
            <a:spLocks noChangeArrowheads="1"/>
          </p:cNvSpPr>
          <p:nvPr/>
        </p:nvSpPr>
        <p:spPr bwMode="auto">
          <a:xfrm>
            <a:off x="3835400" y="2487613"/>
            <a:ext cx="8956675"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a:solidFill>
                  <a:srgbClr val="0033CC"/>
                </a:solidFill>
              </a:rPr>
              <a:t>6.4 </a:t>
            </a:r>
          </a:p>
          <a:p>
            <a:pPr eaLnBrk="1" hangingPunct="1">
              <a:spcBef>
                <a:spcPct val="0"/>
              </a:spcBef>
              <a:buFontTx/>
              <a:buNone/>
            </a:pPr>
            <a:endParaRPr lang="en-GB" altLang="en-US" sz="2800">
              <a:solidFill>
                <a:srgbClr val="0033CC"/>
              </a:solidFill>
            </a:endParaRPr>
          </a:p>
          <a:p>
            <a:pPr eaLnBrk="1" hangingPunct="1">
              <a:spcBef>
                <a:spcPct val="0"/>
              </a:spcBef>
              <a:buFontTx/>
              <a:buNone/>
            </a:pPr>
            <a:r>
              <a:rPr lang="en-GB" altLang="en-US" sz="2400">
                <a:solidFill>
                  <a:srgbClr val="0033CC"/>
                </a:solidFill>
              </a:rPr>
              <a:t>2.8                                                     0.9                                                   </a:t>
            </a:r>
          </a:p>
          <a:p>
            <a:pPr eaLnBrk="1" hangingPunct="1">
              <a:spcBef>
                <a:spcPct val="0"/>
              </a:spcBef>
              <a:buFontTx/>
              <a:buNone/>
            </a:pPr>
            <a:r>
              <a:rPr lang="en-GB" altLang="en-US" sz="2800">
                <a:solidFill>
                  <a:srgbClr val="0033CC"/>
                </a:solidFill>
              </a:rPr>
              <a:t>                                                  </a:t>
            </a:r>
            <a:r>
              <a:rPr lang="en-GB" altLang="en-US" sz="2800">
                <a:solidFill>
                  <a:srgbClr val="FF0000"/>
                </a:solidFill>
              </a:rPr>
              <a:t>1</a:t>
            </a:r>
            <a:r>
              <a:rPr lang="en-GB" altLang="en-US" sz="2800">
                <a:solidFill>
                  <a:srgbClr val="0033CC"/>
                </a:solidFill>
              </a:rPr>
              <a:t>  </a:t>
            </a:r>
          </a:p>
          <a:p>
            <a:pPr eaLnBrk="1" hangingPunct="1">
              <a:spcBef>
                <a:spcPct val="0"/>
              </a:spcBef>
              <a:buFontTx/>
              <a:buNone/>
            </a:pPr>
            <a:r>
              <a:rPr lang="en-GB" altLang="en-US" sz="2400">
                <a:solidFill>
                  <a:srgbClr val="0033CC"/>
                </a:solidFill>
              </a:rPr>
              <a:t>1.7                                          </a:t>
            </a:r>
            <a:r>
              <a:rPr lang="en-GB" altLang="en-US" sz="2400" i="1">
                <a:solidFill>
                  <a:srgbClr val="0033CC"/>
                </a:solidFill>
              </a:rPr>
              <a:t>error</a:t>
            </a:r>
            <a:r>
              <a:rPr lang="en-GB" altLang="en-US" sz="2400">
                <a:solidFill>
                  <a:srgbClr val="0033CC"/>
                </a:solidFill>
              </a:rPr>
              <a:t>  -0.1</a:t>
            </a:r>
            <a:endParaRPr lang="en-GB" altLang="en-US" sz="2400">
              <a:solidFill>
                <a:srgbClr val="FF0000"/>
              </a:solidFill>
            </a:endParaRPr>
          </a:p>
        </p:txBody>
      </p:sp>
    </p:spTree>
    <p:extLst>
      <p:ext uri="{BB962C8B-B14F-4D97-AF65-F5344CB8AC3E}">
        <p14:creationId xmlns:p14="http://schemas.microsoft.com/office/powerpoint/2010/main" val="7369801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538" y="2381250"/>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07" name="TextBox 1"/>
          <p:cNvSpPr txBox="1">
            <a:spLocks noChangeArrowheads="1"/>
          </p:cNvSpPr>
          <p:nvPr/>
        </p:nvSpPr>
        <p:spPr bwMode="auto">
          <a:xfrm>
            <a:off x="558800" y="703263"/>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i="1"/>
              <a:t>Training data</a:t>
            </a:r>
          </a:p>
          <a:p>
            <a:pPr eaLnBrk="1" hangingPunct="1">
              <a:spcBef>
                <a:spcPct val="0"/>
              </a:spcBef>
              <a:buFontTx/>
              <a:buNone/>
            </a:pPr>
            <a:r>
              <a:rPr lang="en-GB" altLang="en-US" sz="2400" b="1" i="1"/>
              <a:t>Fields               class</a:t>
            </a:r>
          </a:p>
          <a:p>
            <a:pPr eaLnBrk="1" hangingPunct="1">
              <a:spcBef>
                <a:spcPct val="0"/>
              </a:spcBef>
              <a:buFontTx/>
              <a:buNone/>
            </a:pPr>
            <a:r>
              <a:rPr lang="en-GB" altLang="en-US" sz="2400"/>
              <a:t>1.4  2.7   1.9         0</a:t>
            </a:r>
          </a:p>
          <a:p>
            <a:pPr eaLnBrk="1" hangingPunct="1">
              <a:spcBef>
                <a:spcPct val="0"/>
              </a:spcBef>
              <a:buFontTx/>
              <a:buNone/>
            </a:pPr>
            <a:r>
              <a:rPr lang="en-GB" altLang="en-US" sz="2400"/>
              <a:t>3.8  3.4   3.2         0</a:t>
            </a:r>
          </a:p>
          <a:p>
            <a:pPr eaLnBrk="1" hangingPunct="1">
              <a:spcBef>
                <a:spcPct val="0"/>
              </a:spcBef>
              <a:buFontTx/>
              <a:buNone/>
            </a:pPr>
            <a:r>
              <a:rPr lang="en-GB" altLang="en-US" sz="2400">
                <a:solidFill>
                  <a:schemeClr val="accent2"/>
                </a:solidFill>
              </a:rPr>
              <a:t>6.4  2.8   1.7         </a:t>
            </a:r>
            <a:r>
              <a:rPr lang="en-GB" altLang="en-US" sz="2400">
                <a:solidFill>
                  <a:srgbClr val="FF0000"/>
                </a:solidFill>
              </a:rPr>
              <a:t>1</a:t>
            </a:r>
          </a:p>
          <a:p>
            <a:pPr eaLnBrk="1" hangingPunct="1">
              <a:spcBef>
                <a:spcPct val="0"/>
              </a:spcBef>
              <a:buFontTx/>
              <a:buNone/>
            </a:pPr>
            <a:r>
              <a:rPr lang="en-GB" altLang="en-US" sz="2400"/>
              <a:t>4.1  0.1   0.2         0</a:t>
            </a:r>
          </a:p>
          <a:p>
            <a:pPr eaLnBrk="1" hangingPunct="1">
              <a:spcBef>
                <a:spcPct val="0"/>
              </a:spcBef>
              <a:buFontTx/>
              <a:buNone/>
            </a:pPr>
            <a:r>
              <a:rPr lang="en-GB" altLang="en-US" sz="2400"/>
              <a:t>etc …</a:t>
            </a:r>
          </a:p>
        </p:txBody>
      </p:sp>
      <p:sp>
        <p:nvSpPr>
          <p:cNvPr id="21508" name="TextBox 2"/>
          <p:cNvSpPr txBox="1">
            <a:spLocks noChangeArrowheads="1"/>
          </p:cNvSpPr>
          <p:nvPr/>
        </p:nvSpPr>
        <p:spPr bwMode="auto">
          <a:xfrm>
            <a:off x="4775200" y="955675"/>
            <a:ext cx="4148138"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b="1">
                <a:solidFill>
                  <a:schemeClr val="bg1"/>
                </a:solidFill>
              </a:rPr>
              <a:t>Adjust weights based on error</a:t>
            </a:r>
          </a:p>
        </p:txBody>
      </p:sp>
      <p:sp>
        <p:nvSpPr>
          <p:cNvPr id="5" name="Rounded Rectangle 4"/>
          <p:cNvSpPr/>
          <p:nvPr/>
        </p:nvSpPr>
        <p:spPr>
          <a:xfrm>
            <a:off x="414338" y="2159000"/>
            <a:ext cx="2747962" cy="4413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1510" name="Rectangle 5"/>
          <p:cNvSpPr>
            <a:spLocks noChangeArrowheads="1"/>
          </p:cNvSpPr>
          <p:nvPr/>
        </p:nvSpPr>
        <p:spPr bwMode="auto">
          <a:xfrm>
            <a:off x="3835400" y="2487613"/>
            <a:ext cx="8956675"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a:solidFill>
                  <a:srgbClr val="0033CC"/>
                </a:solidFill>
              </a:rPr>
              <a:t>6.4 </a:t>
            </a:r>
          </a:p>
          <a:p>
            <a:pPr eaLnBrk="1" hangingPunct="1">
              <a:spcBef>
                <a:spcPct val="0"/>
              </a:spcBef>
              <a:buFontTx/>
              <a:buNone/>
            </a:pPr>
            <a:endParaRPr lang="en-GB" altLang="en-US" sz="2800">
              <a:solidFill>
                <a:srgbClr val="0033CC"/>
              </a:solidFill>
            </a:endParaRPr>
          </a:p>
          <a:p>
            <a:pPr eaLnBrk="1" hangingPunct="1">
              <a:spcBef>
                <a:spcPct val="0"/>
              </a:spcBef>
              <a:buFontTx/>
              <a:buNone/>
            </a:pPr>
            <a:r>
              <a:rPr lang="en-GB" altLang="en-US" sz="2400">
                <a:solidFill>
                  <a:srgbClr val="0033CC"/>
                </a:solidFill>
              </a:rPr>
              <a:t>2.8                                                     0.9                                                   </a:t>
            </a:r>
          </a:p>
          <a:p>
            <a:pPr eaLnBrk="1" hangingPunct="1">
              <a:spcBef>
                <a:spcPct val="0"/>
              </a:spcBef>
              <a:buFontTx/>
              <a:buNone/>
            </a:pPr>
            <a:r>
              <a:rPr lang="en-GB" altLang="en-US" sz="2800">
                <a:solidFill>
                  <a:srgbClr val="0033CC"/>
                </a:solidFill>
              </a:rPr>
              <a:t>                                                  </a:t>
            </a:r>
            <a:r>
              <a:rPr lang="en-GB" altLang="en-US" sz="2800">
                <a:solidFill>
                  <a:srgbClr val="FF0000"/>
                </a:solidFill>
              </a:rPr>
              <a:t>1</a:t>
            </a:r>
            <a:r>
              <a:rPr lang="en-GB" altLang="en-US" sz="2800">
                <a:solidFill>
                  <a:srgbClr val="0033CC"/>
                </a:solidFill>
              </a:rPr>
              <a:t>  </a:t>
            </a:r>
          </a:p>
          <a:p>
            <a:pPr eaLnBrk="1" hangingPunct="1">
              <a:spcBef>
                <a:spcPct val="0"/>
              </a:spcBef>
              <a:buFontTx/>
              <a:buNone/>
            </a:pPr>
            <a:r>
              <a:rPr lang="en-GB" altLang="en-US" sz="2400">
                <a:solidFill>
                  <a:srgbClr val="0033CC"/>
                </a:solidFill>
              </a:rPr>
              <a:t>1.7                                          </a:t>
            </a:r>
            <a:r>
              <a:rPr lang="en-GB" altLang="en-US" sz="2400" i="1">
                <a:solidFill>
                  <a:srgbClr val="0033CC"/>
                </a:solidFill>
              </a:rPr>
              <a:t>error</a:t>
            </a:r>
            <a:r>
              <a:rPr lang="en-GB" altLang="en-US" sz="2400">
                <a:solidFill>
                  <a:srgbClr val="0033CC"/>
                </a:solidFill>
              </a:rPr>
              <a:t>  -0.1</a:t>
            </a:r>
            <a:endParaRPr lang="en-GB" altLang="en-US" sz="2400">
              <a:solidFill>
                <a:srgbClr val="FF0000"/>
              </a:solidFill>
            </a:endParaRPr>
          </a:p>
        </p:txBody>
      </p:sp>
      <p:pic>
        <p:nvPicPr>
          <p:cNvPr id="21511" name="Picture 4" descr="File:Hamm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76002">
            <a:off x="5205413" y="3173413"/>
            <a:ext cx="823912"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2" name="Picture 4" descr="File:Hamm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76002" flipH="1" flipV="1">
            <a:off x="6726238" y="2857500"/>
            <a:ext cx="70485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94081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538" y="2362200"/>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31" name="TextBox 1"/>
          <p:cNvSpPr txBox="1">
            <a:spLocks noChangeArrowheads="1"/>
          </p:cNvSpPr>
          <p:nvPr/>
        </p:nvSpPr>
        <p:spPr bwMode="auto">
          <a:xfrm>
            <a:off x="558800" y="703263"/>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i="1"/>
              <a:t>Training data</a:t>
            </a:r>
          </a:p>
          <a:p>
            <a:pPr eaLnBrk="1" hangingPunct="1">
              <a:spcBef>
                <a:spcPct val="0"/>
              </a:spcBef>
              <a:buFontTx/>
              <a:buNone/>
            </a:pPr>
            <a:r>
              <a:rPr lang="en-GB" altLang="en-US" sz="2400" b="1" i="1"/>
              <a:t>Fields               class</a:t>
            </a:r>
          </a:p>
          <a:p>
            <a:pPr eaLnBrk="1" hangingPunct="1">
              <a:spcBef>
                <a:spcPct val="0"/>
              </a:spcBef>
              <a:buFontTx/>
              <a:buNone/>
            </a:pPr>
            <a:r>
              <a:rPr lang="en-GB" altLang="en-US" sz="2400"/>
              <a:t>1.4  2.7   1.9         0</a:t>
            </a:r>
          </a:p>
          <a:p>
            <a:pPr eaLnBrk="1" hangingPunct="1">
              <a:spcBef>
                <a:spcPct val="0"/>
              </a:spcBef>
              <a:buFontTx/>
              <a:buNone/>
            </a:pPr>
            <a:r>
              <a:rPr lang="en-GB" altLang="en-US" sz="2400"/>
              <a:t>3.8  3.4   3.2         0</a:t>
            </a:r>
          </a:p>
          <a:p>
            <a:pPr eaLnBrk="1" hangingPunct="1">
              <a:spcBef>
                <a:spcPct val="0"/>
              </a:spcBef>
              <a:buFontTx/>
              <a:buNone/>
            </a:pPr>
            <a:r>
              <a:rPr lang="en-GB" altLang="en-US" sz="2400">
                <a:solidFill>
                  <a:schemeClr val="accent2"/>
                </a:solidFill>
              </a:rPr>
              <a:t>6.4  2.8   1.7         </a:t>
            </a:r>
            <a:r>
              <a:rPr lang="en-GB" altLang="en-US" sz="2400">
                <a:solidFill>
                  <a:srgbClr val="FF0000"/>
                </a:solidFill>
              </a:rPr>
              <a:t>1</a:t>
            </a:r>
          </a:p>
          <a:p>
            <a:pPr eaLnBrk="1" hangingPunct="1">
              <a:spcBef>
                <a:spcPct val="0"/>
              </a:spcBef>
              <a:buFontTx/>
              <a:buNone/>
            </a:pPr>
            <a:r>
              <a:rPr lang="en-GB" altLang="en-US" sz="2400"/>
              <a:t>4.1  0.1   0.2         0</a:t>
            </a:r>
          </a:p>
          <a:p>
            <a:pPr eaLnBrk="1" hangingPunct="1">
              <a:spcBef>
                <a:spcPct val="0"/>
              </a:spcBef>
              <a:buFontTx/>
              <a:buNone/>
            </a:pPr>
            <a:r>
              <a:rPr lang="en-GB" altLang="en-US" sz="2400"/>
              <a:t>etc …</a:t>
            </a:r>
          </a:p>
        </p:txBody>
      </p:sp>
      <p:sp>
        <p:nvSpPr>
          <p:cNvPr id="22532" name="TextBox 2"/>
          <p:cNvSpPr txBox="1">
            <a:spLocks noChangeArrowheads="1"/>
          </p:cNvSpPr>
          <p:nvPr/>
        </p:nvSpPr>
        <p:spPr bwMode="auto">
          <a:xfrm>
            <a:off x="4775200" y="955675"/>
            <a:ext cx="1965325"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b="1">
                <a:solidFill>
                  <a:schemeClr val="bg1"/>
                </a:solidFill>
              </a:rPr>
              <a:t>And so on ….</a:t>
            </a:r>
          </a:p>
        </p:txBody>
      </p:sp>
      <p:sp>
        <p:nvSpPr>
          <p:cNvPr id="5" name="Rounded Rectangle 4"/>
          <p:cNvSpPr/>
          <p:nvPr/>
        </p:nvSpPr>
        <p:spPr>
          <a:xfrm>
            <a:off x="414338" y="2159000"/>
            <a:ext cx="2747962" cy="4413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2534" name="Rectangle 5"/>
          <p:cNvSpPr>
            <a:spLocks noChangeArrowheads="1"/>
          </p:cNvSpPr>
          <p:nvPr/>
        </p:nvSpPr>
        <p:spPr bwMode="auto">
          <a:xfrm>
            <a:off x="3835400" y="2487613"/>
            <a:ext cx="8956675"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a:solidFill>
                  <a:srgbClr val="0033CC"/>
                </a:solidFill>
              </a:rPr>
              <a:t>6.4 </a:t>
            </a:r>
          </a:p>
          <a:p>
            <a:pPr eaLnBrk="1" hangingPunct="1">
              <a:spcBef>
                <a:spcPct val="0"/>
              </a:spcBef>
              <a:buFontTx/>
              <a:buNone/>
            </a:pPr>
            <a:endParaRPr lang="en-GB" altLang="en-US" sz="2800">
              <a:solidFill>
                <a:srgbClr val="0033CC"/>
              </a:solidFill>
            </a:endParaRPr>
          </a:p>
          <a:p>
            <a:pPr eaLnBrk="1" hangingPunct="1">
              <a:spcBef>
                <a:spcPct val="0"/>
              </a:spcBef>
              <a:buFontTx/>
              <a:buNone/>
            </a:pPr>
            <a:r>
              <a:rPr lang="en-GB" altLang="en-US" sz="2400">
                <a:solidFill>
                  <a:srgbClr val="0033CC"/>
                </a:solidFill>
              </a:rPr>
              <a:t>2.8                                                     0.9                                                   </a:t>
            </a:r>
          </a:p>
          <a:p>
            <a:pPr eaLnBrk="1" hangingPunct="1">
              <a:spcBef>
                <a:spcPct val="0"/>
              </a:spcBef>
              <a:buFontTx/>
              <a:buNone/>
            </a:pPr>
            <a:r>
              <a:rPr lang="en-GB" altLang="en-US" sz="2800">
                <a:solidFill>
                  <a:srgbClr val="0033CC"/>
                </a:solidFill>
              </a:rPr>
              <a:t>                                                  </a:t>
            </a:r>
            <a:r>
              <a:rPr lang="en-GB" altLang="en-US" sz="2800">
                <a:solidFill>
                  <a:srgbClr val="FF0000"/>
                </a:solidFill>
              </a:rPr>
              <a:t>1</a:t>
            </a:r>
            <a:r>
              <a:rPr lang="en-GB" altLang="en-US" sz="2800">
                <a:solidFill>
                  <a:srgbClr val="0033CC"/>
                </a:solidFill>
              </a:rPr>
              <a:t>  </a:t>
            </a:r>
          </a:p>
          <a:p>
            <a:pPr eaLnBrk="1" hangingPunct="1">
              <a:spcBef>
                <a:spcPct val="0"/>
              </a:spcBef>
              <a:buFontTx/>
              <a:buNone/>
            </a:pPr>
            <a:r>
              <a:rPr lang="en-GB" altLang="en-US" sz="2400">
                <a:solidFill>
                  <a:srgbClr val="0033CC"/>
                </a:solidFill>
              </a:rPr>
              <a:t>1.7                                          </a:t>
            </a:r>
            <a:r>
              <a:rPr lang="en-GB" altLang="en-US" sz="2400" i="1">
                <a:solidFill>
                  <a:srgbClr val="0033CC"/>
                </a:solidFill>
              </a:rPr>
              <a:t>error</a:t>
            </a:r>
            <a:r>
              <a:rPr lang="en-GB" altLang="en-US" sz="2400">
                <a:solidFill>
                  <a:srgbClr val="0033CC"/>
                </a:solidFill>
              </a:rPr>
              <a:t>  -0.1</a:t>
            </a:r>
            <a:endParaRPr lang="en-GB" altLang="en-US" sz="2400">
              <a:solidFill>
                <a:srgbClr val="FF0000"/>
              </a:solidFill>
            </a:endParaRPr>
          </a:p>
        </p:txBody>
      </p:sp>
      <p:pic>
        <p:nvPicPr>
          <p:cNvPr id="22535" name="Picture 4" descr="File:Hamm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76002">
            <a:off x="5205413" y="3152775"/>
            <a:ext cx="823912"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Picture 4" descr="File:Hamm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76002" flipH="1" flipV="1">
            <a:off x="6726238" y="2836863"/>
            <a:ext cx="70485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1057275" y="4816475"/>
            <a:ext cx="7896225" cy="1938338"/>
          </a:xfrm>
          <a:prstGeom prst="rect">
            <a:avLst/>
          </a:prstGeom>
          <a:solidFill>
            <a:srgbClr val="FFC000"/>
          </a:solidFill>
        </p:spPr>
        <p:txBody>
          <a:bodyPr wrap="none">
            <a:spAutoFit/>
          </a:bodyPr>
          <a:lstStyle/>
          <a:p>
            <a:pPr>
              <a:defRPr/>
            </a:pPr>
            <a:r>
              <a:rPr lang="en-GB" b="1" dirty="0">
                <a:solidFill>
                  <a:schemeClr val="bg1"/>
                </a:solidFill>
              </a:rPr>
              <a:t>Repeat this thousands, maybe millions of times – each time</a:t>
            </a:r>
          </a:p>
          <a:p>
            <a:pPr>
              <a:defRPr/>
            </a:pPr>
            <a:r>
              <a:rPr lang="en-GB" b="1" dirty="0">
                <a:solidFill>
                  <a:schemeClr val="bg1"/>
                </a:solidFill>
              </a:rPr>
              <a:t>taking a random training instance, and making slight </a:t>
            </a:r>
          </a:p>
          <a:p>
            <a:pPr>
              <a:defRPr/>
            </a:pPr>
            <a:r>
              <a:rPr lang="en-GB" b="1" dirty="0">
                <a:solidFill>
                  <a:schemeClr val="bg1"/>
                </a:solidFill>
              </a:rPr>
              <a:t>weight adjustments</a:t>
            </a:r>
          </a:p>
          <a:p>
            <a:pPr>
              <a:defRPr/>
            </a:pPr>
            <a:r>
              <a:rPr lang="en-GB" b="1" dirty="0">
                <a:solidFill>
                  <a:schemeClr val="accent4">
                    <a:lumMod val="95000"/>
                    <a:lumOff val="5000"/>
                  </a:schemeClr>
                </a:solidFill>
              </a:rPr>
              <a:t>  </a:t>
            </a:r>
            <a:r>
              <a:rPr lang="en-GB" b="1" i="1" dirty="0">
                <a:solidFill>
                  <a:schemeClr val="accent4">
                    <a:lumMod val="95000"/>
                    <a:lumOff val="5000"/>
                  </a:schemeClr>
                </a:solidFill>
              </a:rPr>
              <a:t>Algorithms for weight adjustment are designed to make</a:t>
            </a:r>
          </a:p>
          <a:p>
            <a:pPr>
              <a:defRPr/>
            </a:pPr>
            <a:r>
              <a:rPr lang="en-GB" b="1" i="1" dirty="0">
                <a:solidFill>
                  <a:schemeClr val="accent4">
                    <a:lumMod val="95000"/>
                    <a:lumOff val="5000"/>
                  </a:schemeClr>
                </a:solidFill>
              </a:rPr>
              <a:t>changes that will reduce the error</a:t>
            </a:r>
            <a:endParaRPr lang="en-GB" b="1" dirty="0">
              <a:solidFill>
                <a:schemeClr val="accent4">
                  <a:lumMod val="95000"/>
                  <a:lumOff val="5000"/>
                </a:schemeClr>
              </a:solidFill>
            </a:endParaRPr>
          </a:p>
        </p:txBody>
      </p:sp>
    </p:spTree>
    <p:extLst>
      <p:ext uri="{BB962C8B-B14F-4D97-AF65-F5344CB8AC3E}">
        <p14:creationId xmlns:p14="http://schemas.microsoft.com/office/powerpoint/2010/main" val="26516464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350838" y="406400"/>
            <a:ext cx="8793162" cy="752475"/>
          </a:xfrm>
        </p:spPr>
        <p:txBody>
          <a:bodyPr/>
          <a:lstStyle/>
          <a:p>
            <a:r>
              <a:rPr lang="en-GB" altLang="en-US" smtClean="0"/>
              <a:t>The decision boundary perspective…</a:t>
            </a:r>
          </a:p>
        </p:txBody>
      </p:sp>
      <p:sp>
        <p:nvSpPr>
          <p:cNvPr id="5" name="Oval 4"/>
          <p:cNvSpPr/>
          <p:nvPr/>
        </p:nvSpPr>
        <p:spPr>
          <a:xfrm>
            <a:off x="4664075" y="4851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 name="Oval 5"/>
          <p:cNvSpPr/>
          <p:nvPr/>
        </p:nvSpPr>
        <p:spPr>
          <a:xfrm>
            <a:off x="2835275" y="27432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 name="Oval 6"/>
          <p:cNvSpPr/>
          <p:nvPr/>
        </p:nvSpPr>
        <p:spPr>
          <a:xfrm>
            <a:off x="2676525" y="346551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 name="Oval 7"/>
          <p:cNvSpPr/>
          <p:nvPr/>
        </p:nvSpPr>
        <p:spPr>
          <a:xfrm>
            <a:off x="3140075" y="30480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 name="Oval 8"/>
          <p:cNvSpPr/>
          <p:nvPr/>
        </p:nvSpPr>
        <p:spPr>
          <a:xfrm>
            <a:off x="2992438" y="3911600"/>
            <a:ext cx="314325"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 name="Oval 9"/>
          <p:cNvSpPr/>
          <p:nvPr/>
        </p:nvSpPr>
        <p:spPr>
          <a:xfrm>
            <a:off x="3444875" y="33528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 name="Oval 10"/>
          <p:cNvSpPr/>
          <p:nvPr/>
        </p:nvSpPr>
        <p:spPr>
          <a:xfrm>
            <a:off x="2468563" y="4116388"/>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2" name="Oval 11"/>
          <p:cNvSpPr/>
          <p:nvPr/>
        </p:nvSpPr>
        <p:spPr>
          <a:xfrm>
            <a:off x="1960563" y="3262313"/>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3" name="Oval 12"/>
          <p:cNvSpPr/>
          <p:nvPr/>
        </p:nvSpPr>
        <p:spPr>
          <a:xfrm>
            <a:off x="3713163" y="2408238"/>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4" name="Oval 13"/>
          <p:cNvSpPr/>
          <p:nvPr/>
        </p:nvSpPr>
        <p:spPr>
          <a:xfrm>
            <a:off x="1884363" y="4492625"/>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5" name="Oval 14"/>
          <p:cNvSpPr/>
          <p:nvPr/>
        </p:nvSpPr>
        <p:spPr>
          <a:xfrm>
            <a:off x="1798638" y="3892550"/>
            <a:ext cx="314325" cy="40798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6" name="Oval 15"/>
          <p:cNvSpPr/>
          <p:nvPr/>
        </p:nvSpPr>
        <p:spPr>
          <a:xfrm>
            <a:off x="4576763" y="2265363"/>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7" name="Oval 16"/>
          <p:cNvSpPr/>
          <p:nvPr/>
        </p:nvSpPr>
        <p:spPr>
          <a:xfrm>
            <a:off x="5070475" y="25812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8" name="Oval 17"/>
          <p:cNvSpPr/>
          <p:nvPr/>
        </p:nvSpPr>
        <p:spPr>
          <a:xfrm>
            <a:off x="4911725" y="3302000"/>
            <a:ext cx="315913"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9" name="Oval 18"/>
          <p:cNvSpPr/>
          <p:nvPr/>
        </p:nvSpPr>
        <p:spPr>
          <a:xfrm>
            <a:off x="5375275" y="28860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0" name="Oval 19"/>
          <p:cNvSpPr/>
          <p:nvPr/>
        </p:nvSpPr>
        <p:spPr>
          <a:xfrm>
            <a:off x="5227638" y="37496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1" name="Oval 20"/>
          <p:cNvSpPr/>
          <p:nvPr/>
        </p:nvSpPr>
        <p:spPr>
          <a:xfrm>
            <a:off x="5680075" y="31908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2" name="Oval 21"/>
          <p:cNvSpPr/>
          <p:nvPr/>
        </p:nvSpPr>
        <p:spPr>
          <a:xfrm>
            <a:off x="4703763" y="3952875"/>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3" name="Oval 22"/>
          <p:cNvSpPr/>
          <p:nvPr/>
        </p:nvSpPr>
        <p:spPr>
          <a:xfrm>
            <a:off x="4195763" y="3098800"/>
            <a:ext cx="315912"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4" name="Oval 23"/>
          <p:cNvSpPr/>
          <p:nvPr/>
        </p:nvSpPr>
        <p:spPr>
          <a:xfrm>
            <a:off x="4084638" y="25908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5" name="Oval 24"/>
          <p:cNvSpPr/>
          <p:nvPr/>
        </p:nvSpPr>
        <p:spPr>
          <a:xfrm>
            <a:off x="3444875" y="4443413"/>
            <a:ext cx="314325" cy="40798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6" name="Oval 25"/>
          <p:cNvSpPr/>
          <p:nvPr/>
        </p:nvSpPr>
        <p:spPr>
          <a:xfrm>
            <a:off x="3870325" y="4037013"/>
            <a:ext cx="315913"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7" name="Oval 26"/>
          <p:cNvSpPr/>
          <p:nvPr/>
        </p:nvSpPr>
        <p:spPr>
          <a:xfrm>
            <a:off x="4237038" y="4624388"/>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8" name="Oval 27"/>
          <p:cNvSpPr/>
          <p:nvPr/>
        </p:nvSpPr>
        <p:spPr>
          <a:xfrm>
            <a:off x="4079875" y="2184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9" name="Oval 28"/>
          <p:cNvSpPr/>
          <p:nvPr/>
        </p:nvSpPr>
        <p:spPr>
          <a:xfrm>
            <a:off x="4779963" y="2876550"/>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1" name="Freeform 30"/>
          <p:cNvSpPr/>
          <p:nvPr/>
        </p:nvSpPr>
        <p:spPr>
          <a:xfrm>
            <a:off x="985838" y="2214563"/>
            <a:ext cx="6726237" cy="2178050"/>
          </a:xfrm>
          <a:custGeom>
            <a:avLst/>
            <a:gdLst>
              <a:gd name="connsiteX0" fmla="*/ 0 w 5733402"/>
              <a:gd name="connsiteY0" fmla="*/ 812800 h 1229760"/>
              <a:gd name="connsiteX1" fmla="*/ 30480 w 5733402"/>
              <a:gd name="connsiteY1" fmla="*/ 721360 h 1229760"/>
              <a:gd name="connsiteX2" fmla="*/ 264160 w 5733402"/>
              <a:gd name="connsiteY2" fmla="*/ 731520 h 1229760"/>
              <a:gd name="connsiteX3" fmla="*/ 284480 w 5733402"/>
              <a:gd name="connsiteY3" fmla="*/ 762000 h 1229760"/>
              <a:gd name="connsiteX4" fmla="*/ 314960 w 5733402"/>
              <a:gd name="connsiteY4" fmla="*/ 792480 h 1229760"/>
              <a:gd name="connsiteX5" fmla="*/ 335280 w 5733402"/>
              <a:gd name="connsiteY5" fmla="*/ 822960 h 1229760"/>
              <a:gd name="connsiteX6" fmla="*/ 365760 w 5733402"/>
              <a:gd name="connsiteY6" fmla="*/ 863600 h 1229760"/>
              <a:gd name="connsiteX7" fmla="*/ 396240 w 5733402"/>
              <a:gd name="connsiteY7" fmla="*/ 985520 h 1229760"/>
              <a:gd name="connsiteX8" fmla="*/ 406400 w 5733402"/>
              <a:gd name="connsiteY8" fmla="*/ 1016000 h 1229760"/>
              <a:gd name="connsiteX9" fmla="*/ 416560 w 5733402"/>
              <a:gd name="connsiteY9" fmla="*/ 1076960 h 1229760"/>
              <a:gd name="connsiteX10" fmla="*/ 447040 w 5733402"/>
              <a:gd name="connsiteY10" fmla="*/ 1158240 h 1229760"/>
              <a:gd name="connsiteX11" fmla="*/ 467360 w 5733402"/>
              <a:gd name="connsiteY11" fmla="*/ 1188720 h 1229760"/>
              <a:gd name="connsiteX12" fmla="*/ 477520 w 5733402"/>
              <a:gd name="connsiteY12" fmla="*/ 1219200 h 1229760"/>
              <a:gd name="connsiteX13" fmla="*/ 528320 w 5733402"/>
              <a:gd name="connsiteY13" fmla="*/ 1229360 h 1229760"/>
              <a:gd name="connsiteX14" fmla="*/ 1158240 w 5733402"/>
              <a:gd name="connsiteY14" fmla="*/ 1168400 h 1229760"/>
              <a:gd name="connsiteX15" fmla="*/ 1402080 w 5733402"/>
              <a:gd name="connsiteY15" fmla="*/ 1117600 h 1229760"/>
              <a:gd name="connsiteX16" fmla="*/ 1493520 w 5733402"/>
              <a:gd name="connsiteY16" fmla="*/ 1097280 h 1229760"/>
              <a:gd name="connsiteX17" fmla="*/ 1554480 w 5733402"/>
              <a:gd name="connsiteY17" fmla="*/ 1076960 h 1229760"/>
              <a:gd name="connsiteX18" fmla="*/ 1554480 w 5733402"/>
              <a:gd name="connsiteY18" fmla="*/ 904240 h 1229760"/>
              <a:gd name="connsiteX19" fmla="*/ 1595120 w 5733402"/>
              <a:gd name="connsiteY19" fmla="*/ 853440 h 1229760"/>
              <a:gd name="connsiteX20" fmla="*/ 1737360 w 5733402"/>
              <a:gd name="connsiteY20" fmla="*/ 833120 h 1229760"/>
              <a:gd name="connsiteX21" fmla="*/ 1981200 w 5733402"/>
              <a:gd name="connsiteY21" fmla="*/ 772160 h 1229760"/>
              <a:gd name="connsiteX22" fmla="*/ 2306320 w 5733402"/>
              <a:gd name="connsiteY22" fmla="*/ 741680 h 1229760"/>
              <a:gd name="connsiteX23" fmla="*/ 2763520 w 5733402"/>
              <a:gd name="connsiteY23" fmla="*/ 660400 h 1229760"/>
              <a:gd name="connsiteX24" fmla="*/ 2915920 w 5733402"/>
              <a:gd name="connsiteY24" fmla="*/ 650240 h 1229760"/>
              <a:gd name="connsiteX25" fmla="*/ 3027680 w 5733402"/>
              <a:gd name="connsiteY25" fmla="*/ 640080 h 1229760"/>
              <a:gd name="connsiteX26" fmla="*/ 3169920 w 5733402"/>
              <a:gd name="connsiteY26" fmla="*/ 629920 h 1229760"/>
              <a:gd name="connsiteX27" fmla="*/ 3098800 w 5733402"/>
              <a:gd name="connsiteY27" fmla="*/ 619760 h 1229760"/>
              <a:gd name="connsiteX28" fmla="*/ 3088640 w 5733402"/>
              <a:gd name="connsiteY28" fmla="*/ 538480 h 1229760"/>
              <a:gd name="connsiteX29" fmla="*/ 3048000 w 5733402"/>
              <a:gd name="connsiteY29" fmla="*/ 487680 h 1229760"/>
              <a:gd name="connsiteX30" fmla="*/ 3007360 w 5733402"/>
              <a:gd name="connsiteY30" fmla="*/ 457200 h 1229760"/>
              <a:gd name="connsiteX31" fmla="*/ 2946400 w 5733402"/>
              <a:gd name="connsiteY31" fmla="*/ 406400 h 1229760"/>
              <a:gd name="connsiteX32" fmla="*/ 2915920 w 5733402"/>
              <a:gd name="connsiteY32" fmla="*/ 396240 h 1229760"/>
              <a:gd name="connsiteX33" fmla="*/ 2885440 w 5733402"/>
              <a:gd name="connsiteY33" fmla="*/ 375920 h 1229760"/>
              <a:gd name="connsiteX34" fmla="*/ 2794000 w 5733402"/>
              <a:gd name="connsiteY34" fmla="*/ 355600 h 1229760"/>
              <a:gd name="connsiteX35" fmla="*/ 2834640 w 5733402"/>
              <a:gd name="connsiteY35" fmla="*/ 365760 h 1229760"/>
              <a:gd name="connsiteX36" fmla="*/ 3129280 w 5733402"/>
              <a:gd name="connsiteY36" fmla="*/ 355600 h 1229760"/>
              <a:gd name="connsiteX37" fmla="*/ 3149600 w 5733402"/>
              <a:gd name="connsiteY37" fmla="*/ 294640 h 1229760"/>
              <a:gd name="connsiteX38" fmla="*/ 3312160 w 5733402"/>
              <a:gd name="connsiteY38" fmla="*/ 243840 h 1229760"/>
              <a:gd name="connsiteX39" fmla="*/ 3515360 w 5733402"/>
              <a:gd name="connsiteY39" fmla="*/ 172720 h 1229760"/>
              <a:gd name="connsiteX40" fmla="*/ 4358640 w 5733402"/>
              <a:gd name="connsiteY40" fmla="*/ 20320 h 1229760"/>
              <a:gd name="connsiteX41" fmla="*/ 4612640 w 5733402"/>
              <a:gd name="connsiteY41" fmla="*/ 0 h 1229760"/>
              <a:gd name="connsiteX42" fmla="*/ 4693920 w 5733402"/>
              <a:gd name="connsiteY42" fmla="*/ 20320 h 1229760"/>
              <a:gd name="connsiteX43" fmla="*/ 4704080 w 5733402"/>
              <a:gd name="connsiteY43" fmla="*/ 60960 h 1229760"/>
              <a:gd name="connsiteX44" fmla="*/ 4724400 w 5733402"/>
              <a:gd name="connsiteY44" fmla="*/ 132080 h 1229760"/>
              <a:gd name="connsiteX45" fmla="*/ 4673600 w 5733402"/>
              <a:gd name="connsiteY45" fmla="*/ 375920 h 1229760"/>
              <a:gd name="connsiteX46" fmla="*/ 4632960 w 5733402"/>
              <a:gd name="connsiteY46" fmla="*/ 426720 h 1229760"/>
              <a:gd name="connsiteX47" fmla="*/ 4622800 w 5733402"/>
              <a:gd name="connsiteY47" fmla="*/ 457200 h 1229760"/>
              <a:gd name="connsiteX48" fmla="*/ 4592320 w 5733402"/>
              <a:gd name="connsiteY48" fmla="*/ 477520 h 1229760"/>
              <a:gd name="connsiteX49" fmla="*/ 4602480 w 5733402"/>
              <a:gd name="connsiteY49" fmla="*/ 528320 h 1229760"/>
              <a:gd name="connsiteX50" fmla="*/ 4622800 w 5733402"/>
              <a:gd name="connsiteY50" fmla="*/ 599440 h 1229760"/>
              <a:gd name="connsiteX51" fmla="*/ 4643120 w 5733402"/>
              <a:gd name="connsiteY51" fmla="*/ 1076960 h 1229760"/>
              <a:gd name="connsiteX52" fmla="*/ 4663440 w 5733402"/>
              <a:gd name="connsiteY52" fmla="*/ 1137920 h 1229760"/>
              <a:gd name="connsiteX53" fmla="*/ 4724400 w 5733402"/>
              <a:gd name="connsiteY53" fmla="*/ 1148080 h 1229760"/>
              <a:gd name="connsiteX54" fmla="*/ 4836160 w 5733402"/>
              <a:gd name="connsiteY54" fmla="*/ 1188720 h 1229760"/>
              <a:gd name="connsiteX55" fmla="*/ 5577840 w 5733402"/>
              <a:gd name="connsiteY55" fmla="*/ 1209040 h 1229760"/>
              <a:gd name="connsiteX56" fmla="*/ 5730240 w 5733402"/>
              <a:gd name="connsiteY56" fmla="*/ 1229360 h 1229760"/>
              <a:gd name="connsiteX57" fmla="*/ 5689600 w 5733402"/>
              <a:gd name="connsiteY57" fmla="*/ 1209040 h 1229760"/>
              <a:gd name="connsiteX58" fmla="*/ 5608320 w 5733402"/>
              <a:gd name="connsiteY58" fmla="*/ 1178560 h 1229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733402" h="1229760">
                <a:moveTo>
                  <a:pt x="0" y="812800"/>
                </a:moveTo>
                <a:cubicBezTo>
                  <a:pt x="10160" y="782320"/>
                  <a:pt x="-228" y="730809"/>
                  <a:pt x="30480" y="721360"/>
                </a:cubicBezTo>
                <a:cubicBezTo>
                  <a:pt x="104999" y="698431"/>
                  <a:pt x="187172" y="719202"/>
                  <a:pt x="264160" y="731520"/>
                </a:cubicBezTo>
                <a:cubicBezTo>
                  <a:pt x="276217" y="733449"/>
                  <a:pt x="276663" y="752619"/>
                  <a:pt x="284480" y="762000"/>
                </a:cubicBezTo>
                <a:cubicBezTo>
                  <a:pt x="293678" y="773038"/>
                  <a:pt x="305762" y="781442"/>
                  <a:pt x="314960" y="792480"/>
                </a:cubicBezTo>
                <a:cubicBezTo>
                  <a:pt x="322777" y="801861"/>
                  <a:pt x="328183" y="813024"/>
                  <a:pt x="335280" y="822960"/>
                </a:cubicBezTo>
                <a:cubicBezTo>
                  <a:pt x="345122" y="836739"/>
                  <a:pt x="355600" y="850053"/>
                  <a:pt x="365760" y="863600"/>
                </a:cubicBezTo>
                <a:cubicBezTo>
                  <a:pt x="379000" y="929799"/>
                  <a:pt x="373682" y="910328"/>
                  <a:pt x="396240" y="985520"/>
                </a:cubicBezTo>
                <a:cubicBezTo>
                  <a:pt x="399317" y="995778"/>
                  <a:pt x="404077" y="1005545"/>
                  <a:pt x="406400" y="1016000"/>
                </a:cubicBezTo>
                <a:cubicBezTo>
                  <a:pt x="410869" y="1036110"/>
                  <a:pt x="412091" y="1056850"/>
                  <a:pt x="416560" y="1076960"/>
                </a:cubicBezTo>
                <a:cubicBezTo>
                  <a:pt x="420077" y="1092788"/>
                  <a:pt x="443876" y="1151912"/>
                  <a:pt x="447040" y="1158240"/>
                </a:cubicBezTo>
                <a:cubicBezTo>
                  <a:pt x="452501" y="1169162"/>
                  <a:pt x="461899" y="1177798"/>
                  <a:pt x="467360" y="1188720"/>
                </a:cubicBezTo>
                <a:cubicBezTo>
                  <a:pt x="472149" y="1198299"/>
                  <a:pt x="468609" y="1213259"/>
                  <a:pt x="477520" y="1219200"/>
                </a:cubicBezTo>
                <a:cubicBezTo>
                  <a:pt x="491888" y="1228779"/>
                  <a:pt x="511387" y="1225973"/>
                  <a:pt x="528320" y="1229360"/>
                </a:cubicBezTo>
                <a:cubicBezTo>
                  <a:pt x="950272" y="1204539"/>
                  <a:pt x="775446" y="1224419"/>
                  <a:pt x="1158240" y="1168400"/>
                </a:cubicBezTo>
                <a:cubicBezTo>
                  <a:pt x="1355296" y="1139563"/>
                  <a:pt x="1224103" y="1162094"/>
                  <a:pt x="1402080" y="1117600"/>
                </a:cubicBezTo>
                <a:cubicBezTo>
                  <a:pt x="1432371" y="1110027"/>
                  <a:pt x="1463351" y="1105325"/>
                  <a:pt x="1493520" y="1097280"/>
                </a:cubicBezTo>
                <a:cubicBezTo>
                  <a:pt x="1514216" y="1091761"/>
                  <a:pt x="1554480" y="1076960"/>
                  <a:pt x="1554480" y="1076960"/>
                </a:cubicBezTo>
                <a:cubicBezTo>
                  <a:pt x="1541349" y="1011303"/>
                  <a:pt x="1531016" y="984018"/>
                  <a:pt x="1554480" y="904240"/>
                </a:cubicBezTo>
                <a:cubicBezTo>
                  <a:pt x="1560599" y="883436"/>
                  <a:pt x="1574909" y="861300"/>
                  <a:pt x="1595120" y="853440"/>
                </a:cubicBezTo>
                <a:cubicBezTo>
                  <a:pt x="1639758" y="836081"/>
                  <a:pt x="1690493" y="842987"/>
                  <a:pt x="1737360" y="833120"/>
                </a:cubicBezTo>
                <a:cubicBezTo>
                  <a:pt x="1819344" y="815860"/>
                  <a:pt x="1898480" y="785454"/>
                  <a:pt x="1981200" y="772160"/>
                </a:cubicBezTo>
                <a:cubicBezTo>
                  <a:pt x="2088669" y="754888"/>
                  <a:pt x="2198565" y="757074"/>
                  <a:pt x="2306320" y="741680"/>
                </a:cubicBezTo>
                <a:cubicBezTo>
                  <a:pt x="2459554" y="719789"/>
                  <a:pt x="2609073" y="670696"/>
                  <a:pt x="2763520" y="660400"/>
                </a:cubicBezTo>
                <a:lnTo>
                  <a:pt x="2915920" y="650240"/>
                </a:lnTo>
                <a:cubicBezTo>
                  <a:pt x="2953217" y="647371"/>
                  <a:pt x="2990392" y="643063"/>
                  <a:pt x="3027680" y="640080"/>
                </a:cubicBezTo>
                <a:lnTo>
                  <a:pt x="3169920" y="629920"/>
                </a:lnTo>
                <a:lnTo>
                  <a:pt x="3098800" y="619760"/>
                </a:lnTo>
                <a:cubicBezTo>
                  <a:pt x="3080660" y="599353"/>
                  <a:pt x="3098442" y="563964"/>
                  <a:pt x="3088640" y="538480"/>
                </a:cubicBezTo>
                <a:cubicBezTo>
                  <a:pt x="3080855" y="518240"/>
                  <a:pt x="3063334" y="503014"/>
                  <a:pt x="3048000" y="487680"/>
                </a:cubicBezTo>
                <a:cubicBezTo>
                  <a:pt x="3036026" y="475706"/>
                  <a:pt x="3020217" y="468220"/>
                  <a:pt x="3007360" y="457200"/>
                </a:cubicBezTo>
                <a:cubicBezTo>
                  <a:pt x="2975902" y="430236"/>
                  <a:pt x="2982328" y="424364"/>
                  <a:pt x="2946400" y="406400"/>
                </a:cubicBezTo>
                <a:cubicBezTo>
                  <a:pt x="2936821" y="401611"/>
                  <a:pt x="2925499" y="401029"/>
                  <a:pt x="2915920" y="396240"/>
                </a:cubicBezTo>
                <a:cubicBezTo>
                  <a:pt x="2904998" y="390779"/>
                  <a:pt x="2896362" y="381381"/>
                  <a:pt x="2885440" y="375920"/>
                </a:cubicBezTo>
                <a:cubicBezTo>
                  <a:pt x="2864486" y="365443"/>
                  <a:pt x="2809609" y="355600"/>
                  <a:pt x="2794000" y="355600"/>
                </a:cubicBezTo>
                <a:cubicBezTo>
                  <a:pt x="2780036" y="355600"/>
                  <a:pt x="2821093" y="362373"/>
                  <a:pt x="2834640" y="365760"/>
                </a:cubicBezTo>
                <a:cubicBezTo>
                  <a:pt x="2932853" y="362373"/>
                  <a:pt x="3033422" y="377245"/>
                  <a:pt x="3129280" y="355600"/>
                </a:cubicBezTo>
                <a:cubicBezTo>
                  <a:pt x="3150173" y="350882"/>
                  <a:pt x="3131323" y="305809"/>
                  <a:pt x="3149600" y="294640"/>
                </a:cubicBezTo>
                <a:cubicBezTo>
                  <a:pt x="3198042" y="265037"/>
                  <a:pt x="3258576" y="262594"/>
                  <a:pt x="3312160" y="243840"/>
                </a:cubicBezTo>
                <a:cubicBezTo>
                  <a:pt x="3379893" y="220133"/>
                  <a:pt x="3445815" y="190422"/>
                  <a:pt x="3515360" y="172720"/>
                </a:cubicBezTo>
                <a:cubicBezTo>
                  <a:pt x="3645463" y="139603"/>
                  <a:pt x="4279474" y="25598"/>
                  <a:pt x="4358640" y="20320"/>
                </a:cubicBezTo>
                <a:cubicBezTo>
                  <a:pt x="4545000" y="7896"/>
                  <a:pt x="4460380" y="15226"/>
                  <a:pt x="4612640" y="0"/>
                </a:cubicBezTo>
                <a:cubicBezTo>
                  <a:pt x="4639733" y="6773"/>
                  <a:pt x="4670683" y="4829"/>
                  <a:pt x="4693920" y="20320"/>
                </a:cubicBezTo>
                <a:cubicBezTo>
                  <a:pt x="4705538" y="28066"/>
                  <a:pt x="4700244" y="47534"/>
                  <a:pt x="4704080" y="60960"/>
                </a:cubicBezTo>
                <a:cubicBezTo>
                  <a:pt x="4733231" y="162990"/>
                  <a:pt x="4692638" y="5033"/>
                  <a:pt x="4724400" y="132080"/>
                </a:cubicBezTo>
                <a:cubicBezTo>
                  <a:pt x="4710591" y="256360"/>
                  <a:pt x="4728169" y="290169"/>
                  <a:pt x="4673600" y="375920"/>
                </a:cubicBezTo>
                <a:cubicBezTo>
                  <a:pt x="4661958" y="394215"/>
                  <a:pt x="4646507" y="409787"/>
                  <a:pt x="4632960" y="426720"/>
                </a:cubicBezTo>
                <a:cubicBezTo>
                  <a:pt x="4629573" y="436880"/>
                  <a:pt x="4629490" y="448837"/>
                  <a:pt x="4622800" y="457200"/>
                </a:cubicBezTo>
                <a:cubicBezTo>
                  <a:pt x="4615172" y="466735"/>
                  <a:pt x="4595675" y="465779"/>
                  <a:pt x="4592320" y="477520"/>
                </a:cubicBezTo>
                <a:cubicBezTo>
                  <a:pt x="4587576" y="494124"/>
                  <a:pt x="4598734" y="511463"/>
                  <a:pt x="4602480" y="528320"/>
                </a:cubicBezTo>
                <a:cubicBezTo>
                  <a:pt x="4610985" y="566592"/>
                  <a:pt x="4611486" y="565498"/>
                  <a:pt x="4622800" y="599440"/>
                </a:cubicBezTo>
                <a:cubicBezTo>
                  <a:pt x="4629573" y="758613"/>
                  <a:pt x="4631130" y="918094"/>
                  <a:pt x="4643120" y="1076960"/>
                </a:cubicBezTo>
                <a:cubicBezTo>
                  <a:pt x="4644732" y="1098318"/>
                  <a:pt x="4647320" y="1123815"/>
                  <a:pt x="4663440" y="1137920"/>
                </a:cubicBezTo>
                <a:cubicBezTo>
                  <a:pt x="4678943" y="1151485"/>
                  <a:pt x="4704080" y="1144693"/>
                  <a:pt x="4724400" y="1148080"/>
                </a:cubicBezTo>
                <a:cubicBezTo>
                  <a:pt x="4747489" y="1157316"/>
                  <a:pt x="4813799" y="1184993"/>
                  <a:pt x="4836160" y="1188720"/>
                </a:cubicBezTo>
                <a:cubicBezTo>
                  <a:pt x="5120964" y="1236187"/>
                  <a:pt x="4876522" y="1198573"/>
                  <a:pt x="5577840" y="1209040"/>
                </a:cubicBezTo>
                <a:cubicBezTo>
                  <a:pt x="5605265" y="1213611"/>
                  <a:pt x="5713283" y="1232751"/>
                  <a:pt x="5730240" y="1229360"/>
                </a:cubicBezTo>
                <a:cubicBezTo>
                  <a:pt x="5745092" y="1226390"/>
                  <a:pt x="5703581" y="1214865"/>
                  <a:pt x="5689600" y="1209040"/>
                </a:cubicBezTo>
                <a:cubicBezTo>
                  <a:pt x="5662890" y="1197911"/>
                  <a:pt x="5608320" y="1178560"/>
                  <a:pt x="5608320" y="11785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33" name="Straight Arrow Connector 32"/>
          <p:cNvCxnSpPr/>
          <p:nvPr/>
        </p:nvCxnSpPr>
        <p:spPr>
          <a:xfrm flipH="1" flipV="1">
            <a:off x="7285038" y="3952875"/>
            <a:ext cx="20637" cy="347663"/>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rot="10800000" flipH="1" flipV="1">
            <a:off x="7315200" y="4381500"/>
            <a:ext cx="20638" cy="346075"/>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3583" name="TextBox 34"/>
          <p:cNvSpPr txBox="1">
            <a:spLocks noChangeArrowheads="1"/>
          </p:cNvSpPr>
          <p:nvPr/>
        </p:nvSpPr>
        <p:spPr bwMode="auto">
          <a:xfrm>
            <a:off x="381000" y="1341438"/>
            <a:ext cx="3178175" cy="46196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b="1">
                <a:solidFill>
                  <a:schemeClr val="bg1"/>
                </a:solidFill>
              </a:rPr>
              <a:t>Initial random weights</a:t>
            </a:r>
          </a:p>
        </p:txBody>
      </p:sp>
    </p:spTree>
    <p:extLst>
      <p:ext uri="{BB962C8B-B14F-4D97-AF65-F5344CB8AC3E}">
        <p14:creationId xmlns:p14="http://schemas.microsoft.com/office/powerpoint/2010/main" val="3358583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2971800" y="3797300"/>
            <a:ext cx="3124200" cy="1955800"/>
            <a:chOff x="2806700" y="3998831"/>
            <a:chExt cx="2539492" cy="1690769"/>
          </a:xfrm>
        </p:grpSpPr>
        <p:pic>
          <p:nvPicPr>
            <p:cNvPr id="23" name="Picture 22" descr="m2.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6700" y="3998831"/>
              <a:ext cx="2539492" cy="1451138"/>
            </a:xfrm>
            <a:prstGeom prst="rect">
              <a:avLst/>
            </a:prstGeom>
          </p:spPr>
        </p:pic>
        <p:sp>
          <p:nvSpPr>
            <p:cNvPr id="24" name="TextBox 23"/>
            <p:cNvSpPr txBox="1"/>
            <p:nvPr/>
          </p:nvSpPr>
          <p:spPr>
            <a:xfrm>
              <a:off x="3566292" y="5320268"/>
              <a:ext cx="1365991" cy="369332"/>
            </a:xfrm>
            <a:prstGeom prst="rect">
              <a:avLst/>
            </a:prstGeom>
            <a:noFill/>
          </p:spPr>
          <p:txBody>
            <a:bodyPr wrap="none" rtlCol="0">
              <a:spAutoFit/>
            </a:bodyPr>
            <a:lstStyle/>
            <a:p>
              <a:r>
                <a:rPr lang="en-US" dirty="0" smtClean="0"/>
                <a:t>Regression</a:t>
              </a:r>
              <a:endParaRPr lang="en-US" dirty="0"/>
            </a:p>
          </p:txBody>
        </p:sp>
      </p:grpSp>
      <p:sp>
        <p:nvSpPr>
          <p:cNvPr id="5" name="TextBox 4"/>
          <p:cNvSpPr txBox="1"/>
          <p:nvPr/>
        </p:nvSpPr>
        <p:spPr>
          <a:xfrm>
            <a:off x="793184" y="1338971"/>
            <a:ext cx="7400997" cy="2308324"/>
          </a:xfrm>
          <a:prstGeom prst="rect">
            <a:avLst/>
          </a:prstGeom>
          <a:noFill/>
        </p:spPr>
        <p:txBody>
          <a:bodyPr wrap="none" rtlCol="0">
            <a:spAutoFit/>
          </a:bodyPr>
          <a:lstStyle/>
          <a:p>
            <a:r>
              <a:rPr lang="en-US" b="1" dirty="0" smtClean="0"/>
              <a:t>Supervised</a:t>
            </a:r>
            <a:r>
              <a:rPr lang="en-US" dirty="0" smtClean="0"/>
              <a:t>: Learning with a </a:t>
            </a:r>
            <a:r>
              <a:rPr lang="en-US" b="1" dirty="0" smtClean="0">
                <a:solidFill>
                  <a:srgbClr val="E68230"/>
                </a:solidFill>
              </a:rPr>
              <a:t>labeled training</a:t>
            </a:r>
            <a:r>
              <a:rPr lang="en-US" dirty="0" smtClean="0"/>
              <a:t> set</a:t>
            </a:r>
            <a:endParaRPr lang="en-US" dirty="0"/>
          </a:p>
          <a:p>
            <a:r>
              <a:rPr lang="en-US" dirty="0" smtClean="0"/>
              <a:t>Example: email </a:t>
            </a:r>
            <a:r>
              <a:rPr lang="en-US" i="1" dirty="0" smtClean="0">
                <a:solidFill>
                  <a:schemeClr val="accent2">
                    <a:lumMod val="75000"/>
                  </a:schemeClr>
                </a:solidFill>
              </a:rPr>
              <a:t>classification</a:t>
            </a:r>
            <a:r>
              <a:rPr lang="en-US" dirty="0" smtClean="0">
                <a:solidFill>
                  <a:schemeClr val="accent2">
                    <a:lumMod val="75000"/>
                  </a:schemeClr>
                </a:solidFill>
              </a:rPr>
              <a:t> </a:t>
            </a:r>
            <a:r>
              <a:rPr lang="en-US" dirty="0" smtClean="0"/>
              <a:t>with already labeled emails</a:t>
            </a:r>
          </a:p>
          <a:p>
            <a:endParaRPr lang="en-US" dirty="0"/>
          </a:p>
          <a:p>
            <a:r>
              <a:rPr lang="en-US" b="1" dirty="0" smtClean="0"/>
              <a:t>Unsupervised</a:t>
            </a:r>
            <a:r>
              <a:rPr lang="en-US" dirty="0" smtClean="0"/>
              <a:t>: Discover </a:t>
            </a:r>
            <a:r>
              <a:rPr lang="en-US" b="1" dirty="0" smtClean="0">
                <a:solidFill>
                  <a:srgbClr val="E68230"/>
                </a:solidFill>
              </a:rPr>
              <a:t>patterns</a:t>
            </a:r>
            <a:r>
              <a:rPr lang="en-US" dirty="0" smtClean="0"/>
              <a:t> in </a:t>
            </a:r>
            <a:r>
              <a:rPr lang="en-US" b="1" dirty="0" smtClean="0">
                <a:solidFill>
                  <a:srgbClr val="E68230"/>
                </a:solidFill>
              </a:rPr>
              <a:t>unlabeled</a:t>
            </a:r>
            <a:r>
              <a:rPr lang="en-US" dirty="0" smtClean="0"/>
              <a:t> data</a:t>
            </a:r>
          </a:p>
          <a:p>
            <a:r>
              <a:rPr lang="en-US" dirty="0" smtClean="0"/>
              <a:t>Example: </a:t>
            </a:r>
            <a:r>
              <a:rPr lang="en-US" i="1" dirty="0" smtClean="0">
                <a:solidFill>
                  <a:srgbClr val="BA6016"/>
                </a:solidFill>
              </a:rPr>
              <a:t>cluster</a:t>
            </a:r>
            <a:r>
              <a:rPr lang="en-US" dirty="0" smtClean="0">
                <a:solidFill>
                  <a:srgbClr val="BA6016"/>
                </a:solidFill>
              </a:rPr>
              <a:t> </a:t>
            </a:r>
            <a:r>
              <a:rPr lang="en-US" dirty="0" smtClean="0"/>
              <a:t>similar documents based on text</a:t>
            </a:r>
          </a:p>
          <a:p>
            <a:endParaRPr lang="en-US" dirty="0"/>
          </a:p>
          <a:p>
            <a:r>
              <a:rPr lang="en-US" b="1" dirty="0" smtClean="0"/>
              <a:t>Reinforcement learning</a:t>
            </a:r>
            <a:r>
              <a:rPr lang="en-US" dirty="0" smtClean="0"/>
              <a:t>: learn to </a:t>
            </a:r>
            <a:r>
              <a:rPr lang="en-US" b="1" dirty="0" smtClean="0">
                <a:solidFill>
                  <a:schemeClr val="accent2"/>
                </a:solidFill>
              </a:rPr>
              <a:t>act</a:t>
            </a:r>
            <a:r>
              <a:rPr lang="en-US" dirty="0" smtClean="0"/>
              <a:t> based on </a:t>
            </a:r>
            <a:r>
              <a:rPr lang="en-US" b="1" dirty="0" smtClean="0">
                <a:solidFill>
                  <a:srgbClr val="E68230"/>
                </a:solidFill>
              </a:rPr>
              <a:t>feedback/reward</a:t>
            </a:r>
          </a:p>
          <a:p>
            <a:r>
              <a:rPr lang="en-US" dirty="0" smtClean="0"/>
              <a:t>Example: learn to play Go, reward: </a:t>
            </a:r>
            <a:r>
              <a:rPr lang="en-US" i="1" dirty="0" smtClean="0">
                <a:solidFill>
                  <a:srgbClr val="BA6016"/>
                </a:solidFill>
              </a:rPr>
              <a:t>win or lose </a:t>
            </a:r>
          </a:p>
        </p:txBody>
      </p:sp>
      <p:sp>
        <p:nvSpPr>
          <p:cNvPr id="7"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Types of Learning</a:t>
            </a:r>
            <a:endParaRPr lang="en-US" dirty="0"/>
          </a:p>
        </p:txBody>
      </p:sp>
      <p:grpSp>
        <p:nvGrpSpPr>
          <p:cNvPr id="21" name="Group 20"/>
          <p:cNvGrpSpPr/>
          <p:nvPr/>
        </p:nvGrpSpPr>
        <p:grpSpPr>
          <a:xfrm>
            <a:off x="558234" y="4140200"/>
            <a:ext cx="2007166" cy="1549400"/>
            <a:chOff x="393134" y="4140200"/>
            <a:chExt cx="2007166" cy="1549400"/>
          </a:xfrm>
        </p:grpSpPr>
        <p:pic>
          <p:nvPicPr>
            <p:cNvPr id="12" name="Picture 11"/>
            <p:cNvPicPr>
              <a:picLocks noChangeAspect="1"/>
            </p:cNvPicPr>
            <p:nvPr/>
          </p:nvPicPr>
          <p:blipFill>
            <a:blip r:embed="rId4"/>
            <a:stretch>
              <a:fillRect/>
            </a:stretch>
          </p:blipFill>
          <p:spPr>
            <a:xfrm>
              <a:off x="393134" y="4140200"/>
              <a:ext cx="800100" cy="1117600"/>
            </a:xfrm>
            <a:prstGeom prst="rect">
              <a:avLst/>
            </a:prstGeom>
          </p:spPr>
        </p:pic>
        <p:sp>
          <p:nvSpPr>
            <p:cNvPr id="13" name="Rectangle 12"/>
            <p:cNvSpPr/>
            <p:nvPr/>
          </p:nvSpPr>
          <p:spPr>
            <a:xfrm>
              <a:off x="1587500" y="4229100"/>
              <a:ext cx="812800" cy="3429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smtClean="0"/>
                <a:t>class A</a:t>
              </a:r>
              <a:endParaRPr lang="en-US" sz="1400" dirty="0"/>
            </a:p>
          </p:txBody>
        </p:sp>
        <p:sp>
          <p:nvSpPr>
            <p:cNvPr id="14" name="Rectangle 13"/>
            <p:cNvSpPr/>
            <p:nvPr/>
          </p:nvSpPr>
          <p:spPr>
            <a:xfrm>
              <a:off x="1587500" y="4775200"/>
              <a:ext cx="812800" cy="3429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smtClean="0"/>
                <a:t>class A</a:t>
              </a:r>
              <a:endParaRPr lang="en-US" sz="1400" dirty="0"/>
            </a:p>
          </p:txBody>
        </p:sp>
        <p:cxnSp>
          <p:nvCxnSpPr>
            <p:cNvPr id="16" name="Straight Arrow Connector 15"/>
            <p:cNvCxnSpPr/>
            <p:nvPr/>
          </p:nvCxnSpPr>
          <p:spPr>
            <a:xfrm>
              <a:off x="1193234" y="4660900"/>
              <a:ext cx="322266" cy="0"/>
            </a:xfrm>
            <a:prstGeom prst="straightConnector1">
              <a:avLst/>
            </a:prstGeom>
            <a:ln w="38100" cmpd="sng">
              <a:solidFill>
                <a:srgbClr val="4F81BD"/>
              </a:solidFill>
              <a:tailEnd type="arrow"/>
            </a:ln>
          </p:spPr>
          <p:style>
            <a:lnRef idx="2">
              <a:schemeClr val="accent5"/>
            </a:lnRef>
            <a:fillRef idx="0">
              <a:schemeClr val="accent5"/>
            </a:fillRef>
            <a:effectRef idx="1">
              <a:schemeClr val="accent5"/>
            </a:effectRef>
            <a:fontRef idx="minor">
              <a:schemeClr val="tx1"/>
            </a:fontRef>
          </p:style>
        </p:cxnSp>
        <p:sp>
          <p:nvSpPr>
            <p:cNvPr id="20" name="TextBox 19"/>
            <p:cNvSpPr txBox="1"/>
            <p:nvPr/>
          </p:nvSpPr>
          <p:spPr>
            <a:xfrm>
              <a:off x="693644" y="5320268"/>
              <a:ext cx="1643712" cy="369332"/>
            </a:xfrm>
            <a:prstGeom prst="rect">
              <a:avLst/>
            </a:prstGeom>
            <a:noFill/>
          </p:spPr>
          <p:txBody>
            <a:bodyPr wrap="none" rtlCol="0">
              <a:spAutoFit/>
            </a:bodyPr>
            <a:lstStyle/>
            <a:p>
              <a:r>
                <a:rPr lang="en-US" dirty="0" smtClean="0"/>
                <a:t>Classification</a:t>
              </a:r>
              <a:endParaRPr lang="en-US" dirty="0"/>
            </a:p>
          </p:txBody>
        </p:sp>
      </p:grpSp>
      <p:sp>
        <p:nvSpPr>
          <p:cNvPr id="25" name="TextBox 24"/>
          <p:cNvSpPr txBox="1"/>
          <p:nvPr/>
        </p:nvSpPr>
        <p:spPr>
          <a:xfrm>
            <a:off x="577236" y="5798234"/>
            <a:ext cx="2371149" cy="923330"/>
          </a:xfrm>
          <a:prstGeom prst="rect">
            <a:avLst/>
          </a:prstGeom>
          <a:noFill/>
        </p:spPr>
        <p:txBody>
          <a:bodyPr wrap="none" rtlCol="0">
            <a:spAutoFit/>
          </a:bodyPr>
          <a:lstStyle/>
          <a:p>
            <a:r>
              <a:rPr lang="en-US" dirty="0" smtClean="0"/>
              <a:t>Anomaly Detection</a:t>
            </a:r>
          </a:p>
          <a:p>
            <a:r>
              <a:rPr lang="en-US" dirty="0" smtClean="0"/>
              <a:t>Sequence labeling</a:t>
            </a:r>
          </a:p>
          <a:p>
            <a:r>
              <a:rPr lang="mr-IN" dirty="0" smtClean="0"/>
              <a:t>…</a:t>
            </a:r>
            <a:endParaRPr lang="en-US" dirty="0"/>
          </a:p>
        </p:txBody>
      </p:sp>
      <p:grpSp>
        <p:nvGrpSpPr>
          <p:cNvPr id="31" name="Group 30"/>
          <p:cNvGrpSpPr/>
          <p:nvPr/>
        </p:nvGrpSpPr>
        <p:grpSpPr>
          <a:xfrm>
            <a:off x="6278317" y="4070350"/>
            <a:ext cx="2670726" cy="1619250"/>
            <a:chOff x="5635074" y="4070350"/>
            <a:chExt cx="2670726" cy="1619250"/>
          </a:xfrm>
        </p:grpSpPr>
        <p:pic>
          <p:nvPicPr>
            <p:cNvPr id="26" name="Picture 25" descr="220px-Cluster-2.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5174" y="4070350"/>
              <a:ext cx="1870626" cy="1249918"/>
            </a:xfrm>
            <a:prstGeom prst="rect">
              <a:avLst/>
            </a:prstGeom>
          </p:spPr>
        </p:pic>
        <p:pic>
          <p:nvPicPr>
            <p:cNvPr id="28" name="Picture 27"/>
            <p:cNvPicPr>
              <a:picLocks noChangeAspect="1"/>
            </p:cNvPicPr>
            <p:nvPr/>
          </p:nvPicPr>
          <p:blipFill>
            <a:blip r:embed="rId4"/>
            <a:stretch>
              <a:fillRect/>
            </a:stretch>
          </p:blipFill>
          <p:spPr>
            <a:xfrm>
              <a:off x="5635074" y="4140200"/>
              <a:ext cx="800100" cy="1117600"/>
            </a:xfrm>
            <a:prstGeom prst="rect">
              <a:avLst/>
            </a:prstGeom>
          </p:spPr>
        </p:pic>
        <p:cxnSp>
          <p:nvCxnSpPr>
            <p:cNvPr id="29" name="Straight Arrow Connector 28"/>
            <p:cNvCxnSpPr/>
            <p:nvPr/>
          </p:nvCxnSpPr>
          <p:spPr>
            <a:xfrm>
              <a:off x="6435174" y="4660900"/>
              <a:ext cx="322266" cy="0"/>
            </a:xfrm>
            <a:prstGeom prst="straightConnector1">
              <a:avLst/>
            </a:prstGeom>
            <a:ln w="38100" cmpd="sng">
              <a:solidFill>
                <a:srgbClr val="4F81BD"/>
              </a:solidFill>
              <a:tailEnd type="arrow"/>
            </a:ln>
          </p:spPr>
          <p:style>
            <a:lnRef idx="2">
              <a:schemeClr val="accent5"/>
            </a:lnRef>
            <a:fillRef idx="0">
              <a:schemeClr val="accent5"/>
            </a:fillRef>
            <a:effectRef idx="1">
              <a:schemeClr val="accent5"/>
            </a:effectRef>
            <a:fontRef idx="minor">
              <a:schemeClr val="tx1"/>
            </a:fontRef>
          </p:style>
        </p:cxnSp>
        <p:sp>
          <p:nvSpPr>
            <p:cNvPr id="30" name="TextBox 29"/>
            <p:cNvSpPr txBox="1"/>
            <p:nvPr/>
          </p:nvSpPr>
          <p:spPr>
            <a:xfrm>
              <a:off x="6113217" y="5320268"/>
              <a:ext cx="1288446" cy="369332"/>
            </a:xfrm>
            <a:prstGeom prst="rect">
              <a:avLst/>
            </a:prstGeom>
            <a:noFill/>
          </p:spPr>
          <p:txBody>
            <a:bodyPr wrap="none" rtlCol="0">
              <a:spAutoFit/>
            </a:bodyPr>
            <a:lstStyle/>
            <a:p>
              <a:r>
                <a:rPr lang="en-US" dirty="0" smtClean="0"/>
                <a:t>Clustering</a:t>
              </a:r>
              <a:endParaRPr lang="en-US" dirty="0"/>
            </a:p>
          </p:txBody>
        </p:sp>
      </p:grpSp>
      <p:sp>
        <p:nvSpPr>
          <p:cNvPr id="2" name="Ορθογώνιο 1"/>
          <p:cNvSpPr/>
          <p:nvPr/>
        </p:nvSpPr>
        <p:spPr>
          <a:xfrm>
            <a:off x="4377043" y="6339354"/>
            <a:ext cx="4572000" cy="230832"/>
          </a:xfrm>
          <a:prstGeom prst="rect">
            <a:avLst/>
          </a:prstGeom>
        </p:spPr>
        <p:txBody>
          <a:bodyPr>
            <a:spAutoFit/>
          </a:bodyPr>
          <a:lstStyle/>
          <a:p>
            <a:pPr algn="r"/>
            <a:r>
              <a:rPr lang="en-US" sz="900" i="1" dirty="0"/>
              <a:t>http://</a:t>
            </a:r>
            <a:r>
              <a:rPr lang="en-US" sz="900" i="1" dirty="0" err="1"/>
              <a:t>mbjoseph.github.io</a:t>
            </a:r>
            <a:r>
              <a:rPr lang="en-US" sz="900" i="1" dirty="0"/>
              <a:t>/2013/11/27/</a:t>
            </a:r>
            <a:r>
              <a:rPr lang="en-US" sz="900" i="1" dirty="0" err="1"/>
              <a:t>measure.html</a:t>
            </a:r>
            <a:endParaRPr lang="en-US" sz="900" i="1" dirty="0"/>
          </a:p>
        </p:txBody>
      </p:sp>
    </p:spTree>
    <p:extLst>
      <p:ext uri="{BB962C8B-B14F-4D97-AF65-F5344CB8AC3E}">
        <p14:creationId xmlns:p14="http://schemas.microsoft.com/office/powerpoint/2010/main" val="4163644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350838" y="406400"/>
            <a:ext cx="8793162" cy="752475"/>
          </a:xfrm>
        </p:spPr>
        <p:txBody>
          <a:bodyPr/>
          <a:lstStyle/>
          <a:p>
            <a:r>
              <a:rPr lang="en-GB" altLang="en-US" smtClean="0"/>
              <a:t>The decision boundary perspective…</a:t>
            </a:r>
          </a:p>
        </p:txBody>
      </p:sp>
      <p:sp>
        <p:nvSpPr>
          <p:cNvPr id="5" name="Oval 4"/>
          <p:cNvSpPr/>
          <p:nvPr/>
        </p:nvSpPr>
        <p:spPr>
          <a:xfrm>
            <a:off x="4664075" y="4851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 name="Oval 5"/>
          <p:cNvSpPr/>
          <p:nvPr/>
        </p:nvSpPr>
        <p:spPr>
          <a:xfrm>
            <a:off x="2835275" y="27432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 name="Oval 6"/>
          <p:cNvSpPr/>
          <p:nvPr/>
        </p:nvSpPr>
        <p:spPr>
          <a:xfrm>
            <a:off x="2676525" y="346551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 name="Oval 7"/>
          <p:cNvSpPr/>
          <p:nvPr/>
        </p:nvSpPr>
        <p:spPr>
          <a:xfrm>
            <a:off x="3140075" y="3048000"/>
            <a:ext cx="314325" cy="406400"/>
          </a:xfrm>
          <a:prstGeom prst="ellipse">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 name="Oval 8"/>
          <p:cNvSpPr/>
          <p:nvPr/>
        </p:nvSpPr>
        <p:spPr>
          <a:xfrm>
            <a:off x="2992438" y="3911600"/>
            <a:ext cx="314325"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 name="Oval 9"/>
          <p:cNvSpPr/>
          <p:nvPr/>
        </p:nvSpPr>
        <p:spPr>
          <a:xfrm>
            <a:off x="3444875" y="33528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 name="Oval 10"/>
          <p:cNvSpPr/>
          <p:nvPr/>
        </p:nvSpPr>
        <p:spPr>
          <a:xfrm>
            <a:off x="2468563" y="4116388"/>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2" name="Oval 11"/>
          <p:cNvSpPr/>
          <p:nvPr/>
        </p:nvSpPr>
        <p:spPr>
          <a:xfrm>
            <a:off x="1960563" y="3262313"/>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3" name="Oval 12"/>
          <p:cNvSpPr/>
          <p:nvPr/>
        </p:nvSpPr>
        <p:spPr>
          <a:xfrm>
            <a:off x="3713163" y="2408238"/>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4" name="Oval 13"/>
          <p:cNvSpPr/>
          <p:nvPr/>
        </p:nvSpPr>
        <p:spPr>
          <a:xfrm>
            <a:off x="1884363" y="4492625"/>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5" name="Oval 14"/>
          <p:cNvSpPr/>
          <p:nvPr/>
        </p:nvSpPr>
        <p:spPr>
          <a:xfrm>
            <a:off x="1798638" y="3892550"/>
            <a:ext cx="314325" cy="40798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6" name="Oval 15"/>
          <p:cNvSpPr/>
          <p:nvPr/>
        </p:nvSpPr>
        <p:spPr>
          <a:xfrm>
            <a:off x="4576763" y="2265363"/>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7" name="Oval 16"/>
          <p:cNvSpPr/>
          <p:nvPr/>
        </p:nvSpPr>
        <p:spPr>
          <a:xfrm>
            <a:off x="5070475" y="25812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8" name="Oval 17"/>
          <p:cNvSpPr/>
          <p:nvPr/>
        </p:nvSpPr>
        <p:spPr>
          <a:xfrm>
            <a:off x="4911725" y="3302000"/>
            <a:ext cx="315913"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9" name="Oval 18"/>
          <p:cNvSpPr/>
          <p:nvPr/>
        </p:nvSpPr>
        <p:spPr>
          <a:xfrm>
            <a:off x="5375275" y="28860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0" name="Oval 19"/>
          <p:cNvSpPr/>
          <p:nvPr/>
        </p:nvSpPr>
        <p:spPr>
          <a:xfrm>
            <a:off x="5227638" y="37496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1" name="Oval 20"/>
          <p:cNvSpPr/>
          <p:nvPr/>
        </p:nvSpPr>
        <p:spPr>
          <a:xfrm>
            <a:off x="5680075" y="31908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2" name="Oval 21"/>
          <p:cNvSpPr/>
          <p:nvPr/>
        </p:nvSpPr>
        <p:spPr>
          <a:xfrm>
            <a:off x="4703763" y="3952875"/>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3" name="Oval 22"/>
          <p:cNvSpPr/>
          <p:nvPr/>
        </p:nvSpPr>
        <p:spPr>
          <a:xfrm>
            <a:off x="4195763" y="3098800"/>
            <a:ext cx="315912"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4" name="Oval 23"/>
          <p:cNvSpPr/>
          <p:nvPr/>
        </p:nvSpPr>
        <p:spPr>
          <a:xfrm>
            <a:off x="4084638" y="25908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5" name="Oval 24"/>
          <p:cNvSpPr/>
          <p:nvPr/>
        </p:nvSpPr>
        <p:spPr>
          <a:xfrm>
            <a:off x="3444875" y="4443413"/>
            <a:ext cx="314325" cy="40798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6" name="Oval 25"/>
          <p:cNvSpPr/>
          <p:nvPr/>
        </p:nvSpPr>
        <p:spPr>
          <a:xfrm>
            <a:off x="3870325" y="4037013"/>
            <a:ext cx="315913"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7" name="Oval 26"/>
          <p:cNvSpPr/>
          <p:nvPr/>
        </p:nvSpPr>
        <p:spPr>
          <a:xfrm>
            <a:off x="4237038" y="4624388"/>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8" name="Oval 27"/>
          <p:cNvSpPr/>
          <p:nvPr/>
        </p:nvSpPr>
        <p:spPr>
          <a:xfrm>
            <a:off x="4079875" y="2184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9" name="Oval 28"/>
          <p:cNvSpPr/>
          <p:nvPr/>
        </p:nvSpPr>
        <p:spPr>
          <a:xfrm>
            <a:off x="4779963" y="2876550"/>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33" name="Straight Arrow Connector 32"/>
          <p:cNvCxnSpPr/>
          <p:nvPr/>
        </p:nvCxnSpPr>
        <p:spPr>
          <a:xfrm flipV="1">
            <a:off x="7488238" y="4319588"/>
            <a:ext cx="101600" cy="325437"/>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 idx="112"/>
          </p:cNvCxnSpPr>
          <p:nvPr/>
        </p:nvCxnSpPr>
        <p:spPr>
          <a:xfrm flipH="1">
            <a:off x="7366000" y="4643438"/>
            <a:ext cx="111125" cy="347662"/>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4606" name="TextBox 34"/>
          <p:cNvSpPr txBox="1">
            <a:spLocks noChangeArrowheads="1"/>
          </p:cNvSpPr>
          <p:nvPr/>
        </p:nvSpPr>
        <p:spPr bwMode="auto">
          <a:xfrm>
            <a:off x="381000" y="1341438"/>
            <a:ext cx="6308725" cy="46196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b="1">
                <a:solidFill>
                  <a:schemeClr val="bg1"/>
                </a:solidFill>
              </a:rPr>
              <a:t>Present a training instance / adjust the weights</a:t>
            </a:r>
          </a:p>
        </p:txBody>
      </p:sp>
      <p:sp>
        <p:nvSpPr>
          <p:cNvPr id="3" name="Freeform 2"/>
          <p:cNvSpPr/>
          <p:nvPr/>
        </p:nvSpPr>
        <p:spPr>
          <a:xfrm>
            <a:off x="985838" y="2327275"/>
            <a:ext cx="6726237" cy="2498725"/>
          </a:xfrm>
          <a:custGeom>
            <a:avLst/>
            <a:gdLst>
              <a:gd name="connsiteX0" fmla="*/ 0 w 6725920"/>
              <a:gd name="connsiteY0" fmla="*/ 1290320 h 2499360"/>
              <a:gd name="connsiteX1" fmla="*/ 91440 w 6725920"/>
              <a:gd name="connsiteY1" fmla="*/ 1280160 h 2499360"/>
              <a:gd name="connsiteX2" fmla="*/ 121920 w 6725920"/>
              <a:gd name="connsiteY2" fmla="*/ 1249680 h 2499360"/>
              <a:gd name="connsiteX3" fmla="*/ 213360 w 6725920"/>
              <a:gd name="connsiteY3" fmla="*/ 1198880 h 2499360"/>
              <a:gd name="connsiteX4" fmla="*/ 345440 w 6725920"/>
              <a:gd name="connsiteY4" fmla="*/ 1209040 h 2499360"/>
              <a:gd name="connsiteX5" fmla="*/ 447040 w 6725920"/>
              <a:gd name="connsiteY5" fmla="*/ 1229360 h 2499360"/>
              <a:gd name="connsiteX6" fmla="*/ 477520 w 6725920"/>
              <a:gd name="connsiteY6" fmla="*/ 1249680 h 2499360"/>
              <a:gd name="connsiteX7" fmla="*/ 508000 w 6725920"/>
              <a:gd name="connsiteY7" fmla="*/ 1351280 h 2499360"/>
              <a:gd name="connsiteX8" fmla="*/ 518160 w 6725920"/>
              <a:gd name="connsiteY8" fmla="*/ 1391920 h 2499360"/>
              <a:gd name="connsiteX9" fmla="*/ 558800 w 6725920"/>
              <a:gd name="connsiteY9" fmla="*/ 1452880 h 2499360"/>
              <a:gd name="connsiteX10" fmla="*/ 680720 w 6725920"/>
              <a:gd name="connsiteY10" fmla="*/ 1463040 h 2499360"/>
              <a:gd name="connsiteX11" fmla="*/ 711200 w 6725920"/>
              <a:gd name="connsiteY11" fmla="*/ 1483360 h 2499360"/>
              <a:gd name="connsiteX12" fmla="*/ 772160 w 6725920"/>
              <a:gd name="connsiteY12" fmla="*/ 1513840 h 2499360"/>
              <a:gd name="connsiteX13" fmla="*/ 833120 w 6725920"/>
              <a:gd name="connsiteY13" fmla="*/ 1584960 h 2499360"/>
              <a:gd name="connsiteX14" fmla="*/ 843280 w 6725920"/>
              <a:gd name="connsiteY14" fmla="*/ 1615440 h 2499360"/>
              <a:gd name="connsiteX15" fmla="*/ 863600 w 6725920"/>
              <a:gd name="connsiteY15" fmla="*/ 1645920 h 2499360"/>
              <a:gd name="connsiteX16" fmla="*/ 843280 w 6725920"/>
              <a:gd name="connsiteY16" fmla="*/ 1737360 h 2499360"/>
              <a:gd name="connsiteX17" fmla="*/ 853440 w 6725920"/>
              <a:gd name="connsiteY17" fmla="*/ 1818640 h 2499360"/>
              <a:gd name="connsiteX18" fmla="*/ 1615440 w 6725920"/>
              <a:gd name="connsiteY18" fmla="*/ 1818640 h 2499360"/>
              <a:gd name="connsiteX19" fmla="*/ 1625600 w 6725920"/>
              <a:gd name="connsiteY19" fmla="*/ 1788160 h 2499360"/>
              <a:gd name="connsiteX20" fmla="*/ 1666240 w 6725920"/>
              <a:gd name="connsiteY20" fmla="*/ 1778000 h 2499360"/>
              <a:gd name="connsiteX21" fmla="*/ 1727200 w 6725920"/>
              <a:gd name="connsiteY21" fmla="*/ 1747520 h 2499360"/>
              <a:gd name="connsiteX22" fmla="*/ 1747520 w 6725920"/>
              <a:gd name="connsiteY22" fmla="*/ 1686560 h 2499360"/>
              <a:gd name="connsiteX23" fmla="*/ 1778000 w 6725920"/>
              <a:gd name="connsiteY23" fmla="*/ 1625600 h 2499360"/>
              <a:gd name="connsiteX24" fmla="*/ 1808480 w 6725920"/>
              <a:gd name="connsiteY24" fmla="*/ 1595120 h 2499360"/>
              <a:gd name="connsiteX25" fmla="*/ 1828800 w 6725920"/>
              <a:gd name="connsiteY25" fmla="*/ 1554480 h 2499360"/>
              <a:gd name="connsiteX26" fmla="*/ 1940560 w 6725920"/>
              <a:gd name="connsiteY26" fmla="*/ 1493520 h 2499360"/>
              <a:gd name="connsiteX27" fmla="*/ 1981200 w 6725920"/>
              <a:gd name="connsiteY27" fmla="*/ 1463040 h 2499360"/>
              <a:gd name="connsiteX28" fmla="*/ 2062480 w 6725920"/>
              <a:gd name="connsiteY28" fmla="*/ 1412240 h 2499360"/>
              <a:gd name="connsiteX29" fmla="*/ 2113280 w 6725920"/>
              <a:gd name="connsiteY29" fmla="*/ 1381760 h 2499360"/>
              <a:gd name="connsiteX30" fmla="*/ 2174240 w 6725920"/>
              <a:gd name="connsiteY30" fmla="*/ 1330960 h 2499360"/>
              <a:gd name="connsiteX31" fmla="*/ 2184400 w 6725920"/>
              <a:gd name="connsiteY31" fmla="*/ 1300480 h 2499360"/>
              <a:gd name="connsiteX32" fmla="*/ 2214880 w 6725920"/>
              <a:gd name="connsiteY32" fmla="*/ 1290320 h 2499360"/>
              <a:gd name="connsiteX33" fmla="*/ 2184400 w 6725920"/>
              <a:gd name="connsiteY33" fmla="*/ 1320800 h 2499360"/>
              <a:gd name="connsiteX34" fmla="*/ 2113280 w 6725920"/>
              <a:gd name="connsiteY34" fmla="*/ 1300480 h 2499360"/>
              <a:gd name="connsiteX35" fmla="*/ 2092960 w 6725920"/>
              <a:gd name="connsiteY35" fmla="*/ 1270000 h 2499360"/>
              <a:gd name="connsiteX36" fmla="*/ 2103120 w 6725920"/>
              <a:gd name="connsiteY36" fmla="*/ 1016000 h 2499360"/>
              <a:gd name="connsiteX37" fmla="*/ 2133600 w 6725920"/>
              <a:gd name="connsiteY37" fmla="*/ 985520 h 2499360"/>
              <a:gd name="connsiteX38" fmla="*/ 2204720 w 6725920"/>
              <a:gd name="connsiteY38" fmla="*/ 965200 h 2499360"/>
              <a:gd name="connsiteX39" fmla="*/ 2397760 w 6725920"/>
              <a:gd name="connsiteY39" fmla="*/ 955040 h 2499360"/>
              <a:gd name="connsiteX40" fmla="*/ 2570480 w 6725920"/>
              <a:gd name="connsiteY40" fmla="*/ 934720 h 2499360"/>
              <a:gd name="connsiteX41" fmla="*/ 2631440 w 6725920"/>
              <a:gd name="connsiteY41" fmla="*/ 904240 h 2499360"/>
              <a:gd name="connsiteX42" fmla="*/ 2682240 w 6725920"/>
              <a:gd name="connsiteY42" fmla="*/ 894080 h 2499360"/>
              <a:gd name="connsiteX43" fmla="*/ 2722880 w 6725920"/>
              <a:gd name="connsiteY43" fmla="*/ 883920 h 2499360"/>
              <a:gd name="connsiteX44" fmla="*/ 2956560 w 6725920"/>
              <a:gd name="connsiteY44" fmla="*/ 873760 h 2499360"/>
              <a:gd name="connsiteX45" fmla="*/ 2987040 w 6725920"/>
              <a:gd name="connsiteY45" fmla="*/ 863600 h 2499360"/>
              <a:gd name="connsiteX46" fmla="*/ 3007360 w 6725920"/>
              <a:gd name="connsiteY46" fmla="*/ 802640 h 2499360"/>
              <a:gd name="connsiteX47" fmla="*/ 3027680 w 6725920"/>
              <a:gd name="connsiteY47" fmla="*/ 772160 h 2499360"/>
              <a:gd name="connsiteX48" fmla="*/ 3037840 w 6725920"/>
              <a:gd name="connsiteY48" fmla="*/ 711200 h 2499360"/>
              <a:gd name="connsiteX49" fmla="*/ 3088640 w 6725920"/>
              <a:gd name="connsiteY49" fmla="*/ 680720 h 2499360"/>
              <a:gd name="connsiteX50" fmla="*/ 3119120 w 6725920"/>
              <a:gd name="connsiteY50" fmla="*/ 670560 h 2499360"/>
              <a:gd name="connsiteX51" fmla="*/ 3159760 w 6725920"/>
              <a:gd name="connsiteY51" fmla="*/ 650240 h 2499360"/>
              <a:gd name="connsiteX52" fmla="*/ 3230880 w 6725920"/>
              <a:gd name="connsiteY52" fmla="*/ 640080 h 2499360"/>
              <a:gd name="connsiteX53" fmla="*/ 3261360 w 6725920"/>
              <a:gd name="connsiteY53" fmla="*/ 619760 h 2499360"/>
              <a:gd name="connsiteX54" fmla="*/ 3322320 w 6725920"/>
              <a:gd name="connsiteY54" fmla="*/ 558800 h 2499360"/>
              <a:gd name="connsiteX55" fmla="*/ 3342640 w 6725920"/>
              <a:gd name="connsiteY55" fmla="*/ 528320 h 2499360"/>
              <a:gd name="connsiteX56" fmla="*/ 3403600 w 6725920"/>
              <a:gd name="connsiteY56" fmla="*/ 487680 h 2499360"/>
              <a:gd name="connsiteX57" fmla="*/ 3393440 w 6725920"/>
              <a:gd name="connsiteY57" fmla="*/ 436880 h 2499360"/>
              <a:gd name="connsiteX58" fmla="*/ 3373120 w 6725920"/>
              <a:gd name="connsiteY58" fmla="*/ 406400 h 2499360"/>
              <a:gd name="connsiteX59" fmla="*/ 3362960 w 6725920"/>
              <a:gd name="connsiteY59" fmla="*/ 365760 h 2499360"/>
              <a:gd name="connsiteX60" fmla="*/ 3383280 w 6725920"/>
              <a:gd name="connsiteY60" fmla="*/ 335280 h 2499360"/>
              <a:gd name="connsiteX61" fmla="*/ 3434080 w 6725920"/>
              <a:gd name="connsiteY61" fmla="*/ 325120 h 2499360"/>
              <a:gd name="connsiteX62" fmla="*/ 3474720 w 6725920"/>
              <a:gd name="connsiteY62" fmla="*/ 314960 h 2499360"/>
              <a:gd name="connsiteX63" fmla="*/ 3576320 w 6725920"/>
              <a:gd name="connsiteY63" fmla="*/ 264160 h 2499360"/>
              <a:gd name="connsiteX64" fmla="*/ 3769360 w 6725920"/>
              <a:gd name="connsiteY64" fmla="*/ 111760 h 2499360"/>
              <a:gd name="connsiteX65" fmla="*/ 3820160 w 6725920"/>
              <a:gd name="connsiteY65" fmla="*/ 71120 h 2499360"/>
              <a:gd name="connsiteX66" fmla="*/ 3901440 w 6725920"/>
              <a:gd name="connsiteY66" fmla="*/ 40640 h 2499360"/>
              <a:gd name="connsiteX67" fmla="*/ 3992880 w 6725920"/>
              <a:gd name="connsiteY67" fmla="*/ 50800 h 2499360"/>
              <a:gd name="connsiteX68" fmla="*/ 4084320 w 6725920"/>
              <a:gd name="connsiteY68" fmla="*/ 30480 h 2499360"/>
              <a:gd name="connsiteX69" fmla="*/ 4145280 w 6725920"/>
              <a:gd name="connsiteY69" fmla="*/ 20320 h 2499360"/>
              <a:gd name="connsiteX70" fmla="*/ 4297680 w 6725920"/>
              <a:gd name="connsiteY70" fmla="*/ 0 h 2499360"/>
              <a:gd name="connsiteX71" fmla="*/ 4632960 w 6725920"/>
              <a:gd name="connsiteY71" fmla="*/ 10160 h 2499360"/>
              <a:gd name="connsiteX72" fmla="*/ 4714240 w 6725920"/>
              <a:gd name="connsiteY72" fmla="*/ 40640 h 2499360"/>
              <a:gd name="connsiteX73" fmla="*/ 4815840 w 6725920"/>
              <a:gd name="connsiteY73" fmla="*/ 91440 h 2499360"/>
              <a:gd name="connsiteX74" fmla="*/ 4978400 w 6725920"/>
              <a:gd name="connsiteY74" fmla="*/ 213360 h 2499360"/>
              <a:gd name="connsiteX75" fmla="*/ 5039360 w 6725920"/>
              <a:gd name="connsiteY75" fmla="*/ 254000 h 2499360"/>
              <a:gd name="connsiteX76" fmla="*/ 5069840 w 6725920"/>
              <a:gd name="connsiteY76" fmla="*/ 304800 h 2499360"/>
              <a:gd name="connsiteX77" fmla="*/ 5130800 w 6725920"/>
              <a:gd name="connsiteY77" fmla="*/ 406400 h 2499360"/>
              <a:gd name="connsiteX78" fmla="*/ 5191760 w 6725920"/>
              <a:gd name="connsiteY78" fmla="*/ 477520 h 2499360"/>
              <a:gd name="connsiteX79" fmla="*/ 5212080 w 6725920"/>
              <a:gd name="connsiteY79" fmla="*/ 528320 h 2499360"/>
              <a:gd name="connsiteX80" fmla="*/ 5232400 w 6725920"/>
              <a:gd name="connsiteY80" fmla="*/ 568960 h 2499360"/>
              <a:gd name="connsiteX81" fmla="*/ 5252720 w 6725920"/>
              <a:gd name="connsiteY81" fmla="*/ 599440 h 2499360"/>
              <a:gd name="connsiteX82" fmla="*/ 5262880 w 6725920"/>
              <a:gd name="connsiteY82" fmla="*/ 629920 h 2499360"/>
              <a:gd name="connsiteX83" fmla="*/ 5293360 w 6725920"/>
              <a:gd name="connsiteY83" fmla="*/ 650240 h 2499360"/>
              <a:gd name="connsiteX84" fmla="*/ 5313680 w 6725920"/>
              <a:gd name="connsiteY84" fmla="*/ 731520 h 2499360"/>
              <a:gd name="connsiteX85" fmla="*/ 5354320 w 6725920"/>
              <a:gd name="connsiteY85" fmla="*/ 782320 h 2499360"/>
              <a:gd name="connsiteX86" fmla="*/ 5445760 w 6725920"/>
              <a:gd name="connsiteY86" fmla="*/ 914400 h 2499360"/>
              <a:gd name="connsiteX87" fmla="*/ 5516880 w 6725920"/>
              <a:gd name="connsiteY87" fmla="*/ 1005840 h 2499360"/>
              <a:gd name="connsiteX88" fmla="*/ 5598160 w 6725920"/>
              <a:gd name="connsiteY88" fmla="*/ 1148080 h 2499360"/>
              <a:gd name="connsiteX89" fmla="*/ 5628640 w 6725920"/>
              <a:gd name="connsiteY89" fmla="*/ 1198880 h 2499360"/>
              <a:gd name="connsiteX90" fmla="*/ 5648960 w 6725920"/>
              <a:gd name="connsiteY90" fmla="*/ 1229360 h 2499360"/>
              <a:gd name="connsiteX91" fmla="*/ 5679440 w 6725920"/>
              <a:gd name="connsiteY91" fmla="*/ 1239520 h 2499360"/>
              <a:gd name="connsiteX92" fmla="*/ 5709920 w 6725920"/>
              <a:gd name="connsiteY92" fmla="*/ 1270000 h 2499360"/>
              <a:gd name="connsiteX93" fmla="*/ 5852160 w 6725920"/>
              <a:gd name="connsiteY93" fmla="*/ 1351280 h 2499360"/>
              <a:gd name="connsiteX94" fmla="*/ 5923280 w 6725920"/>
              <a:gd name="connsiteY94" fmla="*/ 1432560 h 2499360"/>
              <a:gd name="connsiteX95" fmla="*/ 5994400 w 6725920"/>
              <a:gd name="connsiteY95" fmla="*/ 1493520 h 2499360"/>
              <a:gd name="connsiteX96" fmla="*/ 6085840 w 6725920"/>
              <a:gd name="connsiteY96" fmla="*/ 1656080 h 2499360"/>
              <a:gd name="connsiteX97" fmla="*/ 6096000 w 6725920"/>
              <a:gd name="connsiteY97" fmla="*/ 1686560 h 2499360"/>
              <a:gd name="connsiteX98" fmla="*/ 6106160 w 6725920"/>
              <a:gd name="connsiteY98" fmla="*/ 1747520 h 2499360"/>
              <a:gd name="connsiteX99" fmla="*/ 6187440 w 6725920"/>
              <a:gd name="connsiteY99" fmla="*/ 1778000 h 2499360"/>
              <a:gd name="connsiteX100" fmla="*/ 6217920 w 6725920"/>
              <a:gd name="connsiteY100" fmla="*/ 1818640 h 2499360"/>
              <a:gd name="connsiteX101" fmla="*/ 6248400 w 6725920"/>
              <a:gd name="connsiteY101" fmla="*/ 1838960 h 2499360"/>
              <a:gd name="connsiteX102" fmla="*/ 6238240 w 6725920"/>
              <a:gd name="connsiteY102" fmla="*/ 1869440 h 2499360"/>
              <a:gd name="connsiteX103" fmla="*/ 6238240 w 6725920"/>
              <a:gd name="connsiteY103" fmla="*/ 1950720 h 2499360"/>
              <a:gd name="connsiteX104" fmla="*/ 6197600 w 6725920"/>
              <a:gd name="connsiteY104" fmla="*/ 1960880 h 2499360"/>
              <a:gd name="connsiteX105" fmla="*/ 6207760 w 6725920"/>
              <a:gd name="connsiteY105" fmla="*/ 2052320 h 2499360"/>
              <a:gd name="connsiteX106" fmla="*/ 6238240 w 6725920"/>
              <a:gd name="connsiteY106" fmla="*/ 2062480 h 2499360"/>
              <a:gd name="connsiteX107" fmla="*/ 6258560 w 6725920"/>
              <a:gd name="connsiteY107" fmla="*/ 2092960 h 2499360"/>
              <a:gd name="connsiteX108" fmla="*/ 6268720 w 6725920"/>
              <a:gd name="connsiteY108" fmla="*/ 2174240 h 2499360"/>
              <a:gd name="connsiteX109" fmla="*/ 6309360 w 6725920"/>
              <a:gd name="connsiteY109" fmla="*/ 2245360 h 2499360"/>
              <a:gd name="connsiteX110" fmla="*/ 6339840 w 6725920"/>
              <a:gd name="connsiteY110" fmla="*/ 2235200 h 2499360"/>
              <a:gd name="connsiteX111" fmla="*/ 6431280 w 6725920"/>
              <a:gd name="connsiteY111" fmla="*/ 2275840 h 2499360"/>
              <a:gd name="connsiteX112" fmla="*/ 6492240 w 6725920"/>
              <a:gd name="connsiteY112" fmla="*/ 2316480 h 2499360"/>
              <a:gd name="connsiteX113" fmla="*/ 6614160 w 6725920"/>
              <a:gd name="connsiteY113" fmla="*/ 2407920 h 2499360"/>
              <a:gd name="connsiteX114" fmla="*/ 6654800 w 6725920"/>
              <a:gd name="connsiteY114" fmla="*/ 2418080 h 2499360"/>
              <a:gd name="connsiteX115" fmla="*/ 6685280 w 6725920"/>
              <a:gd name="connsiteY115" fmla="*/ 2448560 h 2499360"/>
              <a:gd name="connsiteX116" fmla="*/ 6725920 w 6725920"/>
              <a:gd name="connsiteY116" fmla="*/ 2499360 h 249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6725920" h="2499360">
                <a:moveTo>
                  <a:pt x="0" y="1290320"/>
                </a:moveTo>
                <a:cubicBezTo>
                  <a:pt x="30480" y="1286933"/>
                  <a:pt x="62346" y="1289858"/>
                  <a:pt x="91440" y="1280160"/>
                </a:cubicBezTo>
                <a:cubicBezTo>
                  <a:pt x="105071" y="1275616"/>
                  <a:pt x="110578" y="1258501"/>
                  <a:pt x="121920" y="1249680"/>
                </a:cubicBezTo>
                <a:cubicBezTo>
                  <a:pt x="174323" y="1208922"/>
                  <a:pt x="167372" y="1214209"/>
                  <a:pt x="213360" y="1198880"/>
                </a:cubicBezTo>
                <a:cubicBezTo>
                  <a:pt x="257387" y="1202267"/>
                  <a:pt x="301654" y="1203329"/>
                  <a:pt x="345440" y="1209040"/>
                </a:cubicBezTo>
                <a:cubicBezTo>
                  <a:pt x="379687" y="1213507"/>
                  <a:pt x="447040" y="1229360"/>
                  <a:pt x="447040" y="1229360"/>
                </a:cubicBezTo>
                <a:cubicBezTo>
                  <a:pt x="457200" y="1236133"/>
                  <a:pt x="469703" y="1240299"/>
                  <a:pt x="477520" y="1249680"/>
                </a:cubicBezTo>
                <a:cubicBezTo>
                  <a:pt x="503283" y="1280595"/>
                  <a:pt x="500478" y="1313669"/>
                  <a:pt x="508000" y="1351280"/>
                </a:cubicBezTo>
                <a:cubicBezTo>
                  <a:pt x="510738" y="1364972"/>
                  <a:pt x="514324" y="1378494"/>
                  <a:pt x="518160" y="1391920"/>
                </a:cubicBezTo>
                <a:cubicBezTo>
                  <a:pt x="524157" y="1412910"/>
                  <a:pt x="532428" y="1445848"/>
                  <a:pt x="558800" y="1452880"/>
                </a:cubicBezTo>
                <a:cubicBezTo>
                  <a:pt x="598204" y="1463388"/>
                  <a:pt x="640080" y="1459653"/>
                  <a:pt x="680720" y="1463040"/>
                </a:cubicBezTo>
                <a:cubicBezTo>
                  <a:pt x="690880" y="1469813"/>
                  <a:pt x="700278" y="1477899"/>
                  <a:pt x="711200" y="1483360"/>
                </a:cubicBezTo>
                <a:cubicBezTo>
                  <a:pt x="757022" y="1506271"/>
                  <a:pt x="728484" y="1477444"/>
                  <a:pt x="772160" y="1513840"/>
                </a:cubicBezTo>
                <a:cubicBezTo>
                  <a:pt x="800462" y="1537425"/>
                  <a:pt x="810696" y="1555062"/>
                  <a:pt x="833120" y="1584960"/>
                </a:cubicBezTo>
                <a:cubicBezTo>
                  <a:pt x="836507" y="1595120"/>
                  <a:pt x="838491" y="1605861"/>
                  <a:pt x="843280" y="1615440"/>
                </a:cubicBezTo>
                <a:cubicBezTo>
                  <a:pt x="848741" y="1626362"/>
                  <a:pt x="862085" y="1633803"/>
                  <a:pt x="863600" y="1645920"/>
                </a:cubicBezTo>
                <a:cubicBezTo>
                  <a:pt x="864675" y="1654519"/>
                  <a:pt x="846329" y="1725163"/>
                  <a:pt x="843280" y="1737360"/>
                </a:cubicBezTo>
                <a:cubicBezTo>
                  <a:pt x="846667" y="1764453"/>
                  <a:pt x="826835" y="1812500"/>
                  <a:pt x="853440" y="1818640"/>
                </a:cubicBezTo>
                <a:cubicBezTo>
                  <a:pt x="959256" y="1843059"/>
                  <a:pt x="1505737" y="1821605"/>
                  <a:pt x="1615440" y="1818640"/>
                </a:cubicBezTo>
                <a:cubicBezTo>
                  <a:pt x="1618827" y="1808480"/>
                  <a:pt x="1617237" y="1794850"/>
                  <a:pt x="1625600" y="1788160"/>
                </a:cubicBezTo>
                <a:cubicBezTo>
                  <a:pt x="1636504" y="1779437"/>
                  <a:pt x="1652814" y="1781836"/>
                  <a:pt x="1666240" y="1778000"/>
                </a:cubicBezTo>
                <a:cubicBezTo>
                  <a:pt x="1703046" y="1767484"/>
                  <a:pt x="1693804" y="1769784"/>
                  <a:pt x="1727200" y="1747520"/>
                </a:cubicBezTo>
                <a:lnTo>
                  <a:pt x="1747520" y="1686560"/>
                </a:lnTo>
                <a:cubicBezTo>
                  <a:pt x="1757703" y="1656012"/>
                  <a:pt x="1756116" y="1651861"/>
                  <a:pt x="1778000" y="1625600"/>
                </a:cubicBezTo>
                <a:cubicBezTo>
                  <a:pt x="1787198" y="1614562"/>
                  <a:pt x="1800129" y="1606812"/>
                  <a:pt x="1808480" y="1595120"/>
                </a:cubicBezTo>
                <a:cubicBezTo>
                  <a:pt x="1817283" y="1582795"/>
                  <a:pt x="1818090" y="1565190"/>
                  <a:pt x="1828800" y="1554480"/>
                </a:cubicBezTo>
                <a:cubicBezTo>
                  <a:pt x="1882269" y="1501011"/>
                  <a:pt x="1884011" y="1524936"/>
                  <a:pt x="1940560" y="1493520"/>
                </a:cubicBezTo>
                <a:cubicBezTo>
                  <a:pt x="1955362" y="1485296"/>
                  <a:pt x="1967111" y="1472433"/>
                  <a:pt x="1981200" y="1463040"/>
                </a:cubicBezTo>
                <a:cubicBezTo>
                  <a:pt x="2007784" y="1445317"/>
                  <a:pt x="2035270" y="1428985"/>
                  <a:pt x="2062480" y="1412240"/>
                </a:cubicBezTo>
                <a:cubicBezTo>
                  <a:pt x="2079298" y="1401890"/>
                  <a:pt x="2099316" y="1395724"/>
                  <a:pt x="2113280" y="1381760"/>
                </a:cubicBezTo>
                <a:cubicBezTo>
                  <a:pt x="2152394" y="1342646"/>
                  <a:pt x="2131805" y="1359250"/>
                  <a:pt x="2174240" y="1330960"/>
                </a:cubicBezTo>
                <a:cubicBezTo>
                  <a:pt x="2177627" y="1320800"/>
                  <a:pt x="2176827" y="1308053"/>
                  <a:pt x="2184400" y="1300480"/>
                </a:cubicBezTo>
                <a:cubicBezTo>
                  <a:pt x="2191973" y="1292907"/>
                  <a:pt x="2214880" y="1279610"/>
                  <a:pt x="2214880" y="1290320"/>
                </a:cubicBezTo>
                <a:lnTo>
                  <a:pt x="2184400" y="1320800"/>
                </a:lnTo>
                <a:cubicBezTo>
                  <a:pt x="2181745" y="1320136"/>
                  <a:pt x="2119905" y="1305780"/>
                  <a:pt x="2113280" y="1300480"/>
                </a:cubicBezTo>
                <a:cubicBezTo>
                  <a:pt x="2103745" y="1292852"/>
                  <a:pt x="2099733" y="1280160"/>
                  <a:pt x="2092960" y="1270000"/>
                </a:cubicBezTo>
                <a:cubicBezTo>
                  <a:pt x="2096347" y="1185333"/>
                  <a:pt x="2091137" y="1099883"/>
                  <a:pt x="2103120" y="1016000"/>
                </a:cubicBezTo>
                <a:cubicBezTo>
                  <a:pt x="2105152" y="1001776"/>
                  <a:pt x="2121645" y="993490"/>
                  <a:pt x="2133600" y="985520"/>
                </a:cubicBezTo>
                <a:cubicBezTo>
                  <a:pt x="2141176" y="980469"/>
                  <a:pt x="2200825" y="965539"/>
                  <a:pt x="2204720" y="965200"/>
                </a:cubicBezTo>
                <a:cubicBezTo>
                  <a:pt x="2268913" y="959618"/>
                  <a:pt x="2333413" y="958427"/>
                  <a:pt x="2397760" y="955040"/>
                </a:cubicBezTo>
                <a:cubicBezTo>
                  <a:pt x="2498996" y="929731"/>
                  <a:pt x="2368323" y="959990"/>
                  <a:pt x="2570480" y="934720"/>
                </a:cubicBezTo>
                <a:cubicBezTo>
                  <a:pt x="2617797" y="928805"/>
                  <a:pt x="2586060" y="921257"/>
                  <a:pt x="2631440" y="904240"/>
                </a:cubicBezTo>
                <a:cubicBezTo>
                  <a:pt x="2647609" y="898177"/>
                  <a:pt x="2665383" y="897826"/>
                  <a:pt x="2682240" y="894080"/>
                </a:cubicBezTo>
                <a:cubicBezTo>
                  <a:pt x="2695871" y="891051"/>
                  <a:pt x="2708955" y="884952"/>
                  <a:pt x="2722880" y="883920"/>
                </a:cubicBezTo>
                <a:cubicBezTo>
                  <a:pt x="2800634" y="878160"/>
                  <a:pt x="2878667" y="877147"/>
                  <a:pt x="2956560" y="873760"/>
                </a:cubicBezTo>
                <a:cubicBezTo>
                  <a:pt x="2966720" y="870373"/>
                  <a:pt x="2980815" y="872315"/>
                  <a:pt x="2987040" y="863600"/>
                </a:cubicBezTo>
                <a:cubicBezTo>
                  <a:pt x="2999490" y="846171"/>
                  <a:pt x="2998661" y="822213"/>
                  <a:pt x="3007360" y="802640"/>
                </a:cubicBezTo>
                <a:cubicBezTo>
                  <a:pt x="3012319" y="791482"/>
                  <a:pt x="3020907" y="782320"/>
                  <a:pt x="3027680" y="772160"/>
                </a:cubicBezTo>
                <a:cubicBezTo>
                  <a:pt x="3031067" y="751840"/>
                  <a:pt x="3026413" y="728340"/>
                  <a:pt x="3037840" y="711200"/>
                </a:cubicBezTo>
                <a:cubicBezTo>
                  <a:pt x="3048794" y="694769"/>
                  <a:pt x="3070977" y="689551"/>
                  <a:pt x="3088640" y="680720"/>
                </a:cubicBezTo>
                <a:cubicBezTo>
                  <a:pt x="3098219" y="675931"/>
                  <a:pt x="3109276" y="674779"/>
                  <a:pt x="3119120" y="670560"/>
                </a:cubicBezTo>
                <a:cubicBezTo>
                  <a:pt x="3133041" y="664594"/>
                  <a:pt x="3145148" y="654225"/>
                  <a:pt x="3159760" y="650240"/>
                </a:cubicBezTo>
                <a:cubicBezTo>
                  <a:pt x="3182864" y="643939"/>
                  <a:pt x="3207173" y="643467"/>
                  <a:pt x="3230880" y="640080"/>
                </a:cubicBezTo>
                <a:cubicBezTo>
                  <a:pt x="3241040" y="633307"/>
                  <a:pt x="3252726" y="628394"/>
                  <a:pt x="3261360" y="619760"/>
                </a:cubicBezTo>
                <a:cubicBezTo>
                  <a:pt x="3336973" y="544147"/>
                  <a:pt x="3250488" y="606688"/>
                  <a:pt x="3322320" y="558800"/>
                </a:cubicBezTo>
                <a:cubicBezTo>
                  <a:pt x="3329093" y="548640"/>
                  <a:pt x="3333450" y="536361"/>
                  <a:pt x="3342640" y="528320"/>
                </a:cubicBezTo>
                <a:cubicBezTo>
                  <a:pt x="3361019" y="512238"/>
                  <a:pt x="3403600" y="487680"/>
                  <a:pt x="3403600" y="487680"/>
                </a:cubicBezTo>
                <a:cubicBezTo>
                  <a:pt x="3400213" y="470747"/>
                  <a:pt x="3399503" y="453049"/>
                  <a:pt x="3393440" y="436880"/>
                </a:cubicBezTo>
                <a:cubicBezTo>
                  <a:pt x="3389153" y="425447"/>
                  <a:pt x="3377930" y="417623"/>
                  <a:pt x="3373120" y="406400"/>
                </a:cubicBezTo>
                <a:cubicBezTo>
                  <a:pt x="3367619" y="393565"/>
                  <a:pt x="3366347" y="379307"/>
                  <a:pt x="3362960" y="365760"/>
                </a:cubicBezTo>
                <a:cubicBezTo>
                  <a:pt x="3369733" y="355600"/>
                  <a:pt x="3372678" y="341338"/>
                  <a:pt x="3383280" y="335280"/>
                </a:cubicBezTo>
                <a:cubicBezTo>
                  <a:pt x="3398273" y="326712"/>
                  <a:pt x="3417223" y="328866"/>
                  <a:pt x="3434080" y="325120"/>
                </a:cubicBezTo>
                <a:cubicBezTo>
                  <a:pt x="3447711" y="322091"/>
                  <a:pt x="3461173" y="318347"/>
                  <a:pt x="3474720" y="314960"/>
                </a:cubicBezTo>
                <a:cubicBezTo>
                  <a:pt x="3547298" y="266574"/>
                  <a:pt x="3511988" y="280243"/>
                  <a:pt x="3576320" y="264160"/>
                </a:cubicBezTo>
                <a:cubicBezTo>
                  <a:pt x="3809468" y="69870"/>
                  <a:pt x="3606263" y="234082"/>
                  <a:pt x="3769360" y="111760"/>
                </a:cubicBezTo>
                <a:cubicBezTo>
                  <a:pt x="3786708" y="98749"/>
                  <a:pt x="3801565" y="82277"/>
                  <a:pt x="3820160" y="71120"/>
                </a:cubicBezTo>
                <a:cubicBezTo>
                  <a:pt x="3835346" y="62008"/>
                  <a:pt x="3880411" y="47650"/>
                  <a:pt x="3901440" y="40640"/>
                </a:cubicBezTo>
                <a:cubicBezTo>
                  <a:pt x="3931920" y="44027"/>
                  <a:pt x="3962260" y="52501"/>
                  <a:pt x="3992880" y="50800"/>
                </a:cubicBezTo>
                <a:cubicBezTo>
                  <a:pt x="4024055" y="49068"/>
                  <a:pt x="4053703" y="36603"/>
                  <a:pt x="4084320" y="30480"/>
                </a:cubicBezTo>
                <a:cubicBezTo>
                  <a:pt x="4104520" y="26440"/>
                  <a:pt x="4124919" y="23452"/>
                  <a:pt x="4145280" y="20320"/>
                </a:cubicBezTo>
                <a:cubicBezTo>
                  <a:pt x="4206039" y="10972"/>
                  <a:pt x="4235269" y="7801"/>
                  <a:pt x="4297680" y="0"/>
                </a:cubicBezTo>
                <a:cubicBezTo>
                  <a:pt x="4409440" y="3387"/>
                  <a:pt x="4521677" y="-697"/>
                  <a:pt x="4632960" y="10160"/>
                </a:cubicBezTo>
                <a:cubicBezTo>
                  <a:pt x="4661759" y="12970"/>
                  <a:pt x="4687798" y="28888"/>
                  <a:pt x="4714240" y="40640"/>
                </a:cubicBezTo>
                <a:cubicBezTo>
                  <a:pt x="4748841" y="56018"/>
                  <a:pt x="4783372" y="71959"/>
                  <a:pt x="4815840" y="91440"/>
                </a:cubicBezTo>
                <a:cubicBezTo>
                  <a:pt x="4937434" y="164396"/>
                  <a:pt x="4886754" y="144625"/>
                  <a:pt x="4978400" y="213360"/>
                </a:cubicBezTo>
                <a:cubicBezTo>
                  <a:pt x="4997937" y="228013"/>
                  <a:pt x="5019040" y="240453"/>
                  <a:pt x="5039360" y="254000"/>
                </a:cubicBezTo>
                <a:cubicBezTo>
                  <a:pt x="5049520" y="270933"/>
                  <a:pt x="5060250" y="287538"/>
                  <a:pt x="5069840" y="304800"/>
                </a:cubicBezTo>
                <a:cubicBezTo>
                  <a:pt x="5089883" y="340878"/>
                  <a:pt x="5099816" y="375416"/>
                  <a:pt x="5130800" y="406400"/>
                </a:cubicBezTo>
                <a:cubicBezTo>
                  <a:pt x="5153900" y="429500"/>
                  <a:pt x="5175468" y="448194"/>
                  <a:pt x="5191760" y="477520"/>
                </a:cubicBezTo>
                <a:cubicBezTo>
                  <a:pt x="5200617" y="493463"/>
                  <a:pt x="5204673" y="511654"/>
                  <a:pt x="5212080" y="528320"/>
                </a:cubicBezTo>
                <a:cubicBezTo>
                  <a:pt x="5218231" y="542160"/>
                  <a:pt x="5224886" y="555810"/>
                  <a:pt x="5232400" y="568960"/>
                </a:cubicBezTo>
                <a:cubicBezTo>
                  <a:pt x="5238458" y="579562"/>
                  <a:pt x="5247259" y="588518"/>
                  <a:pt x="5252720" y="599440"/>
                </a:cubicBezTo>
                <a:cubicBezTo>
                  <a:pt x="5257509" y="609019"/>
                  <a:pt x="5256190" y="621557"/>
                  <a:pt x="5262880" y="629920"/>
                </a:cubicBezTo>
                <a:cubicBezTo>
                  <a:pt x="5270508" y="639455"/>
                  <a:pt x="5283200" y="643467"/>
                  <a:pt x="5293360" y="650240"/>
                </a:cubicBezTo>
                <a:cubicBezTo>
                  <a:pt x="5300133" y="677333"/>
                  <a:pt x="5301977" y="706163"/>
                  <a:pt x="5313680" y="731520"/>
                </a:cubicBezTo>
                <a:cubicBezTo>
                  <a:pt x="5322767" y="751209"/>
                  <a:pt x="5341623" y="764740"/>
                  <a:pt x="5354320" y="782320"/>
                </a:cubicBezTo>
                <a:cubicBezTo>
                  <a:pt x="5385672" y="825730"/>
                  <a:pt x="5414265" y="871094"/>
                  <a:pt x="5445760" y="914400"/>
                </a:cubicBezTo>
                <a:cubicBezTo>
                  <a:pt x="5468472" y="945628"/>
                  <a:pt x="5501197" y="970554"/>
                  <a:pt x="5516880" y="1005840"/>
                </a:cubicBezTo>
                <a:cubicBezTo>
                  <a:pt x="5586884" y="1163348"/>
                  <a:pt x="5523319" y="1041164"/>
                  <a:pt x="5598160" y="1148080"/>
                </a:cubicBezTo>
                <a:cubicBezTo>
                  <a:pt x="5609484" y="1164258"/>
                  <a:pt x="5618174" y="1182134"/>
                  <a:pt x="5628640" y="1198880"/>
                </a:cubicBezTo>
                <a:cubicBezTo>
                  <a:pt x="5635112" y="1209235"/>
                  <a:pt x="5639425" y="1221732"/>
                  <a:pt x="5648960" y="1229360"/>
                </a:cubicBezTo>
                <a:cubicBezTo>
                  <a:pt x="5657323" y="1236050"/>
                  <a:pt x="5669280" y="1236133"/>
                  <a:pt x="5679440" y="1239520"/>
                </a:cubicBezTo>
                <a:cubicBezTo>
                  <a:pt x="5689600" y="1249680"/>
                  <a:pt x="5697965" y="1262030"/>
                  <a:pt x="5709920" y="1270000"/>
                </a:cubicBezTo>
                <a:cubicBezTo>
                  <a:pt x="5787681" y="1321841"/>
                  <a:pt x="5768175" y="1278493"/>
                  <a:pt x="5852160" y="1351280"/>
                </a:cubicBezTo>
                <a:cubicBezTo>
                  <a:pt x="5879365" y="1374858"/>
                  <a:pt x="5897824" y="1407104"/>
                  <a:pt x="5923280" y="1432560"/>
                </a:cubicBezTo>
                <a:cubicBezTo>
                  <a:pt x="5945358" y="1454638"/>
                  <a:pt x="5970693" y="1473200"/>
                  <a:pt x="5994400" y="1493520"/>
                </a:cubicBezTo>
                <a:cubicBezTo>
                  <a:pt x="6003967" y="1509920"/>
                  <a:pt x="6066750" y="1611537"/>
                  <a:pt x="6085840" y="1656080"/>
                </a:cubicBezTo>
                <a:cubicBezTo>
                  <a:pt x="6090059" y="1665924"/>
                  <a:pt x="6093677" y="1676105"/>
                  <a:pt x="6096000" y="1686560"/>
                </a:cubicBezTo>
                <a:cubicBezTo>
                  <a:pt x="6100469" y="1706670"/>
                  <a:pt x="6093800" y="1731040"/>
                  <a:pt x="6106160" y="1747520"/>
                </a:cubicBezTo>
                <a:cubicBezTo>
                  <a:pt x="6110210" y="1752919"/>
                  <a:pt x="6172950" y="1773170"/>
                  <a:pt x="6187440" y="1778000"/>
                </a:cubicBezTo>
                <a:cubicBezTo>
                  <a:pt x="6197600" y="1791547"/>
                  <a:pt x="6205946" y="1806666"/>
                  <a:pt x="6217920" y="1818640"/>
                </a:cubicBezTo>
                <a:cubicBezTo>
                  <a:pt x="6226554" y="1827274"/>
                  <a:pt x="6243865" y="1827623"/>
                  <a:pt x="6248400" y="1838960"/>
                </a:cubicBezTo>
                <a:cubicBezTo>
                  <a:pt x="6252377" y="1848904"/>
                  <a:pt x="6241627" y="1859280"/>
                  <a:pt x="6238240" y="1869440"/>
                </a:cubicBezTo>
                <a:cubicBezTo>
                  <a:pt x="6246981" y="1895664"/>
                  <a:pt x="6261593" y="1922696"/>
                  <a:pt x="6238240" y="1950720"/>
                </a:cubicBezTo>
                <a:cubicBezTo>
                  <a:pt x="6229301" y="1961447"/>
                  <a:pt x="6211147" y="1957493"/>
                  <a:pt x="6197600" y="1960880"/>
                </a:cubicBezTo>
                <a:cubicBezTo>
                  <a:pt x="6200987" y="1991360"/>
                  <a:pt x="6196370" y="2023846"/>
                  <a:pt x="6207760" y="2052320"/>
                </a:cubicBezTo>
                <a:cubicBezTo>
                  <a:pt x="6211737" y="2062264"/>
                  <a:pt x="6229877" y="2055790"/>
                  <a:pt x="6238240" y="2062480"/>
                </a:cubicBezTo>
                <a:cubicBezTo>
                  <a:pt x="6247775" y="2070108"/>
                  <a:pt x="6251787" y="2082800"/>
                  <a:pt x="6258560" y="2092960"/>
                </a:cubicBezTo>
                <a:cubicBezTo>
                  <a:pt x="6261947" y="2120053"/>
                  <a:pt x="6262098" y="2147751"/>
                  <a:pt x="6268720" y="2174240"/>
                </a:cubicBezTo>
                <a:cubicBezTo>
                  <a:pt x="6273876" y="2194865"/>
                  <a:pt x="6297267" y="2227220"/>
                  <a:pt x="6309360" y="2245360"/>
                </a:cubicBezTo>
                <a:cubicBezTo>
                  <a:pt x="6319520" y="2241973"/>
                  <a:pt x="6329213" y="2233872"/>
                  <a:pt x="6339840" y="2235200"/>
                </a:cubicBezTo>
                <a:cubicBezTo>
                  <a:pt x="6352713" y="2236809"/>
                  <a:pt x="6417503" y="2267574"/>
                  <a:pt x="6431280" y="2275840"/>
                </a:cubicBezTo>
                <a:cubicBezTo>
                  <a:pt x="6452221" y="2288405"/>
                  <a:pt x="6472703" y="2301827"/>
                  <a:pt x="6492240" y="2316480"/>
                </a:cubicBezTo>
                <a:cubicBezTo>
                  <a:pt x="6538627" y="2351270"/>
                  <a:pt x="6561969" y="2381824"/>
                  <a:pt x="6614160" y="2407920"/>
                </a:cubicBezTo>
                <a:cubicBezTo>
                  <a:pt x="6626649" y="2414165"/>
                  <a:pt x="6641253" y="2414693"/>
                  <a:pt x="6654800" y="2418080"/>
                </a:cubicBezTo>
                <a:cubicBezTo>
                  <a:pt x="6664960" y="2428240"/>
                  <a:pt x="6675929" y="2437651"/>
                  <a:pt x="6685280" y="2448560"/>
                </a:cubicBezTo>
                <a:cubicBezTo>
                  <a:pt x="6751987" y="2526385"/>
                  <a:pt x="6694352" y="2467792"/>
                  <a:pt x="6725920" y="24993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extLst>
      <p:ext uri="{BB962C8B-B14F-4D97-AF65-F5344CB8AC3E}">
        <p14:creationId xmlns:p14="http://schemas.microsoft.com/office/powerpoint/2010/main" val="7146092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350838" y="406400"/>
            <a:ext cx="8793162" cy="752475"/>
          </a:xfrm>
        </p:spPr>
        <p:txBody>
          <a:bodyPr/>
          <a:lstStyle/>
          <a:p>
            <a:r>
              <a:rPr lang="en-GB" altLang="en-US" smtClean="0"/>
              <a:t>The decision boundary perspective…</a:t>
            </a:r>
          </a:p>
        </p:txBody>
      </p:sp>
      <p:sp>
        <p:nvSpPr>
          <p:cNvPr id="5" name="Oval 4"/>
          <p:cNvSpPr/>
          <p:nvPr/>
        </p:nvSpPr>
        <p:spPr>
          <a:xfrm>
            <a:off x="4664075" y="4851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 name="Oval 5"/>
          <p:cNvSpPr/>
          <p:nvPr/>
        </p:nvSpPr>
        <p:spPr>
          <a:xfrm>
            <a:off x="2835275" y="27432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 name="Oval 6"/>
          <p:cNvSpPr/>
          <p:nvPr/>
        </p:nvSpPr>
        <p:spPr>
          <a:xfrm>
            <a:off x="2676525" y="346551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 name="Oval 7"/>
          <p:cNvSpPr/>
          <p:nvPr/>
        </p:nvSpPr>
        <p:spPr>
          <a:xfrm>
            <a:off x="3140075" y="3048000"/>
            <a:ext cx="314325" cy="406400"/>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 name="Oval 8"/>
          <p:cNvSpPr/>
          <p:nvPr/>
        </p:nvSpPr>
        <p:spPr>
          <a:xfrm>
            <a:off x="2992438" y="3911600"/>
            <a:ext cx="314325"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 name="Oval 9"/>
          <p:cNvSpPr/>
          <p:nvPr/>
        </p:nvSpPr>
        <p:spPr>
          <a:xfrm>
            <a:off x="3444875" y="33528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 name="Oval 10"/>
          <p:cNvSpPr/>
          <p:nvPr/>
        </p:nvSpPr>
        <p:spPr>
          <a:xfrm>
            <a:off x="2468563" y="4116388"/>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2" name="Oval 11"/>
          <p:cNvSpPr/>
          <p:nvPr/>
        </p:nvSpPr>
        <p:spPr>
          <a:xfrm>
            <a:off x="1960563" y="3262313"/>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3" name="Oval 12"/>
          <p:cNvSpPr/>
          <p:nvPr/>
        </p:nvSpPr>
        <p:spPr>
          <a:xfrm>
            <a:off x="3713163" y="2408238"/>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4" name="Oval 13"/>
          <p:cNvSpPr/>
          <p:nvPr/>
        </p:nvSpPr>
        <p:spPr>
          <a:xfrm>
            <a:off x="1884363" y="4492625"/>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5" name="Oval 14"/>
          <p:cNvSpPr/>
          <p:nvPr/>
        </p:nvSpPr>
        <p:spPr>
          <a:xfrm>
            <a:off x="1798638" y="3892550"/>
            <a:ext cx="314325" cy="40798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6" name="Oval 15"/>
          <p:cNvSpPr/>
          <p:nvPr/>
        </p:nvSpPr>
        <p:spPr>
          <a:xfrm>
            <a:off x="4576763" y="2265363"/>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7" name="Oval 16"/>
          <p:cNvSpPr/>
          <p:nvPr/>
        </p:nvSpPr>
        <p:spPr>
          <a:xfrm>
            <a:off x="5070475" y="25812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8" name="Oval 17"/>
          <p:cNvSpPr/>
          <p:nvPr/>
        </p:nvSpPr>
        <p:spPr>
          <a:xfrm>
            <a:off x="4911725" y="3302000"/>
            <a:ext cx="315913"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9" name="Oval 18"/>
          <p:cNvSpPr/>
          <p:nvPr/>
        </p:nvSpPr>
        <p:spPr>
          <a:xfrm>
            <a:off x="5375275" y="28860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0" name="Oval 19"/>
          <p:cNvSpPr/>
          <p:nvPr/>
        </p:nvSpPr>
        <p:spPr>
          <a:xfrm>
            <a:off x="5227638" y="37496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1" name="Oval 20"/>
          <p:cNvSpPr/>
          <p:nvPr/>
        </p:nvSpPr>
        <p:spPr>
          <a:xfrm>
            <a:off x="5680075" y="31908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2" name="Oval 21"/>
          <p:cNvSpPr/>
          <p:nvPr/>
        </p:nvSpPr>
        <p:spPr>
          <a:xfrm>
            <a:off x="4703763" y="3952875"/>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3" name="Oval 22"/>
          <p:cNvSpPr/>
          <p:nvPr/>
        </p:nvSpPr>
        <p:spPr>
          <a:xfrm>
            <a:off x="4195763" y="3098800"/>
            <a:ext cx="315912"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4" name="Oval 23"/>
          <p:cNvSpPr/>
          <p:nvPr/>
        </p:nvSpPr>
        <p:spPr>
          <a:xfrm>
            <a:off x="4084638" y="25908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5" name="Oval 24"/>
          <p:cNvSpPr/>
          <p:nvPr/>
        </p:nvSpPr>
        <p:spPr>
          <a:xfrm>
            <a:off x="3444875" y="4443413"/>
            <a:ext cx="314325" cy="40798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6" name="Oval 25"/>
          <p:cNvSpPr/>
          <p:nvPr/>
        </p:nvSpPr>
        <p:spPr>
          <a:xfrm>
            <a:off x="3870325" y="4037013"/>
            <a:ext cx="315913"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7" name="Oval 26"/>
          <p:cNvSpPr/>
          <p:nvPr/>
        </p:nvSpPr>
        <p:spPr>
          <a:xfrm>
            <a:off x="4237038" y="4624388"/>
            <a:ext cx="314325" cy="406400"/>
          </a:xfrm>
          <a:prstGeom prst="ellipse">
            <a:avLst/>
          </a:prstGeom>
          <a:solidFill>
            <a:schemeClr val="accent2"/>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8" name="Oval 27"/>
          <p:cNvSpPr/>
          <p:nvPr/>
        </p:nvSpPr>
        <p:spPr>
          <a:xfrm>
            <a:off x="4079875" y="2184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9" name="Oval 28"/>
          <p:cNvSpPr/>
          <p:nvPr/>
        </p:nvSpPr>
        <p:spPr>
          <a:xfrm>
            <a:off x="4779963" y="2876550"/>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33" name="Straight Arrow Connector 32"/>
          <p:cNvCxnSpPr/>
          <p:nvPr/>
        </p:nvCxnSpPr>
        <p:spPr>
          <a:xfrm flipV="1">
            <a:off x="7488238" y="4319588"/>
            <a:ext cx="101600" cy="325437"/>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7366000" y="4643438"/>
            <a:ext cx="111125" cy="347662"/>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5630" name="TextBox 34"/>
          <p:cNvSpPr txBox="1">
            <a:spLocks noChangeArrowheads="1"/>
          </p:cNvSpPr>
          <p:nvPr/>
        </p:nvSpPr>
        <p:spPr bwMode="auto">
          <a:xfrm>
            <a:off x="381000" y="1341438"/>
            <a:ext cx="6308725" cy="46196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b="1">
                <a:solidFill>
                  <a:schemeClr val="bg1"/>
                </a:solidFill>
              </a:rPr>
              <a:t>Present a training instance / adjust the weights</a:t>
            </a:r>
          </a:p>
        </p:txBody>
      </p:sp>
      <p:sp>
        <p:nvSpPr>
          <p:cNvPr id="4" name="Freeform 3"/>
          <p:cNvSpPr/>
          <p:nvPr/>
        </p:nvSpPr>
        <p:spPr>
          <a:xfrm>
            <a:off x="1006475" y="2366963"/>
            <a:ext cx="6654800" cy="2500312"/>
          </a:xfrm>
          <a:custGeom>
            <a:avLst/>
            <a:gdLst>
              <a:gd name="connsiteX0" fmla="*/ 0 w 6654800"/>
              <a:gd name="connsiteY0" fmla="*/ 1351280 h 2499360"/>
              <a:gd name="connsiteX1" fmla="*/ 101600 w 6654800"/>
              <a:gd name="connsiteY1" fmla="*/ 1341120 h 2499360"/>
              <a:gd name="connsiteX2" fmla="*/ 162560 w 6654800"/>
              <a:gd name="connsiteY2" fmla="*/ 1320800 h 2499360"/>
              <a:gd name="connsiteX3" fmla="*/ 203200 w 6654800"/>
              <a:gd name="connsiteY3" fmla="*/ 1310640 h 2499360"/>
              <a:gd name="connsiteX4" fmla="*/ 233680 w 6654800"/>
              <a:gd name="connsiteY4" fmla="*/ 1290320 h 2499360"/>
              <a:gd name="connsiteX5" fmla="*/ 274320 w 6654800"/>
              <a:gd name="connsiteY5" fmla="*/ 1259840 h 2499360"/>
              <a:gd name="connsiteX6" fmla="*/ 355600 w 6654800"/>
              <a:gd name="connsiteY6" fmla="*/ 1239520 h 2499360"/>
              <a:gd name="connsiteX7" fmla="*/ 528320 w 6654800"/>
              <a:gd name="connsiteY7" fmla="*/ 1249680 h 2499360"/>
              <a:gd name="connsiteX8" fmla="*/ 548640 w 6654800"/>
              <a:gd name="connsiteY8" fmla="*/ 1280160 h 2499360"/>
              <a:gd name="connsiteX9" fmla="*/ 579120 w 6654800"/>
              <a:gd name="connsiteY9" fmla="*/ 1300480 h 2499360"/>
              <a:gd name="connsiteX10" fmla="*/ 609600 w 6654800"/>
              <a:gd name="connsiteY10" fmla="*/ 1330960 h 2499360"/>
              <a:gd name="connsiteX11" fmla="*/ 650240 w 6654800"/>
              <a:gd name="connsiteY11" fmla="*/ 1351280 h 2499360"/>
              <a:gd name="connsiteX12" fmla="*/ 690880 w 6654800"/>
              <a:gd name="connsiteY12" fmla="*/ 1391920 h 2499360"/>
              <a:gd name="connsiteX13" fmla="*/ 721360 w 6654800"/>
              <a:gd name="connsiteY13" fmla="*/ 1463040 h 2499360"/>
              <a:gd name="connsiteX14" fmla="*/ 802640 w 6654800"/>
              <a:gd name="connsiteY14" fmla="*/ 1483360 h 2499360"/>
              <a:gd name="connsiteX15" fmla="*/ 812800 w 6654800"/>
              <a:gd name="connsiteY15" fmla="*/ 1513840 h 2499360"/>
              <a:gd name="connsiteX16" fmla="*/ 853440 w 6654800"/>
              <a:gd name="connsiteY16" fmla="*/ 1574800 h 2499360"/>
              <a:gd name="connsiteX17" fmla="*/ 934720 w 6654800"/>
              <a:gd name="connsiteY17" fmla="*/ 1584960 h 2499360"/>
              <a:gd name="connsiteX18" fmla="*/ 995680 w 6654800"/>
              <a:gd name="connsiteY18" fmla="*/ 1625600 h 2499360"/>
              <a:gd name="connsiteX19" fmla="*/ 1066800 w 6654800"/>
              <a:gd name="connsiteY19" fmla="*/ 1645920 h 2499360"/>
              <a:gd name="connsiteX20" fmla="*/ 1087120 w 6654800"/>
              <a:gd name="connsiteY20" fmla="*/ 1676400 h 2499360"/>
              <a:gd name="connsiteX21" fmla="*/ 1158240 w 6654800"/>
              <a:gd name="connsiteY21" fmla="*/ 1717040 h 2499360"/>
              <a:gd name="connsiteX22" fmla="*/ 1259840 w 6654800"/>
              <a:gd name="connsiteY22" fmla="*/ 1747520 h 2499360"/>
              <a:gd name="connsiteX23" fmla="*/ 1432560 w 6654800"/>
              <a:gd name="connsiteY23" fmla="*/ 1757680 h 2499360"/>
              <a:gd name="connsiteX24" fmla="*/ 1483360 w 6654800"/>
              <a:gd name="connsiteY24" fmla="*/ 1778000 h 2499360"/>
              <a:gd name="connsiteX25" fmla="*/ 1524000 w 6654800"/>
              <a:gd name="connsiteY25" fmla="*/ 1818640 h 2499360"/>
              <a:gd name="connsiteX26" fmla="*/ 1584960 w 6654800"/>
              <a:gd name="connsiteY26" fmla="*/ 1808480 h 2499360"/>
              <a:gd name="connsiteX27" fmla="*/ 1645920 w 6654800"/>
              <a:gd name="connsiteY27" fmla="*/ 1767840 h 2499360"/>
              <a:gd name="connsiteX28" fmla="*/ 1706880 w 6654800"/>
              <a:gd name="connsiteY28" fmla="*/ 1666240 h 2499360"/>
              <a:gd name="connsiteX29" fmla="*/ 1717040 w 6654800"/>
              <a:gd name="connsiteY29" fmla="*/ 1635760 h 2499360"/>
              <a:gd name="connsiteX30" fmla="*/ 1818640 w 6654800"/>
              <a:gd name="connsiteY30" fmla="*/ 1605280 h 2499360"/>
              <a:gd name="connsiteX31" fmla="*/ 1869440 w 6654800"/>
              <a:gd name="connsiteY31" fmla="*/ 1595120 h 2499360"/>
              <a:gd name="connsiteX32" fmla="*/ 1910080 w 6654800"/>
              <a:gd name="connsiteY32" fmla="*/ 1584960 h 2499360"/>
              <a:gd name="connsiteX33" fmla="*/ 1991360 w 6654800"/>
              <a:gd name="connsiteY33" fmla="*/ 1574800 h 2499360"/>
              <a:gd name="connsiteX34" fmla="*/ 2052320 w 6654800"/>
              <a:gd name="connsiteY34" fmla="*/ 1584960 h 2499360"/>
              <a:gd name="connsiteX35" fmla="*/ 2082800 w 6654800"/>
              <a:gd name="connsiteY35" fmla="*/ 1615440 h 2499360"/>
              <a:gd name="connsiteX36" fmla="*/ 2113280 w 6654800"/>
              <a:gd name="connsiteY36" fmla="*/ 1625600 h 2499360"/>
              <a:gd name="connsiteX37" fmla="*/ 2143760 w 6654800"/>
              <a:gd name="connsiteY37" fmla="*/ 1656080 h 2499360"/>
              <a:gd name="connsiteX38" fmla="*/ 2174240 w 6654800"/>
              <a:gd name="connsiteY38" fmla="*/ 1645920 h 2499360"/>
              <a:gd name="connsiteX39" fmla="*/ 2214880 w 6654800"/>
              <a:gd name="connsiteY39" fmla="*/ 1635760 h 2499360"/>
              <a:gd name="connsiteX40" fmla="*/ 2458720 w 6654800"/>
              <a:gd name="connsiteY40" fmla="*/ 1584960 h 2499360"/>
              <a:gd name="connsiteX41" fmla="*/ 2479040 w 6654800"/>
              <a:gd name="connsiteY41" fmla="*/ 1544320 h 2499360"/>
              <a:gd name="connsiteX42" fmla="*/ 2489200 w 6654800"/>
              <a:gd name="connsiteY42" fmla="*/ 1513840 h 2499360"/>
              <a:gd name="connsiteX43" fmla="*/ 2509520 w 6654800"/>
              <a:gd name="connsiteY43" fmla="*/ 1483360 h 2499360"/>
              <a:gd name="connsiteX44" fmla="*/ 2529840 w 6654800"/>
              <a:gd name="connsiteY44" fmla="*/ 1442720 h 2499360"/>
              <a:gd name="connsiteX45" fmla="*/ 2580640 w 6654800"/>
              <a:gd name="connsiteY45" fmla="*/ 1422400 h 2499360"/>
              <a:gd name="connsiteX46" fmla="*/ 2702560 w 6654800"/>
              <a:gd name="connsiteY46" fmla="*/ 1432560 h 2499360"/>
              <a:gd name="connsiteX47" fmla="*/ 2733040 w 6654800"/>
              <a:gd name="connsiteY47" fmla="*/ 1513840 h 2499360"/>
              <a:gd name="connsiteX48" fmla="*/ 2763520 w 6654800"/>
              <a:gd name="connsiteY48" fmla="*/ 1524000 h 2499360"/>
              <a:gd name="connsiteX49" fmla="*/ 2824480 w 6654800"/>
              <a:gd name="connsiteY49" fmla="*/ 1493520 h 2499360"/>
              <a:gd name="connsiteX50" fmla="*/ 2885440 w 6654800"/>
              <a:gd name="connsiteY50" fmla="*/ 1452880 h 2499360"/>
              <a:gd name="connsiteX51" fmla="*/ 2926080 w 6654800"/>
              <a:gd name="connsiteY51" fmla="*/ 1422400 h 2499360"/>
              <a:gd name="connsiteX52" fmla="*/ 2956560 w 6654800"/>
              <a:gd name="connsiteY52" fmla="*/ 1391920 h 2499360"/>
              <a:gd name="connsiteX53" fmla="*/ 2987040 w 6654800"/>
              <a:gd name="connsiteY53" fmla="*/ 1381760 h 2499360"/>
              <a:gd name="connsiteX54" fmla="*/ 3007360 w 6654800"/>
              <a:gd name="connsiteY54" fmla="*/ 1351280 h 2499360"/>
              <a:gd name="connsiteX55" fmla="*/ 3017520 w 6654800"/>
              <a:gd name="connsiteY55" fmla="*/ 1320800 h 2499360"/>
              <a:gd name="connsiteX56" fmla="*/ 3048000 w 6654800"/>
              <a:gd name="connsiteY56" fmla="*/ 1300480 h 2499360"/>
              <a:gd name="connsiteX57" fmla="*/ 3058160 w 6654800"/>
              <a:gd name="connsiteY57" fmla="*/ 1270000 h 2499360"/>
              <a:gd name="connsiteX58" fmla="*/ 3088640 w 6654800"/>
              <a:gd name="connsiteY58" fmla="*/ 1239520 h 2499360"/>
              <a:gd name="connsiteX59" fmla="*/ 3108960 w 6654800"/>
              <a:gd name="connsiteY59" fmla="*/ 1209040 h 2499360"/>
              <a:gd name="connsiteX60" fmla="*/ 3119120 w 6654800"/>
              <a:gd name="connsiteY60" fmla="*/ 1087120 h 2499360"/>
              <a:gd name="connsiteX61" fmla="*/ 3149600 w 6654800"/>
              <a:gd name="connsiteY61" fmla="*/ 1036320 h 2499360"/>
              <a:gd name="connsiteX62" fmla="*/ 3200400 w 6654800"/>
              <a:gd name="connsiteY62" fmla="*/ 894080 h 2499360"/>
              <a:gd name="connsiteX63" fmla="*/ 3230880 w 6654800"/>
              <a:gd name="connsiteY63" fmla="*/ 863600 h 2499360"/>
              <a:gd name="connsiteX64" fmla="*/ 3261360 w 6654800"/>
              <a:gd name="connsiteY64" fmla="*/ 853440 h 2499360"/>
              <a:gd name="connsiteX65" fmla="*/ 3373120 w 6654800"/>
              <a:gd name="connsiteY65" fmla="*/ 853440 h 2499360"/>
              <a:gd name="connsiteX66" fmla="*/ 3393440 w 6654800"/>
              <a:gd name="connsiteY66" fmla="*/ 772160 h 2499360"/>
              <a:gd name="connsiteX67" fmla="*/ 3434080 w 6654800"/>
              <a:gd name="connsiteY67" fmla="*/ 731520 h 2499360"/>
              <a:gd name="connsiteX68" fmla="*/ 3464560 w 6654800"/>
              <a:gd name="connsiteY68" fmla="*/ 619760 h 2499360"/>
              <a:gd name="connsiteX69" fmla="*/ 3474720 w 6654800"/>
              <a:gd name="connsiteY69" fmla="*/ 579120 h 2499360"/>
              <a:gd name="connsiteX70" fmla="*/ 3495040 w 6654800"/>
              <a:gd name="connsiteY70" fmla="*/ 548640 h 2499360"/>
              <a:gd name="connsiteX71" fmla="*/ 3505200 w 6654800"/>
              <a:gd name="connsiteY71" fmla="*/ 487680 h 2499360"/>
              <a:gd name="connsiteX72" fmla="*/ 3545840 w 6654800"/>
              <a:gd name="connsiteY72" fmla="*/ 477520 h 2499360"/>
              <a:gd name="connsiteX73" fmla="*/ 3667760 w 6654800"/>
              <a:gd name="connsiteY73" fmla="*/ 467360 h 2499360"/>
              <a:gd name="connsiteX74" fmla="*/ 3749040 w 6654800"/>
              <a:gd name="connsiteY74" fmla="*/ 416560 h 2499360"/>
              <a:gd name="connsiteX75" fmla="*/ 3799840 w 6654800"/>
              <a:gd name="connsiteY75" fmla="*/ 365760 h 2499360"/>
              <a:gd name="connsiteX76" fmla="*/ 3992880 w 6654800"/>
              <a:gd name="connsiteY76" fmla="*/ 193040 h 2499360"/>
              <a:gd name="connsiteX77" fmla="*/ 4043680 w 6654800"/>
              <a:gd name="connsiteY77" fmla="*/ 213360 h 2499360"/>
              <a:gd name="connsiteX78" fmla="*/ 4104640 w 6654800"/>
              <a:gd name="connsiteY78" fmla="*/ 223520 h 2499360"/>
              <a:gd name="connsiteX79" fmla="*/ 4155440 w 6654800"/>
              <a:gd name="connsiteY79" fmla="*/ 233680 h 2499360"/>
              <a:gd name="connsiteX80" fmla="*/ 4236720 w 6654800"/>
              <a:gd name="connsiteY80" fmla="*/ 254000 h 2499360"/>
              <a:gd name="connsiteX81" fmla="*/ 4277360 w 6654800"/>
              <a:gd name="connsiteY81" fmla="*/ 264160 h 2499360"/>
              <a:gd name="connsiteX82" fmla="*/ 4378960 w 6654800"/>
              <a:gd name="connsiteY82" fmla="*/ 254000 h 2499360"/>
              <a:gd name="connsiteX83" fmla="*/ 4490720 w 6654800"/>
              <a:gd name="connsiteY83" fmla="*/ 162560 h 2499360"/>
              <a:gd name="connsiteX84" fmla="*/ 4582160 w 6654800"/>
              <a:gd name="connsiteY84" fmla="*/ 81280 h 2499360"/>
              <a:gd name="connsiteX85" fmla="*/ 4632960 w 6654800"/>
              <a:gd name="connsiteY85" fmla="*/ 40640 h 2499360"/>
              <a:gd name="connsiteX86" fmla="*/ 4714240 w 6654800"/>
              <a:gd name="connsiteY86" fmla="*/ 0 h 2499360"/>
              <a:gd name="connsiteX87" fmla="*/ 4856480 w 6654800"/>
              <a:gd name="connsiteY87" fmla="*/ 20320 h 2499360"/>
              <a:gd name="connsiteX88" fmla="*/ 4927600 w 6654800"/>
              <a:gd name="connsiteY88" fmla="*/ 40640 h 2499360"/>
              <a:gd name="connsiteX89" fmla="*/ 4978400 w 6654800"/>
              <a:gd name="connsiteY89" fmla="*/ 71120 h 2499360"/>
              <a:gd name="connsiteX90" fmla="*/ 5029200 w 6654800"/>
              <a:gd name="connsiteY90" fmla="*/ 132080 h 2499360"/>
              <a:gd name="connsiteX91" fmla="*/ 5059680 w 6654800"/>
              <a:gd name="connsiteY91" fmla="*/ 162560 h 2499360"/>
              <a:gd name="connsiteX92" fmla="*/ 5100320 w 6654800"/>
              <a:gd name="connsiteY92" fmla="*/ 314960 h 2499360"/>
              <a:gd name="connsiteX93" fmla="*/ 5130800 w 6654800"/>
              <a:gd name="connsiteY93" fmla="*/ 325120 h 2499360"/>
              <a:gd name="connsiteX94" fmla="*/ 5181600 w 6654800"/>
              <a:gd name="connsiteY94" fmla="*/ 355600 h 2499360"/>
              <a:gd name="connsiteX95" fmla="*/ 5222240 w 6654800"/>
              <a:gd name="connsiteY95" fmla="*/ 375920 h 2499360"/>
              <a:gd name="connsiteX96" fmla="*/ 5262880 w 6654800"/>
              <a:gd name="connsiteY96" fmla="*/ 436880 h 2499360"/>
              <a:gd name="connsiteX97" fmla="*/ 5283200 w 6654800"/>
              <a:gd name="connsiteY97" fmla="*/ 467360 h 2499360"/>
              <a:gd name="connsiteX98" fmla="*/ 5293360 w 6654800"/>
              <a:gd name="connsiteY98" fmla="*/ 497840 h 2499360"/>
              <a:gd name="connsiteX99" fmla="*/ 5313680 w 6654800"/>
              <a:gd name="connsiteY99" fmla="*/ 538480 h 2499360"/>
              <a:gd name="connsiteX100" fmla="*/ 5334000 w 6654800"/>
              <a:gd name="connsiteY100" fmla="*/ 619760 h 2499360"/>
              <a:gd name="connsiteX101" fmla="*/ 5354320 w 6654800"/>
              <a:gd name="connsiteY101" fmla="*/ 650240 h 2499360"/>
              <a:gd name="connsiteX102" fmla="*/ 5364480 w 6654800"/>
              <a:gd name="connsiteY102" fmla="*/ 680720 h 2499360"/>
              <a:gd name="connsiteX103" fmla="*/ 5394960 w 6654800"/>
              <a:gd name="connsiteY103" fmla="*/ 701040 h 2499360"/>
              <a:gd name="connsiteX104" fmla="*/ 5425440 w 6654800"/>
              <a:gd name="connsiteY104" fmla="*/ 731520 h 2499360"/>
              <a:gd name="connsiteX105" fmla="*/ 5476240 w 6654800"/>
              <a:gd name="connsiteY105" fmla="*/ 772160 h 2499360"/>
              <a:gd name="connsiteX106" fmla="*/ 5577840 w 6654800"/>
              <a:gd name="connsiteY106" fmla="*/ 924560 h 2499360"/>
              <a:gd name="connsiteX107" fmla="*/ 5638800 w 6654800"/>
              <a:gd name="connsiteY107" fmla="*/ 1005840 h 2499360"/>
              <a:gd name="connsiteX108" fmla="*/ 5709920 w 6654800"/>
              <a:gd name="connsiteY108" fmla="*/ 1168400 h 2499360"/>
              <a:gd name="connsiteX109" fmla="*/ 5720080 w 6654800"/>
              <a:gd name="connsiteY109" fmla="*/ 1219200 h 2499360"/>
              <a:gd name="connsiteX110" fmla="*/ 5781040 w 6654800"/>
              <a:gd name="connsiteY110" fmla="*/ 1270000 h 2499360"/>
              <a:gd name="connsiteX111" fmla="*/ 5872480 w 6654800"/>
              <a:gd name="connsiteY111" fmla="*/ 1371600 h 2499360"/>
              <a:gd name="connsiteX112" fmla="*/ 5923280 w 6654800"/>
              <a:gd name="connsiteY112" fmla="*/ 1452880 h 2499360"/>
              <a:gd name="connsiteX113" fmla="*/ 5984240 w 6654800"/>
              <a:gd name="connsiteY113" fmla="*/ 1524000 h 2499360"/>
              <a:gd name="connsiteX114" fmla="*/ 6055360 w 6654800"/>
              <a:gd name="connsiteY114" fmla="*/ 1666240 h 2499360"/>
              <a:gd name="connsiteX115" fmla="*/ 6136640 w 6654800"/>
              <a:gd name="connsiteY115" fmla="*/ 1778000 h 2499360"/>
              <a:gd name="connsiteX116" fmla="*/ 6146800 w 6654800"/>
              <a:gd name="connsiteY116" fmla="*/ 1991360 h 2499360"/>
              <a:gd name="connsiteX117" fmla="*/ 6156960 w 6654800"/>
              <a:gd name="connsiteY117" fmla="*/ 2021840 h 2499360"/>
              <a:gd name="connsiteX118" fmla="*/ 6268720 w 6654800"/>
              <a:gd name="connsiteY118" fmla="*/ 2042160 h 2499360"/>
              <a:gd name="connsiteX119" fmla="*/ 6319520 w 6654800"/>
              <a:gd name="connsiteY119" fmla="*/ 2052320 h 2499360"/>
              <a:gd name="connsiteX120" fmla="*/ 6350000 w 6654800"/>
              <a:gd name="connsiteY120" fmla="*/ 2072640 h 2499360"/>
              <a:gd name="connsiteX121" fmla="*/ 6390640 w 6654800"/>
              <a:gd name="connsiteY121" fmla="*/ 2092960 h 2499360"/>
              <a:gd name="connsiteX122" fmla="*/ 6410960 w 6654800"/>
              <a:gd name="connsiteY122" fmla="*/ 2123440 h 2499360"/>
              <a:gd name="connsiteX123" fmla="*/ 6471920 w 6654800"/>
              <a:gd name="connsiteY123" fmla="*/ 2164080 h 2499360"/>
              <a:gd name="connsiteX124" fmla="*/ 6502400 w 6654800"/>
              <a:gd name="connsiteY124" fmla="*/ 2225040 h 2499360"/>
              <a:gd name="connsiteX125" fmla="*/ 6512560 w 6654800"/>
              <a:gd name="connsiteY125" fmla="*/ 2275840 h 2499360"/>
              <a:gd name="connsiteX126" fmla="*/ 6563360 w 6654800"/>
              <a:gd name="connsiteY126" fmla="*/ 2326640 h 2499360"/>
              <a:gd name="connsiteX127" fmla="*/ 6634480 w 6654800"/>
              <a:gd name="connsiteY127" fmla="*/ 2458720 h 2499360"/>
              <a:gd name="connsiteX128" fmla="*/ 6654800 w 6654800"/>
              <a:gd name="connsiteY128" fmla="*/ 2499360 h 249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6654800" h="2499360">
                <a:moveTo>
                  <a:pt x="0" y="1351280"/>
                </a:moveTo>
                <a:cubicBezTo>
                  <a:pt x="33867" y="1347893"/>
                  <a:pt x="68147" y="1347392"/>
                  <a:pt x="101600" y="1341120"/>
                </a:cubicBezTo>
                <a:cubicBezTo>
                  <a:pt x="122652" y="1337173"/>
                  <a:pt x="141780" y="1325995"/>
                  <a:pt x="162560" y="1320800"/>
                </a:cubicBezTo>
                <a:lnTo>
                  <a:pt x="203200" y="1310640"/>
                </a:lnTo>
                <a:cubicBezTo>
                  <a:pt x="213360" y="1303867"/>
                  <a:pt x="223744" y="1297417"/>
                  <a:pt x="233680" y="1290320"/>
                </a:cubicBezTo>
                <a:cubicBezTo>
                  <a:pt x="247459" y="1280478"/>
                  <a:pt x="259618" y="1268241"/>
                  <a:pt x="274320" y="1259840"/>
                </a:cubicBezTo>
                <a:cubicBezTo>
                  <a:pt x="291142" y="1250227"/>
                  <a:pt x="342737" y="1242093"/>
                  <a:pt x="355600" y="1239520"/>
                </a:cubicBezTo>
                <a:cubicBezTo>
                  <a:pt x="413173" y="1242907"/>
                  <a:pt x="471884" y="1237799"/>
                  <a:pt x="528320" y="1249680"/>
                </a:cubicBezTo>
                <a:cubicBezTo>
                  <a:pt x="540269" y="1252196"/>
                  <a:pt x="540006" y="1271526"/>
                  <a:pt x="548640" y="1280160"/>
                </a:cubicBezTo>
                <a:cubicBezTo>
                  <a:pt x="557274" y="1288794"/>
                  <a:pt x="569739" y="1292663"/>
                  <a:pt x="579120" y="1300480"/>
                </a:cubicBezTo>
                <a:cubicBezTo>
                  <a:pt x="590158" y="1309678"/>
                  <a:pt x="597908" y="1322609"/>
                  <a:pt x="609600" y="1330960"/>
                </a:cubicBezTo>
                <a:cubicBezTo>
                  <a:pt x="621925" y="1339763"/>
                  <a:pt x="638123" y="1342193"/>
                  <a:pt x="650240" y="1351280"/>
                </a:cubicBezTo>
                <a:cubicBezTo>
                  <a:pt x="665566" y="1362775"/>
                  <a:pt x="677333" y="1378373"/>
                  <a:pt x="690880" y="1391920"/>
                </a:cubicBezTo>
                <a:cubicBezTo>
                  <a:pt x="694832" y="1407727"/>
                  <a:pt x="701313" y="1453017"/>
                  <a:pt x="721360" y="1463040"/>
                </a:cubicBezTo>
                <a:cubicBezTo>
                  <a:pt x="746339" y="1475529"/>
                  <a:pt x="802640" y="1483360"/>
                  <a:pt x="802640" y="1483360"/>
                </a:cubicBezTo>
                <a:cubicBezTo>
                  <a:pt x="806027" y="1493520"/>
                  <a:pt x="809858" y="1503542"/>
                  <a:pt x="812800" y="1513840"/>
                </a:cubicBezTo>
                <a:cubicBezTo>
                  <a:pt x="822078" y="1546313"/>
                  <a:pt x="814703" y="1564235"/>
                  <a:pt x="853440" y="1574800"/>
                </a:cubicBezTo>
                <a:cubicBezTo>
                  <a:pt x="879782" y="1581984"/>
                  <a:pt x="907627" y="1581573"/>
                  <a:pt x="934720" y="1584960"/>
                </a:cubicBezTo>
                <a:cubicBezTo>
                  <a:pt x="955040" y="1598507"/>
                  <a:pt x="971988" y="1619677"/>
                  <a:pt x="995680" y="1625600"/>
                </a:cubicBezTo>
                <a:cubicBezTo>
                  <a:pt x="1046710" y="1638357"/>
                  <a:pt x="1023073" y="1631344"/>
                  <a:pt x="1066800" y="1645920"/>
                </a:cubicBezTo>
                <a:cubicBezTo>
                  <a:pt x="1073573" y="1656080"/>
                  <a:pt x="1078486" y="1667766"/>
                  <a:pt x="1087120" y="1676400"/>
                </a:cubicBezTo>
                <a:cubicBezTo>
                  <a:pt x="1099339" y="1688619"/>
                  <a:pt x="1144959" y="1711728"/>
                  <a:pt x="1158240" y="1717040"/>
                </a:cubicBezTo>
                <a:cubicBezTo>
                  <a:pt x="1168371" y="1721093"/>
                  <a:pt x="1240193" y="1745649"/>
                  <a:pt x="1259840" y="1747520"/>
                </a:cubicBezTo>
                <a:cubicBezTo>
                  <a:pt x="1317253" y="1752988"/>
                  <a:pt x="1374987" y="1754293"/>
                  <a:pt x="1432560" y="1757680"/>
                </a:cubicBezTo>
                <a:cubicBezTo>
                  <a:pt x="1449493" y="1764453"/>
                  <a:pt x="1469349" y="1766324"/>
                  <a:pt x="1483360" y="1778000"/>
                </a:cubicBezTo>
                <a:cubicBezTo>
                  <a:pt x="1555609" y="1838207"/>
                  <a:pt x="1424658" y="1785526"/>
                  <a:pt x="1524000" y="1818640"/>
                </a:cubicBezTo>
                <a:cubicBezTo>
                  <a:pt x="1544320" y="1815253"/>
                  <a:pt x="1565944" y="1816403"/>
                  <a:pt x="1584960" y="1808480"/>
                </a:cubicBezTo>
                <a:cubicBezTo>
                  <a:pt x="1607503" y="1799087"/>
                  <a:pt x="1645920" y="1767840"/>
                  <a:pt x="1645920" y="1767840"/>
                </a:cubicBezTo>
                <a:cubicBezTo>
                  <a:pt x="1674811" y="1724503"/>
                  <a:pt x="1688135" y="1709978"/>
                  <a:pt x="1706880" y="1666240"/>
                </a:cubicBezTo>
                <a:cubicBezTo>
                  <a:pt x="1711099" y="1656396"/>
                  <a:pt x="1709467" y="1643333"/>
                  <a:pt x="1717040" y="1635760"/>
                </a:cubicBezTo>
                <a:cubicBezTo>
                  <a:pt x="1741043" y="1611757"/>
                  <a:pt x="1790430" y="1610409"/>
                  <a:pt x="1818640" y="1605280"/>
                </a:cubicBezTo>
                <a:cubicBezTo>
                  <a:pt x="1835630" y="1602191"/>
                  <a:pt x="1852583" y="1598866"/>
                  <a:pt x="1869440" y="1595120"/>
                </a:cubicBezTo>
                <a:cubicBezTo>
                  <a:pt x="1883071" y="1592091"/>
                  <a:pt x="1896306" y="1587256"/>
                  <a:pt x="1910080" y="1584960"/>
                </a:cubicBezTo>
                <a:cubicBezTo>
                  <a:pt x="1937013" y="1580471"/>
                  <a:pt x="1964267" y="1578187"/>
                  <a:pt x="1991360" y="1574800"/>
                </a:cubicBezTo>
                <a:cubicBezTo>
                  <a:pt x="2011680" y="1578187"/>
                  <a:pt x="2033495" y="1576593"/>
                  <a:pt x="2052320" y="1584960"/>
                </a:cubicBezTo>
                <a:cubicBezTo>
                  <a:pt x="2065450" y="1590796"/>
                  <a:pt x="2070845" y="1607470"/>
                  <a:pt x="2082800" y="1615440"/>
                </a:cubicBezTo>
                <a:cubicBezTo>
                  <a:pt x="2091711" y="1621381"/>
                  <a:pt x="2103120" y="1622213"/>
                  <a:pt x="2113280" y="1625600"/>
                </a:cubicBezTo>
                <a:cubicBezTo>
                  <a:pt x="2123440" y="1635760"/>
                  <a:pt x="2130129" y="1651536"/>
                  <a:pt x="2143760" y="1656080"/>
                </a:cubicBezTo>
                <a:cubicBezTo>
                  <a:pt x="2153920" y="1659467"/>
                  <a:pt x="2163942" y="1648862"/>
                  <a:pt x="2174240" y="1645920"/>
                </a:cubicBezTo>
                <a:cubicBezTo>
                  <a:pt x="2187666" y="1642084"/>
                  <a:pt x="2201333" y="1639147"/>
                  <a:pt x="2214880" y="1635760"/>
                </a:cubicBezTo>
                <a:cubicBezTo>
                  <a:pt x="2326640" y="1561253"/>
                  <a:pt x="2251456" y="1596475"/>
                  <a:pt x="2458720" y="1584960"/>
                </a:cubicBezTo>
                <a:cubicBezTo>
                  <a:pt x="2465493" y="1571413"/>
                  <a:pt x="2473074" y="1558241"/>
                  <a:pt x="2479040" y="1544320"/>
                </a:cubicBezTo>
                <a:cubicBezTo>
                  <a:pt x="2483259" y="1534476"/>
                  <a:pt x="2484411" y="1523419"/>
                  <a:pt x="2489200" y="1513840"/>
                </a:cubicBezTo>
                <a:cubicBezTo>
                  <a:pt x="2494661" y="1502918"/>
                  <a:pt x="2503462" y="1493962"/>
                  <a:pt x="2509520" y="1483360"/>
                </a:cubicBezTo>
                <a:cubicBezTo>
                  <a:pt x="2517034" y="1470210"/>
                  <a:pt x="2518341" y="1452577"/>
                  <a:pt x="2529840" y="1442720"/>
                </a:cubicBezTo>
                <a:cubicBezTo>
                  <a:pt x="2543687" y="1430851"/>
                  <a:pt x="2563707" y="1429173"/>
                  <a:pt x="2580640" y="1422400"/>
                </a:cubicBezTo>
                <a:cubicBezTo>
                  <a:pt x="2621280" y="1425787"/>
                  <a:pt x="2663348" y="1421357"/>
                  <a:pt x="2702560" y="1432560"/>
                </a:cubicBezTo>
                <a:cubicBezTo>
                  <a:pt x="2728148" y="1439871"/>
                  <a:pt x="2726582" y="1504152"/>
                  <a:pt x="2733040" y="1513840"/>
                </a:cubicBezTo>
                <a:cubicBezTo>
                  <a:pt x="2738981" y="1522751"/>
                  <a:pt x="2753360" y="1520613"/>
                  <a:pt x="2763520" y="1524000"/>
                </a:cubicBezTo>
                <a:cubicBezTo>
                  <a:pt x="2794068" y="1513817"/>
                  <a:pt x="2798219" y="1515404"/>
                  <a:pt x="2824480" y="1493520"/>
                </a:cubicBezTo>
                <a:cubicBezTo>
                  <a:pt x="2875217" y="1451239"/>
                  <a:pt x="2831875" y="1470735"/>
                  <a:pt x="2885440" y="1452880"/>
                </a:cubicBezTo>
                <a:cubicBezTo>
                  <a:pt x="2898987" y="1442720"/>
                  <a:pt x="2913223" y="1433420"/>
                  <a:pt x="2926080" y="1422400"/>
                </a:cubicBezTo>
                <a:cubicBezTo>
                  <a:pt x="2936989" y="1413049"/>
                  <a:pt x="2944605" y="1399890"/>
                  <a:pt x="2956560" y="1391920"/>
                </a:cubicBezTo>
                <a:cubicBezTo>
                  <a:pt x="2965471" y="1385979"/>
                  <a:pt x="2976880" y="1385147"/>
                  <a:pt x="2987040" y="1381760"/>
                </a:cubicBezTo>
                <a:cubicBezTo>
                  <a:pt x="2993813" y="1371600"/>
                  <a:pt x="3001899" y="1362202"/>
                  <a:pt x="3007360" y="1351280"/>
                </a:cubicBezTo>
                <a:cubicBezTo>
                  <a:pt x="3012149" y="1341701"/>
                  <a:pt x="3010830" y="1329163"/>
                  <a:pt x="3017520" y="1320800"/>
                </a:cubicBezTo>
                <a:cubicBezTo>
                  <a:pt x="3025148" y="1311265"/>
                  <a:pt x="3037840" y="1307253"/>
                  <a:pt x="3048000" y="1300480"/>
                </a:cubicBezTo>
                <a:cubicBezTo>
                  <a:pt x="3051387" y="1290320"/>
                  <a:pt x="3052219" y="1278911"/>
                  <a:pt x="3058160" y="1270000"/>
                </a:cubicBezTo>
                <a:cubicBezTo>
                  <a:pt x="3066130" y="1258045"/>
                  <a:pt x="3079442" y="1250558"/>
                  <a:pt x="3088640" y="1239520"/>
                </a:cubicBezTo>
                <a:cubicBezTo>
                  <a:pt x="3096457" y="1230139"/>
                  <a:pt x="3102187" y="1219200"/>
                  <a:pt x="3108960" y="1209040"/>
                </a:cubicBezTo>
                <a:cubicBezTo>
                  <a:pt x="3112347" y="1168400"/>
                  <a:pt x="3109780" y="1126817"/>
                  <a:pt x="3119120" y="1087120"/>
                </a:cubicBezTo>
                <a:cubicBezTo>
                  <a:pt x="3123643" y="1067897"/>
                  <a:pt x="3144028" y="1055265"/>
                  <a:pt x="3149600" y="1036320"/>
                </a:cubicBezTo>
                <a:cubicBezTo>
                  <a:pt x="3208734" y="835265"/>
                  <a:pt x="3124731" y="957138"/>
                  <a:pt x="3200400" y="894080"/>
                </a:cubicBezTo>
                <a:cubicBezTo>
                  <a:pt x="3211438" y="884882"/>
                  <a:pt x="3218925" y="871570"/>
                  <a:pt x="3230880" y="863600"/>
                </a:cubicBezTo>
                <a:cubicBezTo>
                  <a:pt x="3239791" y="857659"/>
                  <a:pt x="3251200" y="856827"/>
                  <a:pt x="3261360" y="853440"/>
                </a:cubicBezTo>
                <a:cubicBezTo>
                  <a:pt x="3285073" y="858183"/>
                  <a:pt x="3351537" y="877721"/>
                  <a:pt x="3373120" y="853440"/>
                </a:cubicBezTo>
                <a:cubicBezTo>
                  <a:pt x="3391674" y="832567"/>
                  <a:pt x="3380951" y="797139"/>
                  <a:pt x="3393440" y="772160"/>
                </a:cubicBezTo>
                <a:cubicBezTo>
                  <a:pt x="3402008" y="755025"/>
                  <a:pt x="3420533" y="745067"/>
                  <a:pt x="3434080" y="731520"/>
                </a:cubicBezTo>
                <a:cubicBezTo>
                  <a:pt x="3453071" y="674546"/>
                  <a:pt x="3441643" y="711430"/>
                  <a:pt x="3464560" y="619760"/>
                </a:cubicBezTo>
                <a:cubicBezTo>
                  <a:pt x="3467947" y="606213"/>
                  <a:pt x="3466974" y="590738"/>
                  <a:pt x="3474720" y="579120"/>
                </a:cubicBezTo>
                <a:lnTo>
                  <a:pt x="3495040" y="548640"/>
                </a:lnTo>
                <a:cubicBezTo>
                  <a:pt x="3498427" y="528320"/>
                  <a:pt x="3493226" y="504443"/>
                  <a:pt x="3505200" y="487680"/>
                </a:cubicBezTo>
                <a:cubicBezTo>
                  <a:pt x="3513316" y="476317"/>
                  <a:pt x="3531984" y="479252"/>
                  <a:pt x="3545840" y="477520"/>
                </a:cubicBezTo>
                <a:cubicBezTo>
                  <a:pt x="3586306" y="472462"/>
                  <a:pt x="3627120" y="470747"/>
                  <a:pt x="3667760" y="467360"/>
                </a:cubicBezTo>
                <a:cubicBezTo>
                  <a:pt x="3706693" y="447893"/>
                  <a:pt x="3715125" y="446707"/>
                  <a:pt x="3749040" y="416560"/>
                </a:cubicBezTo>
                <a:cubicBezTo>
                  <a:pt x="3766938" y="400650"/>
                  <a:pt x="3781942" y="381670"/>
                  <a:pt x="3799840" y="365760"/>
                </a:cubicBezTo>
                <a:cubicBezTo>
                  <a:pt x="4013095" y="176200"/>
                  <a:pt x="3861623" y="324297"/>
                  <a:pt x="3992880" y="193040"/>
                </a:cubicBezTo>
                <a:cubicBezTo>
                  <a:pt x="4009813" y="199813"/>
                  <a:pt x="4026085" y="208561"/>
                  <a:pt x="4043680" y="213360"/>
                </a:cubicBezTo>
                <a:cubicBezTo>
                  <a:pt x="4063554" y="218780"/>
                  <a:pt x="4084372" y="219835"/>
                  <a:pt x="4104640" y="223520"/>
                </a:cubicBezTo>
                <a:cubicBezTo>
                  <a:pt x="4121630" y="226609"/>
                  <a:pt x="4138614" y="229797"/>
                  <a:pt x="4155440" y="233680"/>
                </a:cubicBezTo>
                <a:cubicBezTo>
                  <a:pt x="4182652" y="239960"/>
                  <a:pt x="4209627" y="247227"/>
                  <a:pt x="4236720" y="254000"/>
                </a:cubicBezTo>
                <a:lnTo>
                  <a:pt x="4277360" y="264160"/>
                </a:lnTo>
                <a:cubicBezTo>
                  <a:pt x="4311227" y="260773"/>
                  <a:pt x="4348231" y="268633"/>
                  <a:pt x="4378960" y="254000"/>
                </a:cubicBezTo>
                <a:cubicBezTo>
                  <a:pt x="4422418" y="233306"/>
                  <a:pt x="4453363" y="192913"/>
                  <a:pt x="4490720" y="162560"/>
                </a:cubicBezTo>
                <a:cubicBezTo>
                  <a:pt x="4659398" y="25509"/>
                  <a:pt x="4435263" y="211855"/>
                  <a:pt x="4582160" y="81280"/>
                </a:cubicBezTo>
                <a:cubicBezTo>
                  <a:pt x="4598368" y="66873"/>
                  <a:pt x="4614492" y="52005"/>
                  <a:pt x="4632960" y="40640"/>
                </a:cubicBezTo>
                <a:cubicBezTo>
                  <a:pt x="4658758" y="24764"/>
                  <a:pt x="4714240" y="0"/>
                  <a:pt x="4714240" y="0"/>
                </a:cubicBezTo>
                <a:cubicBezTo>
                  <a:pt x="4796139" y="27300"/>
                  <a:pt x="4678406" y="-9359"/>
                  <a:pt x="4856480" y="20320"/>
                </a:cubicBezTo>
                <a:cubicBezTo>
                  <a:pt x="4880800" y="24373"/>
                  <a:pt x="4903893" y="33867"/>
                  <a:pt x="4927600" y="40640"/>
                </a:cubicBezTo>
                <a:cubicBezTo>
                  <a:pt x="4944533" y="50800"/>
                  <a:pt x="4962602" y="59272"/>
                  <a:pt x="4978400" y="71120"/>
                </a:cubicBezTo>
                <a:cubicBezTo>
                  <a:pt x="5017977" y="100803"/>
                  <a:pt x="5000517" y="97660"/>
                  <a:pt x="5029200" y="132080"/>
                </a:cubicBezTo>
                <a:cubicBezTo>
                  <a:pt x="5038398" y="143118"/>
                  <a:pt x="5049520" y="152400"/>
                  <a:pt x="5059680" y="162560"/>
                </a:cubicBezTo>
                <a:cubicBezTo>
                  <a:pt x="5060879" y="167354"/>
                  <a:pt x="5094488" y="305629"/>
                  <a:pt x="5100320" y="314960"/>
                </a:cubicBezTo>
                <a:cubicBezTo>
                  <a:pt x="5105996" y="324042"/>
                  <a:pt x="5121221" y="320331"/>
                  <a:pt x="5130800" y="325120"/>
                </a:cubicBezTo>
                <a:cubicBezTo>
                  <a:pt x="5148463" y="333951"/>
                  <a:pt x="5164338" y="346010"/>
                  <a:pt x="5181600" y="355600"/>
                </a:cubicBezTo>
                <a:cubicBezTo>
                  <a:pt x="5194840" y="362955"/>
                  <a:pt x="5208693" y="369147"/>
                  <a:pt x="5222240" y="375920"/>
                </a:cubicBezTo>
                <a:lnTo>
                  <a:pt x="5262880" y="436880"/>
                </a:lnTo>
                <a:cubicBezTo>
                  <a:pt x="5269653" y="447040"/>
                  <a:pt x="5279339" y="455776"/>
                  <a:pt x="5283200" y="467360"/>
                </a:cubicBezTo>
                <a:cubicBezTo>
                  <a:pt x="5286587" y="477520"/>
                  <a:pt x="5289141" y="487996"/>
                  <a:pt x="5293360" y="497840"/>
                </a:cubicBezTo>
                <a:cubicBezTo>
                  <a:pt x="5299326" y="511761"/>
                  <a:pt x="5308891" y="524112"/>
                  <a:pt x="5313680" y="538480"/>
                </a:cubicBezTo>
                <a:cubicBezTo>
                  <a:pt x="5322511" y="564974"/>
                  <a:pt x="5318509" y="596523"/>
                  <a:pt x="5334000" y="619760"/>
                </a:cubicBezTo>
                <a:cubicBezTo>
                  <a:pt x="5340773" y="629920"/>
                  <a:pt x="5348859" y="639318"/>
                  <a:pt x="5354320" y="650240"/>
                </a:cubicBezTo>
                <a:cubicBezTo>
                  <a:pt x="5359109" y="659819"/>
                  <a:pt x="5357790" y="672357"/>
                  <a:pt x="5364480" y="680720"/>
                </a:cubicBezTo>
                <a:cubicBezTo>
                  <a:pt x="5372108" y="690255"/>
                  <a:pt x="5385579" y="693223"/>
                  <a:pt x="5394960" y="701040"/>
                </a:cubicBezTo>
                <a:cubicBezTo>
                  <a:pt x="5405998" y="710238"/>
                  <a:pt x="5414627" y="722058"/>
                  <a:pt x="5425440" y="731520"/>
                </a:cubicBezTo>
                <a:cubicBezTo>
                  <a:pt x="5441760" y="745800"/>
                  <a:pt x="5462803" y="755140"/>
                  <a:pt x="5476240" y="772160"/>
                </a:cubicBezTo>
                <a:cubicBezTo>
                  <a:pt x="5514072" y="820080"/>
                  <a:pt x="5541208" y="875717"/>
                  <a:pt x="5577840" y="924560"/>
                </a:cubicBezTo>
                <a:cubicBezTo>
                  <a:pt x="5598160" y="951653"/>
                  <a:pt x="5620851" y="977121"/>
                  <a:pt x="5638800" y="1005840"/>
                </a:cubicBezTo>
                <a:cubicBezTo>
                  <a:pt x="5664174" y="1046439"/>
                  <a:pt x="5695748" y="1122341"/>
                  <a:pt x="5709920" y="1168400"/>
                </a:cubicBezTo>
                <a:cubicBezTo>
                  <a:pt x="5714998" y="1184905"/>
                  <a:pt x="5712357" y="1203754"/>
                  <a:pt x="5720080" y="1219200"/>
                </a:cubicBezTo>
                <a:cubicBezTo>
                  <a:pt x="5733292" y="1245623"/>
                  <a:pt x="5760618" y="1252495"/>
                  <a:pt x="5781040" y="1270000"/>
                </a:cubicBezTo>
                <a:cubicBezTo>
                  <a:pt x="5807938" y="1293056"/>
                  <a:pt x="5854211" y="1346024"/>
                  <a:pt x="5872480" y="1371600"/>
                </a:cubicBezTo>
                <a:cubicBezTo>
                  <a:pt x="5891050" y="1397599"/>
                  <a:pt x="5904386" y="1427116"/>
                  <a:pt x="5923280" y="1452880"/>
                </a:cubicBezTo>
                <a:cubicBezTo>
                  <a:pt x="5941744" y="1478059"/>
                  <a:pt x="5967805" y="1497452"/>
                  <a:pt x="5984240" y="1524000"/>
                </a:cubicBezTo>
                <a:cubicBezTo>
                  <a:pt x="6012142" y="1569072"/>
                  <a:pt x="6023554" y="1623832"/>
                  <a:pt x="6055360" y="1666240"/>
                </a:cubicBezTo>
                <a:cubicBezTo>
                  <a:pt x="6123646" y="1757289"/>
                  <a:pt x="6097534" y="1719341"/>
                  <a:pt x="6136640" y="1778000"/>
                </a:cubicBezTo>
                <a:cubicBezTo>
                  <a:pt x="6140027" y="1849120"/>
                  <a:pt x="6140887" y="1920405"/>
                  <a:pt x="6146800" y="1991360"/>
                </a:cubicBezTo>
                <a:cubicBezTo>
                  <a:pt x="6147689" y="2002033"/>
                  <a:pt x="6147074" y="2017721"/>
                  <a:pt x="6156960" y="2021840"/>
                </a:cubicBezTo>
                <a:cubicBezTo>
                  <a:pt x="6191911" y="2036403"/>
                  <a:pt x="6231504" y="2035182"/>
                  <a:pt x="6268720" y="2042160"/>
                </a:cubicBezTo>
                <a:cubicBezTo>
                  <a:pt x="6285693" y="2045342"/>
                  <a:pt x="6302587" y="2048933"/>
                  <a:pt x="6319520" y="2052320"/>
                </a:cubicBezTo>
                <a:cubicBezTo>
                  <a:pt x="6329680" y="2059093"/>
                  <a:pt x="6339398" y="2066582"/>
                  <a:pt x="6350000" y="2072640"/>
                </a:cubicBezTo>
                <a:cubicBezTo>
                  <a:pt x="6363150" y="2080154"/>
                  <a:pt x="6379005" y="2083264"/>
                  <a:pt x="6390640" y="2092960"/>
                </a:cubicBezTo>
                <a:cubicBezTo>
                  <a:pt x="6400021" y="2100777"/>
                  <a:pt x="6401770" y="2115399"/>
                  <a:pt x="6410960" y="2123440"/>
                </a:cubicBezTo>
                <a:cubicBezTo>
                  <a:pt x="6429339" y="2139522"/>
                  <a:pt x="6471920" y="2164080"/>
                  <a:pt x="6471920" y="2164080"/>
                </a:cubicBezTo>
                <a:cubicBezTo>
                  <a:pt x="6491786" y="2193879"/>
                  <a:pt x="6493987" y="2191389"/>
                  <a:pt x="6502400" y="2225040"/>
                </a:cubicBezTo>
                <a:cubicBezTo>
                  <a:pt x="6506588" y="2241793"/>
                  <a:pt x="6506497" y="2259671"/>
                  <a:pt x="6512560" y="2275840"/>
                </a:cubicBezTo>
                <a:cubicBezTo>
                  <a:pt x="6523849" y="2305944"/>
                  <a:pt x="6538524" y="2310083"/>
                  <a:pt x="6563360" y="2326640"/>
                </a:cubicBezTo>
                <a:cubicBezTo>
                  <a:pt x="6585236" y="2363100"/>
                  <a:pt x="6622112" y="2421616"/>
                  <a:pt x="6634480" y="2458720"/>
                </a:cubicBezTo>
                <a:cubicBezTo>
                  <a:pt x="6646155" y="2493744"/>
                  <a:pt x="6637067" y="2481627"/>
                  <a:pt x="6654800" y="24993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extLst>
      <p:ext uri="{BB962C8B-B14F-4D97-AF65-F5344CB8AC3E}">
        <p14:creationId xmlns:p14="http://schemas.microsoft.com/office/powerpoint/2010/main" val="15025002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350838" y="406400"/>
            <a:ext cx="8793162" cy="752475"/>
          </a:xfrm>
        </p:spPr>
        <p:txBody>
          <a:bodyPr/>
          <a:lstStyle/>
          <a:p>
            <a:r>
              <a:rPr lang="en-GB" altLang="en-US" smtClean="0"/>
              <a:t>The decision boundary perspective…</a:t>
            </a:r>
          </a:p>
        </p:txBody>
      </p:sp>
      <p:sp>
        <p:nvSpPr>
          <p:cNvPr id="5" name="Oval 4"/>
          <p:cNvSpPr/>
          <p:nvPr/>
        </p:nvSpPr>
        <p:spPr>
          <a:xfrm>
            <a:off x="4664075" y="4851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 name="Oval 5"/>
          <p:cNvSpPr/>
          <p:nvPr/>
        </p:nvSpPr>
        <p:spPr>
          <a:xfrm>
            <a:off x="2835275" y="27432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 name="Oval 6"/>
          <p:cNvSpPr/>
          <p:nvPr/>
        </p:nvSpPr>
        <p:spPr>
          <a:xfrm>
            <a:off x="2676525" y="346551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 name="Oval 7"/>
          <p:cNvSpPr/>
          <p:nvPr/>
        </p:nvSpPr>
        <p:spPr>
          <a:xfrm>
            <a:off x="3140075" y="3048000"/>
            <a:ext cx="314325" cy="406400"/>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 name="Oval 8"/>
          <p:cNvSpPr/>
          <p:nvPr/>
        </p:nvSpPr>
        <p:spPr>
          <a:xfrm>
            <a:off x="2992438" y="3911600"/>
            <a:ext cx="314325"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 name="Oval 9"/>
          <p:cNvSpPr/>
          <p:nvPr/>
        </p:nvSpPr>
        <p:spPr>
          <a:xfrm>
            <a:off x="3444875" y="33528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 name="Oval 10"/>
          <p:cNvSpPr/>
          <p:nvPr/>
        </p:nvSpPr>
        <p:spPr>
          <a:xfrm>
            <a:off x="2468563" y="4116388"/>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2" name="Oval 11"/>
          <p:cNvSpPr/>
          <p:nvPr/>
        </p:nvSpPr>
        <p:spPr>
          <a:xfrm>
            <a:off x="1960563" y="3262313"/>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3" name="Oval 12"/>
          <p:cNvSpPr/>
          <p:nvPr/>
        </p:nvSpPr>
        <p:spPr>
          <a:xfrm>
            <a:off x="3713163" y="2408238"/>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4" name="Oval 13"/>
          <p:cNvSpPr/>
          <p:nvPr/>
        </p:nvSpPr>
        <p:spPr>
          <a:xfrm>
            <a:off x="1884363" y="4492625"/>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5" name="Oval 14"/>
          <p:cNvSpPr/>
          <p:nvPr/>
        </p:nvSpPr>
        <p:spPr>
          <a:xfrm>
            <a:off x="1798638" y="3892550"/>
            <a:ext cx="314325" cy="40798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6" name="Oval 15"/>
          <p:cNvSpPr/>
          <p:nvPr/>
        </p:nvSpPr>
        <p:spPr>
          <a:xfrm>
            <a:off x="4576763" y="2265363"/>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7" name="Oval 16"/>
          <p:cNvSpPr/>
          <p:nvPr/>
        </p:nvSpPr>
        <p:spPr>
          <a:xfrm>
            <a:off x="5070475" y="25812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8" name="Oval 17"/>
          <p:cNvSpPr/>
          <p:nvPr/>
        </p:nvSpPr>
        <p:spPr>
          <a:xfrm>
            <a:off x="4911725" y="3302000"/>
            <a:ext cx="315913" cy="407988"/>
          </a:xfrm>
          <a:prstGeom prst="ellipse">
            <a:avLst/>
          </a:prstGeom>
          <a:solidFill>
            <a:srgbClr val="FFC000"/>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9" name="Oval 18"/>
          <p:cNvSpPr/>
          <p:nvPr/>
        </p:nvSpPr>
        <p:spPr>
          <a:xfrm>
            <a:off x="5375275" y="28860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0" name="Oval 19"/>
          <p:cNvSpPr/>
          <p:nvPr/>
        </p:nvSpPr>
        <p:spPr>
          <a:xfrm>
            <a:off x="5227638" y="37496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1" name="Oval 20"/>
          <p:cNvSpPr/>
          <p:nvPr/>
        </p:nvSpPr>
        <p:spPr>
          <a:xfrm>
            <a:off x="5680075" y="31908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2" name="Oval 21"/>
          <p:cNvSpPr/>
          <p:nvPr/>
        </p:nvSpPr>
        <p:spPr>
          <a:xfrm>
            <a:off x="4703763" y="3952875"/>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3" name="Oval 22"/>
          <p:cNvSpPr/>
          <p:nvPr/>
        </p:nvSpPr>
        <p:spPr>
          <a:xfrm>
            <a:off x="4195763" y="3098800"/>
            <a:ext cx="315912"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4" name="Oval 23"/>
          <p:cNvSpPr/>
          <p:nvPr/>
        </p:nvSpPr>
        <p:spPr>
          <a:xfrm>
            <a:off x="4084638" y="25908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5" name="Oval 24"/>
          <p:cNvSpPr/>
          <p:nvPr/>
        </p:nvSpPr>
        <p:spPr>
          <a:xfrm>
            <a:off x="3444875" y="4443413"/>
            <a:ext cx="314325" cy="40798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6" name="Oval 25"/>
          <p:cNvSpPr/>
          <p:nvPr/>
        </p:nvSpPr>
        <p:spPr>
          <a:xfrm>
            <a:off x="3870325" y="4037013"/>
            <a:ext cx="315913"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7" name="Oval 26"/>
          <p:cNvSpPr/>
          <p:nvPr/>
        </p:nvSpPr>
        <p:spPr>
          <a:xfrm>
            <a:off x="4237038" y="4624388"/>
            <a:ext cx="314325" cy="406400"/>
          </a:xfrm>
          <a:prstGeom prst="ellipse">
            <a:avLst/>
          </a:prstGeom>
          <a:solidFill>
            <a:schemeClr val="accent2"/>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8" name="Oval 27"/>
          <p:cNvSpPr/>
          <p:nvPr/>
        </p:nvSpPr>
        <p:spPr>
          <a:xfrm>
            <a:off x="4079875" y="2184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9" name="Oval 28"/>
          <p:cNvSpPr/>
          <p:nvPr/>
        </p:nvSpPr>
        <p:spPr>
          <a:xfrm>
            <a:off x="4779963" y="2876550"/>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33" name="Straight Arrow Connector 32"/>
          <p:cNvCxnSpPr/>
          <p:nvPr/>
        </p:nvCxnSpPr>
        <p:spPr>
          <a:xfrm flipV="1">
            <a:off x="7488238" y="4319588"/>
            <a:ext cx="101600" cy="325437"/>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7366000" y="4643438"/>
            <a:ext cx="111125" cy="347662"/>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6654" name="TextBox 34"/>
          <p:cNvSpPr txBox="1">
            <a:spLocks noChangeArrowheads="1"/>
          </p:cNvSpPr>
          <p:nvPr/>
        </p:nvSpPr>
        <p:spPr bwMode="auto">
          <a:xfrm>
            <a:off x="381000" y="1341438"/>
            <a:ext cx="6308725" cy="46196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b="1">
                <a:solidFill>
                  <a:schemeClr val="bg1"/>
                </a:solidFill>
              </a:rPr>
              <a:t>Present a training instance / adjust the weights</a:t>
            </a:r>
          </a:p>
        </p:txBody>
      </p:sp>
      <p:sp>
        <p:nvSpPr>
          <p:cNvPr id="3" name="Freeform 2"/>
          <p:cNvSpPr/>
          <p:nvPr/>
        </p:nvSpPr>
        <p:spPr>
          <a:xfrm>
            <a:off x="995363" y="2498725"/>
            <a:ext cx="6746875" cy="2306638"/>
          </a:xfrm>
          <a:custGeom>
            <a:avLst/>
            <a:gdLst>
              <a:gd name="connsiteX0" fmla="*/ 0 w 6746240"/>
              <a:gd name="connsiteY0" fmla="*/ 1280160 h 2306320"/>
              <a:gd name="connsiteX1" fmla="*/ 121920 w 6746240"/>
              <a:gd name="connsiteY1" fmla="*/ 1259840 h 2306320"/>
              <a:gd name="connsiteX2" fmla="*/ 182880 w 6746240"/>
              <a:gd name="connsiteY2" fmla="*/ 1239520 h 2306320"/>
              <a:gd name="connsiteX3" fmla="*/ 274320 w 6746240"/>
              <a:gd name="connsiteY3" fmla="*/ 1209040 h 2306320"/>
              <a:gd name="connsiteX4" fmla="*/ 304800 w 6746240"/>
              <a:gd name="connsiteY4" fmla="*/ 1198880 h 2306320"/>
              <a:gd name="connsiteX5" fmla="*/ 335280 w 6746240"/>
              <a:gd name="connsiteY5" fmla="*/ 1188720 h 2306320"/>
              <a:gd name="connsiteX6" fmla="*/ 375920 w 6746240"/>
              <a:gd name="connsiteY6" fmla="*/ 1178560 h 2306320"/>
              <a:gd name="connsiteX7" fmla="*/ 426720 w 6746240"/>
              <a:gd name="connsiteY7" fmla="*/ 1188720 h 2306320"/>
              <a:gd name="connsiteX8" fmla="*/ 447040 w 6746240"/>
              <a:gd name="connsiteY8" fmla="*/ 1219200 h 2306320"/>
              <a:gd name="connsiteX9" fmla="*/ 538480 w 6746240"/>
              <a:gd name="connsiteY9" fmla="*/ 1198880 h 2306320"/>
              <a:gd name="connsiteX10" fmla="*/ 690880 w 6746240"/>
              <a:gd name="connsiteY10" fmla="*/ 1209040 h 2306320"/>
              <a:gd name="connsiteX11" fmla="*/ 701040 w 6746240"/>
              <a:gd name="connsiteY11" fmla="*/ 1239520 h 2306320"/>
              <a:gd name="connsiteX12" fmla="*/ 731520 w 6746240"/>
              <a:gd name="connsiteY12" fmla="*/ 1259840 h 2306320"/>
              <a:gd name="connsiteX13" fmla="*/ 853440 w 6746240"/>
              <a:gd name="connsiteY13" fmla="*/ 1280160 h 2306320"/>
              <a:gd name="connsiteX14" fmla="*/ 883920 w 6746240"/>
              <a:gd name="connsiteY14" fmla="*/ 1320800 h 2306320"/>
              <a:gd name="connsiteX15" fmla="*/ 894080 w 6746240"/>
              <a:gd name="connsiteY15" fmla="*/ 1351280 h 2306320"/>
              <a:gd name="connsiteX16" fmla="*/ 924560 w 6746240"/>
              <a:gd name="connsiteY16" fmla="*/ 1361440 h 2306320"/>
              <a:gd name="connsiteX17" fmla="*/ 1066800 w 6746240"/>
              <a:gd name="connsiteY17" fmla="*/ 1402080 h 2306320"/>
              <a:gd name="connsiteX18" fmla="*/ 1127760 w 6746240"/>
              <a:gd name="connsiteY18" fmla="*/ 1432560 h 2306320"/>
              <a:gd name="connsiteX19" fmla="*/ 1188720 w 6746240"/>
              <a:gd name="connsiteY19" fmla="*/ 1493520 h 2306320"/>
              <a:gd name="connsiteX20" fmla="*/ 1534160 w 6746240"/>
              <a:gd name="connsiteY20" fmla="*/ 1503680 h 2306320"/>
              <a:gd name="connsiteX21" fmla="*/ 1717040 w 6746240"/>
              <a:gd name="connsiteY21" fmla="*/ 1534160 h 2306320"/>
              <a:gd name="connsiteX22" fmla="*/ 1767840 w 6746240"/>
              <a:gd name="connsiteY22" fmla="*/ 1544320 h 2306320"/>
              <a:gd name="connsiteX23" fmla="*/ 1828800 w 6746240"/>
              <a:gd name="connsiteY23" fmla="*/ 1564640 h 2306320"/>
              <a:gd name="connsiteX24" fmla="*/ 1930400 w 6746240"/>
              <a:gd name="connsiteY24" fmla="*/ 1544320 h 2306320"/>
              <a:gd name="connsiteX25" fmla="*/ 1981200 w 6746240"/>
              <a:gd name="connsiteY25" fmla="*/ 1524000 h 2306320"/>
              <a:gd name="connsiteX26" fmla="*/ 2082800 w 6746240"/>
              <a:gd name="connsiteY26" fmla="*/ 1483360 h 2306320"/>
              <a:gd name="connsiteX27" fmla="*/ 2143760 w 6746240"/>
              <a:gd name="connsiteY27" fmla="*/ 1463040 h 2306320"/>
              <a:gd name="connsiteX28" fmla="*/ 2468880 w 6746240"/>
              <a:gd name="connsiteY28" fmla="*/ 1452880 h 2306320"/>
              <a:gd name="connsiteX29" fmla="*/ 2600960 w 6746240"/>
              <a:gd name="connsiteY29" fmla="*/ 1402080 h 2306320"/>
              <a:gd name="connsiteX30" fmla="*/ 2661920 w 6746240"/>
              <a:gd name="connsiteY30" fmla="*/ 1371600 h 2306320"/>
              <a:gd name="connsiteX31" fmla="*/ 2692400 w 6746240"/>
              <a:gd name="connsiteY31" fmla="*/ 1351280 h 2306320"/>
              <a:gd name="connsiteX32" fmla="*/ 2733040 w 6746240"/>
              <a:gd name="connsiteY32" fmla="*/ 1341120 h 2306320"/>
              <a:gd name="connsiteX33" fmla="*/ 2824480 w 6746240"/>
              <a:gd name="connsiteY33" fmla="*/ 1300480 h 2306320"/>
              <a:gd name="connsiteX34" fmla="*/ 2865120 w 6746240"/>
              <a:gd name="connsiteY34" fmla="*/ 1229360 h 2306320"/>
              <a:gd name="connsiteX35" fmla="*/ 2885440 w 6746240"/>
              <a:gd name="connsiteY35" fmla="*/ 1188720 h 2306320"/>
              <a:gd name="connsiteX36" fmla="*/ 2915920 w 6746240"/>
              <a:gd name="connsiteY36" fmla="*/ 1158240 h 2306320"/>
              <a:gd name="connsiteX37" fmla="*/ 3007360 w 6746240"/>
              <a:gd name="connsiteY37" fmla="*/ 1107440 h 2306320"/>
              <a:gd name="connsiteX38" fmla="*/ 3068320 w 6746240"/>
              <a:gd name="connsiteY38" fmla="*/ 1036320 h 2306320"/>
              <a:gd name="connsiteX39" fmla="*/ 3108960 w 6746240"/>
              <a:gd name="connsiteY39" fmla="*/ 995680 h 2306320"/>
              <a:gd name="connsiteX40" fmla="*/ 3139440 w 6746240"/>
              <a:gd name="connsiteY40" fmla="*/ 1005840 h 2306320"/>
              <a:gd name="connsiteX41" fmla="*/ 3159760 w 6746240"/>
              <a:gd name="connsiteY41" fmla="*/ 975360 h 2306320"/>
              <a:gd name="connsiteX42" fmla="*/ 3180080 w 6746240"/>
              <a:gd name="connsiteY42" fmla="*/ 904240 h 2306320"/>
              <a:gd name="connsiteX43" fmla="*/ 3200400 w 6746240"/>
              <a:gd name="connsiteY43" fmla="*/ 843280 h 2306320"/>
              <a:gd name="connsiteX44" fmla="*/ 3210560 w 6746240"/>
              <a:gd name="connsiteY44" fmla="*/ 802640 h 2306320"/>
              <a:gd name="connsiteX45" fmla="*/ 3241040 w 6746240"/>
              <a:gd name="connsiteY45" fmla="*/ 792480 h 2306320"/>
              <a:gd name="connsiteX46" fmla="*/ 3271520 w 6746240"/>
              <a:gd name="connsiteY46" fmla="*/ 772160 h 2306320"/>
              <a:gd name="connsiteX47" fmla="*/ 3383280 w 6746240"/>
              <a:gd name="connsiteY47" fmla="*/ 751840 h 2306320"/>
              <a:gd name="connsiteX48" fmla="*/ 3484880 w 6746240"/>
              <a:gd name="connsiteY48" fmla="*/ 680720 h 2306320"/>
              <a:gd name="connsiteX49" fmla="*/ 3515360 w 6746240"/>
              <a:gd name="connsiteY49" fmla="*/ 670560 h 2306320"/>
              <a:gd name="connsiteX50" fmla="*/ 3576320 w 6746240"/>
              <a:gd name="connsiteY50" fmla="*/ 629920 h 2306320"/>
              <a:gd name="connsiteX51" fmla="*/ 3586480 w 6746240"/>
              <a:gd name="connsiteY51" fmla="*/ 599440 h 2306320"/>
              <a:gd name="connsiteX52" fmla="*/ 3596640 w 6746240"/>
              <a:gd name="connsiteY52" fmla="*/ 558800 h 2306320"/>
              <a:gd name="connsiteX53" fmla="*/ 3627120 w 6746240"/>
              <a:gd name="connsiteY53" fmla="*/ 528320 h 2306320"/>
              <a:gd name="connsiteX54" fmla="*/ 3667760 w 6746240"/>
              <a:gd name="connsiteY54" fmla="*/ 467360 h 2306320"/>
              <a:gd name="connsiteX55" fmla="*/ 3708400 w 6746240"/>
              <a:gd name="connsiteY55" fmla="*/ 406400 h 2306320"/>
              <a:gd name="connsiteX56" fmla="*/ 3728720 w 6746240"/>
              <a:gd name="connsiteY56" fmla="*/ 375920 h 2306320"/>
              <a:gd name="connsiteX57" fmla="*/ 3759200 w 6746240"/>
              <a:gd name="connsiteY57" fmla="*/ 355600 h 2306320"/>
              <a:gd name="connsiteX58" fmla="*/ 3840480 w 6746240"/>
              <a:gd name="connsiteY58" fmla="*/ 274320 h 2306320"/>
              <a:gd name="connsiteX59" fmla="*/ 3870960 w 6746240"/>
              <a:gd name="connsiteY59" fmla="*/ 254000 h 2306320"/>
              <a:gd name="connsiteX60" fmla="*/ 3911600 w 6746240"/>
              <a:gd name="connsiteY60" fmla="*/ 223520 h 2306320"/>
              <a:gd name="connsiteX61" fmla="*/ 4003040 w 6746240"/>
              <a:gd name="connsiteY61" fmla="*/ 182880 h 2306320"/>
              <a:gd name="connsiteX62" fmla="*/ 4033520 w 6746240"/>
              <a:gd name="connsiteY62" fmla="*/ 152400 h 2306320"/>
              <a:gd name="connsiteX63" fmla="*/ 4114800 w 6746240"/>
              <a:gd name="connsiteY63" fmla="*/ 121920 h 2306320"/>
              <a:gd name="connsiteX64" fmla="*/ 4145280 w 6746240"/>
              <a:gd name="connsiteY64" fmla="*/ 142240 h 2306320"/>
              <a:gd name="connsiteX65" fmla="*/ 4185920 w 6746240"/>
              <a:gd name="connsiteY65" fmla="*/ 132080 h 2306320"/>
              <a:gd name="connsiteX66" fmla="*/ 4307840 w 6746240"/>
              <a:gd name="connsiteY66" fmla="*/ 121920 h 2306320"/>
              <a:gd name="connsiteX67" fmla="*/ 4378960 w 6746240"/>
              <a:gd name="connsiteY67" fmla="*/ 101600 h 2306320"/>
              <a:gd name="connsiteX68" fmla="*/ 4409440 w 6746240"/>
              <a:gd name="connsiteY68" fmla="*/ 91440 h 2306320"/>
              <a:gd name="connsiteX69" fmla="*/ 4541520 w 6746240"/>
              <a:gd name="connsiteY69" fmla="*/ 81280 h 2306320"/>
              <a:gd name="connsiteX70" fmla="*/ 4582160 w 6746240"/>
              <a:gd name="connsiteY70" fmla="*/ 71120 h 2306320"/>
              <a:gd name="connsiteX71" fmla="*/ 4592320 w 6746240"/>
              <a:gd name="connsiteY71" fmla="*/ 30480 h 2306320"/>
              <a:gd name="connsiteX72" fmla="*/ 4622800 w 6746240"/>
              <a:gd name="connsiteY72" fmla="*/ 0 h 2306320"/>
              <a:gd name="connsiteX73" fmla="*/ 4724400 w 6746240"/>
              <a:gd name="connsiteY73" fmla="*/ 30480 h 2306320"/>
              <a:gd name="connsiteX74" fmla="*/ 4744720 w 6746240"/>
              <a:gd name="connsiteY74" fmla="*/ 60960 h 2306320"/>
              <a:gd name="connsiteX75" fmla="*/ 4826000 w 6746240"/>
              <a:gd name="connsiteY75" fmla="*/ 81280 h 2306320"/>
              <a:gd name="connsiteX76" fmla="*/ 4968240 w 6746240"/>
              <a:gd name="connsiteY76" fmla="*/ 162560 h 2306320"/>
              <a:gd name="connsiteX77" fmla="*/ 5130800 w 6746240"/>
              <a:gd name="connsiteY77" fmla="*/ 254000 h 2306320"/>
              <a:gd name="connsiteX78" fmla="*/ 5242560 w 6746240"/>
              <a:gd name="connsiteY78" fmla="*/ 335280 h 2306320"/>
              <a:gd name="connsiteX79" fmla="*/ 5273040 w 6746240"/>
              <a:gd name="connsiteY79" fmla="*/ 365760 h 2306320"/>
              <a:gd name="connsiteX80" fmla="*/ 5323840 w 6746240"/>
              <a:gd name="connsiteY80" fmla="*/ 375920 h 2306320"/>
              <a:gd name="connsiteX81" fmla="*/ 5527040 w 6746240"/>
              <a:gd name="connsiteY81" fmla="*/ 396240 h 2306320"/>
              <a:gd name="connsiteX82" fmla="*/ 5547360 w 6746240"/>
              <a:gd name="connsiteY82" fmla="*/ 589280 h 2306320"/>
              <a:gd name="connsiteX83" fmla="*/ 5557520 w 6746240"/>
              <a:gd name="connsiteY83" fmla="*/ 629920 h 2306320"/>
              <a:gd name="connsiteX84" fmla="*/ 5567680 w 6746240"/>
              <a:gd name="connsiteY84" fmla="*/ 680720 h 2306320"/>
              <a:gd name="connsiteX85" fmla="*/ 5577840 w 6746240"/>
              <a:gd name="connsiteY85" fmla="*/ 741680 h 2306320"/>
              <a:gd name="connsiteX86" fmla="*/ 5588000 w 6746240"/>
              <a:gd name="connsiteY86" fmla="*/ 812800 h 2306320"/>
              <a:gd name="connsiteX87" fmla="*/ 5598160 w 6746240"/>
              <a:gd name="connsiteY87" fmla="*/ 853440 h 2306320"/>
              <a:gd name="connsiteX88" fmla="*/ 5608320 w 6746240"/>
              <a:gd name="connsiteY88" fmla="*/ 904240 h 2306320"/>
              <a:gd name="connsiteX89" fmla="*/ 5618480 w 6746240"/>
              <a:gd name="connsiteY89" fmla="*/ 944880 h 2306320"/>
              <a:gd name="connsiteX90" fmla="*/ 5659120 w 6746240"/>
              <a:gd name="connsiteY90" fmla="*/ 955040 h 2306320"/>
              <a:gd name="connsiteX91" fmla="*/ 5689600 w 6746240"/>
              <a:gd name="connsiteY91" fmla="*/ 1005840 h 2306320"/>
              <a:gd name="connsiteX92" fmla="*/ 5699760 w 6746240"/>
              <a:gd name="connsiteY92" fmla="*/ 1036320 h 2306320"/>
              <a:gd name="connsiteX93" fmla="*/ 5750560 w 6746240"/>
              <a:gd name="connsiteY93" fmla="*/ 1127760 h 2306320"/>
              <a:gd name="connsiteX94" fmla="*/ 5770880 w 6746240"/>
              <a:gd name="connsiteY94" fmla="*/ 1188720 h 2306320"/>
              <a:gd name="connsiteX95" fmla="*/ 5781040 w 6746240"/>
              <a:gd name="connsiteY95" fmla="*/ 1229360 h 2306320"/>
              <a:gd name="connsiteX96" fmla="*/ 5821680 w 6746240"/>
              <a:gd name="connsiteY96" fmla="*/ 1239520 h 2306320"/>
              <a:gd name="connsiteX97" fmla="*/ 5872480 w 6746240"/>
              <a:gd name="connsiteY97" fmla="*/ 1259840 h 2306320"/>
              <a:gd name="connsiteX98" fmla="*/ 5974080 w 6746240"/>
              <a:gd name="connsiteY98" fmla="*/ 1330960 h 2306320"/>
              <a:gd name="connsiteX99" fmla="*/ 6004560 w 6746240"/>
              <a:gd name="connsiteY99" fmla="*/ 1371600 h 2306320"/>
              <a:gd name="connsiteX100" fmla="*/ 6065520 w 6746240"/>
              <a:gd name="connsiteY100" fmla="*/ 1442720 h 2306320"/>
              <a:gd name="connsiteX101" fmla="*/ 6085840 w 6746240"/>
              <a:gd name="connsiteY101" fmla="*/ 1483360 h 2306320"/>
              <a:gd name="connsiteX102" fmla="*/ 6126480 w 6746240"/>
              <a:gd name="connsiteY102" fmla="*/ 1544320 h 2306320"/>
              <a:gd name="connsiteX103" fmla="*/ 6177280 w 6746240"/>
              <a:gd name="connsiteY103" fmla="*/ 1564640 h 2306320"/>
              <a:gd name="connsiteX104" fmla="*/ 6268720 w 6746240"/>
              <a:gd name="connsiteY104" fmla="*/ 1666240 h 2306320"/>
              <a:gd name="connsiteX105" fmla="*/ 6278880 w 6746240"/>
              <a:gd name="connsiteY105" fmla="*/ 1717040 h 2306320"/>
              <a:gd name="connsiteX106" fmla="*/ 6319520 w 6746240"/>
              <a:gd name="connsiteY106" fmla="*/ 1737360 h 2306320"/>
              <a:gd name="connsiteX107" fmla="*/ 6350000 w 6746240"/>
              <a:gd name="connsiteY107" fmla="*/ 1757680 h 2306320"/>
              <a:gd name="connsiteX108" fmla="*/ 6370320 w 6746240"/>
              <a:gd name="connsiteY108" fmla="*/ 1798320 h 2306320"/>
              <a:gd name="connsiteX109" fmla="*/ 6390640 w 6746240"/>
              <a:gd name="connsiteY109" fmla="*/ 1859280 h 2306320"/>
              <a:gd name="connsiteX110" fmla="*/ 6421120 w 6746240"/>
              <a:gd name="connsiteY110" fmla="*/ 1971040 h 2306320"/>
              <a:gd name="connsiteX111" fmla="*/ 6431280 w 6746240"/>
              <a:gd name="connsiteY111" fmla="*/ 2001520 h 2306320"/>
              <a:gd name="connsiteX112" fmla="*/ 6461760 w 6746240"/>
              <a:gd name="connsiteY112" fmla="*/ 2011680 h 2306320"/>
              <a:gd name="connsiteX113" fmla="*/ 6471920 w 6746240"/>
              <a:gd name="connsiteY113" fmla="*/ 2042160 h 2306320"/>
              <a:gd name="connsiteX114" fmla="*/ 6563360 w 6746240"/>
              <a:gd name="connsiteY114" fmla="*/ 2082800 h 2306320"/>
              <a:gd name="connsiteX115" fmla="*/ 6614160 w 6746240"/>
              <a:gd name="connsiteY115" fmla="*/ 2113280 h 2306320"/>
              <a:gd name="connsiteX116" fmla="*/ 6644640 w 6746240"/>
              <a:gd name="connsiteY116" fmla="*/ 2164080 h 2306320"/>
              <a:gd name="connsiteX117" fmla="*/ 6675120 w 6746240"/>
              <a:gd name="connsiteY117" fmla="*/ 2194560 h 2306320"/>
              <a:gd name="connsiteX118" fmla="*/ 6695440 w 6746240"/>
              <a:gd name="connsiteY118" fmla="*/ 2235200 h 2306320"/>
              <a:gd name="connsiteX119" fmla="*/ 6746240 w 6746240"/>
              <a:gd name="connsiteY119" fmla="*/ 2306320 h 230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746240" h="2306320">
                <a:moveTo>
                  <a:pt x="0" y="1280160"/>
                </a:moveTo>
                <a:cubicBezTo>
                  <a:pt x="30529" y="1275799"/>
                  <a:pt x="89236" y="1268754"/>
                  <a:pt x="121920" y="1259840"/>
                </a:cubicBezTo>
                <a:cubicBezTo>
                  <a:pt x="142584" y="1254204"/>
                  <a:pt x="162560" y="1246293"/>
                  <a:pt x="182880" y="1239520"/>
                </a:cubicBezTo>
                <a:lnTo>
                  <a:pt x="274320" y="1209040"/>
                </a:lnTo>
                <a:lnTo>
                  <a:pt x="304800" y="1198880"/>
                </a:lnTo>
                <a:cubicBezTo>
                  <a:pt x="314960" y="1195493"/>
                  <a:pt x="324890" y="1191317"/>
                  <a:pt x="335280" y="1188720"/>
                </a:cubicBezTo>
                <a:lnTo>
                  <a:pt x="375920" y="1178560"/>
                </a:lnTo>
                <a:cubicBezTo>
                  <a:pt x="392853" y="1181947"/>
                  <a:pt x="411727" y="1180152"/>
                  <a:pt x="426720" y="1188720"/>
                </a:cubicBezTo>
                <a:cubicBezTo>
                  <a:pt x="437322" y="1194778"/>
                  <a:pt x="435194" y="1216238"/>
                  <a:pt x="447040" y="1219200"/>
                </a:cubicBezTo>
                <a:cubicBezTo>
                  <a:pt x="467475" y="1224309"/>
                  <a:pt x="515016" y="1206701"/>
                  <a:pt x="538480" y="1198880"/>
                </a:cubicBezTo>
                <a:cubicBezTo>
                  <a:pt x="589280" y="1202267"/>
                  <a:pt x="641487" y="1196692"/>
                  <a:pt x="690880" y="1209040"/>
                </a:cubicBezTo>
                <a:cubicBezTo>
                  <a:pt x="701270" y="1211637"/>
                  <a:pt x="694350" y="1231157"/>
                  <a:pt x="701040" y="1239520"/>
                </a:cubicBezTo>
                <a:cubicBezTo>
                  <a:pt x="708668" y="1249055"/>
                  <a:pt x="720598" y="1254379"/>
                  <a:pt x="731520" y="1259840"/>
                </a:cubicBezTo>
                <a:cubicBezTo>
                  <a:pt x="765562" y="1276861"/>
                  <a:pt x="824467" y="1276941"/>
                  <a:pt x="853440" y="1280160"/>
                </a:cubicBezTo>
                <a:cubicBezTo>
                  <a:pt x="863600" y="1293707"/>
                  <a:pt x="875519" y="1306098"/>
                  <a:pt x="883920" y="1320800"/>
                </a:cubicBezTo>
                <a:cubicBezTo>
                  <a:pt x="889233" y="1330099"/>
                  <a:pt x="886507" y="1343707"/>
                  <a:pt x="894080" y="1351280"/>
                </a:cubicBezTo>
                <a:cubicBezTo>
                  <a:pt x="901653" y="1358853"/>
                  <a:pt x="914400" y="1358053"/>
                  <a:pt x="924560" y="1361440"/>
                </a:cubicBezTo>
                <a:cubicBezTo>
                  <a:pt x="949263" y="1435548"/>
                  <a:pt x="921655" y="1383937"/>
                  <a:pt x="1066800" y="1402080"/>
                </a:cubicBezTo>
                <a:cubicBezTo>
                  <a:pt x="1085688" y="1404441"/>
                  <a:pt x="1114794" y="1419594"/>
                  <a:pt x="1127760" y="1432560"/>
                </a:cubicBezTo>
                <a:cubicBezTo>
                  <a:pt x="1139894" y="1444694"/>
                  <a:pt x="1162663" y="1491407"/>
                  <a:pt x="1188720" y="1493520"/>
                </a:cubicBezTo>
                <a:cubicBezTo>
                  <a:pt x="1303540" y="1502830"/>
                  <a:pt x="1419013" y="1500293"/>
                  <a:pt x="1534160" y="1503680"/>
                </a:cubicBezTo>
                <a:cubicBezTo>
                  <a:pt x="1633808" y="1536896"/>
                  <a:pt x="1573775" y="1522221"/>
                  <a:pt x="1717040" y="1534160"/>
                </a:cubicBezTo>
                <a:cubicBezTo>
                  <a:pt x="1733973" y="1537547"/>
                  <a:pt x="1751180" y="1539776"/>
                  <a:pt x="1767840" y="1544320"/>
                </a:cubicBezTo>
                <a:cubicBezTo>
                  <a:pt x="1788504" y="1549956"/>
                  <a:pt x="1828800" y="1564640"/>
                  <a:pt x="1828800" y="1564640"/>
                </a:cubicBezTo>
                <a:cubicBezTo>
                  <a:pt x="1858814" y="1559638"/>
                  <a:pt x="1900087" y="1554424"/>
                  <a:pt x="1930400" y="1544320"/>
                </a:cubicBezTo>
                <a:cubicBezTo>
                  <a:pt x="1947702" y="1538553"/>
                  <a:pt x="1965257" y="1532857"/>
                  <a:pt x="1981200" y="1524000"/>
                </a:cubicBezTo>
                <a:cubicBezTo>
                  <a:pt x="2092080" y="1462400"/>
                  <a:pt x="1939736" y="1519126"/>
                  <a:pt x="2082800" y="1483360"/>
                </a:cubicBezTo>
                <a:cubicBezTo>
                  <a:pt x="2103580" y="1478165"/>
                  <a:pt x="2122351" y="1463709"/>
                  <a:pt x="2143760" y="1463040"/>
                </a:cubicBezTo>
                <a:lnTo>
                  <a:pt x="2468880" y="1452880"/>
                </a:lnTo>
                <a:cubicBezTo>
                  <a:pt x="2549765" y="1398956"/>
                  <a:pt x="2505664" y="1415694"/>
                  <a:pt x="2600960" y="1402080"/>
                </a:cubicBezTo>
                <a:cubicBezTo>
                  <a:pt x="2688311" y="1343846"/>
                  <a:pt x="2577792" y="1413664"/>
                  <a:pt x="2661920" y="1371600"/>
                </a:cubicBezTo>
                <a:cubicBezTo>
                  <a:pt x="2672842" y="1366139"/>
                  <a:pt x="2681177" y="1356090"/>
                  <a:pt x="2692400" y="1351280"/>
                </a:cubicBezTo>
                <a:cubicBezTo>
                  <a:pt x="2705235" y="1345779"/>
                  <a:pt x="2719665" y="1345132"/>
                  <a:pt x="2733040" y="1341120"/>
                </a:cubicBezTo>
                <a:cubicBezTo>
                  <a:pt x="2798989" y="1321335"/>
                  <a:pt x="2779938" y="1330175"/>
                  <a:pt x="2824480" y="1300480"/>
                </a:cubicBezTo>
                <a:cubicBezTo>
                  <a:pt x="2885885" y="1177670"/>
                  <a:pt x="2807677" y="1329885"/>
                  <a:pt x="2865120" y="1229360"/>
                </a:cubicBezTo>
                <a:cubicBezTo>
                  <a:pt x="2872634" y="1216210"/>
                  <a:pt x="2876637" y="1201045"/>
                  <a:pt x="2885440" y="1188720"/>
                </a:cubicBezTo>
                <a:cubicBezTo>
                  <a:pt x="2893791" y="1177028"/>
                  <a:pt x="2904578" y="1167061"/>
                  <a:pt x="2915920" y="1158240"/>
                </a:cubicBezTo>
                <a:cubicBezTo>
                  <a:pt x="2968323" y="1117482"/>
                  <a:pt x="2961372" y="1122769"/>
                  <a:pt x="3007360" y="1107440"/>
                </a:cubicBezTo>
                <a:cubicBezTo>
                  <a:pt x="3094051" y="1020749"/>
                  <a:pt x="2977084" y="1140589"/>
                  <a:pt x="3068320" y="1036320"/>
                </a:cubicBezTo>
                <a:cubicBezTo>
                  <a:pt x="3080936" y="1021902"/>
                  <a:pt x="3095413" y="1009227"/>
                  <a:pt x="3108960" y="995680"/>
                </a:cubicBezTo>
                <a:cubicBezTo>
                  <a:pt x="3119120" y="999067"/>
                  <a:pt x="3129496" y="1009817"/>
                  <a:pt x="3139440" y="1005840"/>
                </a:cubicBezTo>
                <a:cubicBezTo>
                  <a:pt x="3150777" y="1001305"/>
                  <a:pt x="3154299" y="986282"/>
                  <a:pt x="3159760" y="975360"/>
                </a:cubicBezTo>
                <a:cubicBezTo>
                  <a:pt x="3168296" y="958288"/>
                  <a:pt x="3175197" y="920516"/>
                  <a:pt x="3180080" y="904240"/>
                </a:cubicBezTo>
                <a:cubicBezTo>
                  <a:pt x="3186235" y="883724"/>
                  <a:pt x="3195205" y="864060"/>
                  <a:pt x="3200400" y="843280"/>
                </a:cubicBezTo>
                <a:cubicBezTo>
                  <a:pt x="3203787" y="829733"/>
                  <a:pt x="3201837" y="813544"/>
                  <a:pt x="3210560" y="802640"/>
                </a:cubicBezTo>
                <a:cubicBezTo>
                  <a:pt x="3217250" y="794277"/>
                  <a:pt x="3231461" y="797269"/>
                  <a:pt x="3241040" y="792480"/>
                </a:cubicBezTo>
                <a:cubicBezTo>
                  <a:pt x="3251962" y="787019"/>
                  <a:pt x="3260598" y="777621"/>
                  <a:pt x="3271520" y="772160"/>
                </a:cubicBezTo>
                <a:cubicBezTo>
                  <a:pt x="3302844" y="756498"/>
                  <a:pt x="3355262" y="755342"/>
                  <a:pt x="3383280" y="751840"/>
                </a:cubicBezTo>
                <a:cubicBezTo>
                  <a:pt x="3401827" y="737929"/>
                  <a:pt x="3469870" y="685723"/>
                  <a:pt x="3484880" y="680720"/>
                </a:cubicBezTo>
                <a:cubicBezTo>
                  <a:pt x="3495040" y="677333"/>
                  <a:pt x="3505998" y="675761"/>
                  <a:pt x="3515360" y="670560"/>
                </a:cubicBezTo>
                <a:cubicBezTo>
                  <a:pt x="3536708" y="658700"/>
                  <a:pt x="3576320" y="629920"/>
                  <a:pt x="3576320" y="629920"/>
                </a:cubicBezTo>
                <a:cubicBezTo>
                  <a:pt x="3579707" y="619760"/>
                  <a:pt x="3583538" y="609738"/>
                  <a:pt x="3586480" y="599440"/>
                </a:cubicBezTo>
                <a:cubicBezTo>
                  <a:pt x="3590316" y="586014"/>
                  <a:pt x="3589712" y="570924"/>
                  <a:pt x="3596640" y="558800"/>
                </a:cubicBezTo>
                <a:cubicBezTo>
                  <a:pt x="3603769" y="546325"/>
                  <a:pt x="3618299" y="539662"/>
                  <a:pt x="3627120" y="528320"/>
                </a:cubicBezTo>
                <a:cubicBezTo>
                  <a:pt x="3642113" y="509043"/>
                  <a:pt x="3654213" y="487680"/>
                  <a:pt x="3667760" y="467360"/>
                </a:cubicBezTo>
                <a:lnTo>
                  <a:pt x="3708400" y="406400"/>
                </a:lnTo>
                <a:cubicBezTo>
                  <a:pt x="3715173" y="396240"/>
                  <a:pt x="3718560" y="382693"/>
                  <a:pt x="3728720" y="375920"/>
                </a:cubicBezTo>
                <a:cubicBezTo>
                  <a:pt x="3738880" y="369147"/>
                  <a:pt x="3750165" y="363814"/>
                  <a:pt x="3759200" y="355600"/>
                </a:cubicBezTo>
                <a:cubicBezTo>
                  <a:pt x="3787551" y="329826"/>
                  <a:pt x="3808599" y="295574"/>
                  <a:pt x="3840480" y="274320"/>
                </a:cubicBezTo>
                <a:cubicBezTo>
                  <a:pt x="3850640" y="267547"/>
                  <a:pt x="3861024" y="261097"/>
                  <a:pt x="3870960" y="254000"/>
                </a:cubicBezTo>
                <a:cubicBezTo>
                  <a:pt x="3884739" y="244158"/>
                  <a:pt x="3897241" y="232495"/>
                  <a:pt x="3911600" y="223520"/>
                </a:cubicBezTo>
                <a:cubicBezTo>
                  <a:pt x="3936912" y="207700"/>
                  <a:pt x="3976277" y="193585"/>
                  <a:pt x="4003040" y="182880"/>
                </a:cubicBezTo>
                <a:cubicBezTo>
                  <a:pt x="4013200" y="172720"/>
                  <a:pt x="4021336" y="160015"/>
                  <a:pt x="4033520" y="152400"/>
                </a:cubicBezTo>
                <a:cubicBezTo>
                  <a:pt x="4047404" y="143722"/>
                  <a:pt x="4094535" y="128675"/>
                  <a:pt x="4114800" y="121920"/>
                </a:cubicBezTo>
                <a:cubicBezTo>
                  <a:pt x="4124960" y="128693"/>
                  <a:pt x="4133192" y="140513"/>
                  <a:pt x="4145280" y="142240"/>
                </a:cubicBezTo>
                <a:cubicBezTo>
                  <a:pt x="4159103" y="144215"/>
                  <a:pt x="4172064" y="133812"/>
                  <a:pt x="4185920" y="132080"/>
                </a:cubicBezTo>
                <a:cubicBezTo>
                  <a:pt x="4226386" y="127022"/>
                  <a:pt x="4267200" y="125307"/>
                  <a:pt x="4307840" y="121920"/>
                </a:cubicBezTo>
                <a:cubicBezTo>
                  <a:pt x="4380921" y="97560"/>
                  <a:pt x="4289658" y="127115"/>
                  <a:pt x="4378960" y="101600"/>
                </a:cubicBezTo>
                <a:cubicBezTo>
                  <a:pt x="4389258" y="98658"/>
                  <a:pt x="4398813" y="92768"/>
                  <a:pt x="4409440" y="91440"/>
                </a:cubicBezTo>
                <a:cubicBezTo>
                  <a:pt x="4453256" y="85963"/>
                  <a:pt x="4497493" y="84667"/>
                  <a:pt x="4541520" y="81280"/>
                </a:cubicBezTo>
                <a:cubicBezTo>
                  <a:pt x="4555067" y="77893"/>
                  <a:pt x="4572286" y="80994"/>
                  <a:pt x="4582160" y="71120"/>
                </a:cubicBezTo>
                <a:cubicBezTo>
                  <a:pt x="4592034" y="61246"/>
                  <a:pt x="4585392" y="42604"/>
                  <a:pt x="4592320" y="30480"/>
                </a:cubicBezTo>
                <a:cubicBezTo>
                  <a:pt x="4599449" y="18005"/>
                  <a:pt x="4612640" y="10160"/>
                  <a:pt x="4622800" y="0"/>
                </a:cubicBezTo>
                <a:cubicBezTo>
                  <a:pt x="4667565" y="6395"/>
                  <a:pt x="4693597" y="-323"/>
                  <a:pt x="4724400" y="30480"/>
                </a:cubicBezTo>
                <a:cubicBezTo>
                  <a:pt x="4733034" y="39114"/>
                  <a:pt x="4733798" y="55499"/>
                  <a:pt x="4744720" y="60960"/>
                </a:cubicBezTo>
                <a:cubicBezTo>
                  <a:pt x="4769699" y="73449"/>
                  <a:pt x="4826000" y="81280"/>
                  <a:pt x="4826000" y="81280"/>
                </a:cubicBezTo>
                <a:cubicBezTo>
                  <a:pt x="4914335" y="147531"/>
                  <a:pt x="4812579" y="75001"/>
                  <a:pt x="4968240" y="162560"/>
                </a:cubicBezTo>
                <a:cubicBezTo>
                  <a:pt x="5022427" y="193040"/>
                  <a:pt x="5079071" y="219514"/>
                  <a:pt x="5130800" y="254000"/>
                </a:cubicBezTo>
                <a:cubicBezTo>
                  <a:pt x="5181476" y="287784"/>
                  <a:pt x="5197843" y="296153"/>
                  <a:pt x="5242560" y="335280"/>
                </a:cubicBezTo>
                <a:cubicBezTo>
                  <a:pt x="5253373" y="344742"/>
                  <a:pt x="5260189" y="359334"/>
                  <a:pt x="5273040" y="365760"/>
                </a:cubicBezTo>
                <a:cubicBezTo>
                  <a:pt x="5288486" y="373483"/>
                  <a:pt x="5306694" y="373863"/>
                  <a:pt x="5323840" y="375920"/>
                </a:cubicBezTo>
                <a:cubicBezTo>
                  <a:pt x="5391426" y="384030"/>
                  <a:pt x="5459307" y="389467"/>
                  <a:pt x="5527040" y="396240"/>
                </a:cubicBezTo>
                <a:cubicBezTo>
                  <a:pt x="5556200" y="483719"/>
                  <a:pt x="5527251" y="388188"/>
                  <a:pt x="5547360" y="589280"/>
                </a:cubicBezTo>
                <a:cubicBezTo>
                  <a:pt x="5548749" y="603174"/>
                  <a:pt x="5554491" y="616289"/>
                  <a:pt x="5557520" y="629920"/>
                </a:cubicBezTo>
                <a:cubicBezTo>
                  <a:pt x="5561266" y="646777"/>
                  <a:pt x="5564591" y="663730"/>
                  <a:pt x="5567680" y="680720"/>
                </a:cubicBezTo>
                <a:cubicBezTo>
                  <a:pt x="5571365" y="700988"/>
                  <a:pt x="5574708" y="721319"/>
                  <a:pt x="5577840" y="741680"/>
                </a:cubicBezTo>
                <a:cubicBezTo>
                  <a:pt x="5581481" y="765349"/>
                  <a:pt x="5583716" y="789239"/>
                  <a:pt x="5588000" y="812800"/>
                </a:cubicBezTo>
                <a:cubicBezTo>
                  <a:pt x="5590498" y="826538"/>
                  <a:pt x="5595131" y="839809"/>
                  <a:pt x="5598160" y="853440"/>
                </a:cubicBezTo>
                <a:cubicBezTo>
                  <a:pt x="5601906" y="870297"/>
                  <a:pt x="5604574" y="887383"/>
                  <a:pt x="5608320" y="904240"/>
                </a:cubicBezTo>
                <a:cubicBezTo>
                  <a:pt x="5611349" y="917871"/>
                  <a:pt x="5608606" y="935006"/>
                  <a:pt x="5618480" y="944880"/>
                </a:cubicBezTo>
                <a:cubicBezTo>
                  <a:pt x="5628354" y="954754"/>
                  <a:pt x="5645573" y="951653"/>
                  <a:pt x="5659120" y="955040"/>
                </a:cubicBezTo>
                <a:cubicBezTo>
                  <a:pt x="5669280" y="971973"/>
                  <a:pt x="5680769" y="988177"/>
                  <a:pt x="5689600" y="1005840"/>
                </a:cubicBezTo>
                <a:cubicBezTo>
                  <a:pt x="5694389" y="1015419"/>
                  <a:pt x="5694971" y="1026741"/>
                  <a:pt x="5699760" y="1036320"/>
                </a:cubicBezTo>
                <a:cubicBezTo>
                  <a:pt x="5725539" y="1087877"/>
                  <a:pt x="5730991" y="1078837"/>
                  <a:pt x="5750560" y="1127760"/>
                </a:cubicBezTo>
                <a:cubicBezTo>
                  <a:pt x="5758515" y="1147647"/>
                  <a:pt x="5765685" y="1167940"/>
                  <a:pt x="5770880" y="1188720"/>
                </a:cubicBezTo>
                <a:cubicBezTo>
                  <a:pt x="5774267" y="1202267"/>
                  <a:pt x="5771166" y="1219486"/>
                  <a:pt x="5781040" y="1229360"/>
                </a:cubicBezTo>
                <a:cubicBezTo>
                  <a:pt x="5790914" y="1239234"/>
                  <a:pt x="5808433" y="1235104"/>
                  <a:pt x="5821680" y="1239520"/>
                </a:cubicBezTo>
                <a:cubicBezTo>
                  <a:pt x="5838982" y="1245287"/>
                  <a:pt x="5855877" y="1252293"/>
                  <a:pt x="5872480" y="1259840"/>
                </a:cubicBezTo>
                <a:cubicBezTo>
                  <a:pt x="5931462" y="1286650"/>
                  <a:pt x="5933493" y="1284575"/>
                  <a:pt x="5974080" y="1330960"/>
                </a:cubicBezTo>
                <a:cubicBezTo>
                  <a:pt x="5985231" y="1343704"/>
                  <a:pt x="5993540" y="1358743"/>
                  <a:pt x="6004560" y="1371600"/>
                </a:cubicBezTo>
                <a:cubicBezTo>
                  <a:pt x="6042925" y="1416359"/>
                  <a:pt x="6031238" y="1387869"/>
                  <a:pt x="6065520" y="1442720"/>
                </a:cubicBezTo>
                <a:cubicBezTo>
                  <a:pt x="6073547" y="1455563"/>
                  <a:pt x="6079874" y="1469439"/>
                  <a:pt x="6085840" y="1483360"/>
                </a:cubicBezTo>
                <a:cubicBezTo>
                  <a:pt x="6100056" y="1516530"/>
                  <a:pt x="6089082" y="1520946"/>
                  <a:pt x="6126480" y="1544320"/>
                </a:cubicBezTo>
                <a:cubicBezTo>
                  <a:pt x="6141946" y="1553986"/>
                  <a:pt x="6160347" y="1557867"/>
                  <a:pt x="6177280" y="1564640"/>
                </a:cubicBezTo>
                <a:cubicBezTo>
                  <a:pt x="6245566" y="1655689"/>
                  <a:pt x="6210061" y="1627134"/>
                  <a:pt x="6268720" y="1666240"/>
                </a:cubicBezTo>
                <a:cubicBezTo>
                  <a:pt x="6272107" y="1683173"/>
                  <a:pt x="6268843" y="1702988"/>
                  <a:pt x="6278880" y="1717040"/>
                </a:cubicBezTo>
                <a:cubicBezTo>
                  <a:pt x="6287683" y="1729365"/>
                  <a:pt x="6306370" y="1729846"/>
                  <a:pt x="6319520" y="1737360"/>
                </a:cubicBezTo>
                <a:cubicBezTo>
                  <a:pt x="6330122" y="1743418"/>
                  <a:pt x="6339840" y="1750907"/>
                  <a:pt x="6350000" y="1757680"/>
                </a:cubicBezTo>
                <a:cubicBezTo>
                  <a:pt x="6356773" y="1771227"/>
                  <a:pt x="6364695" y="1784258"/>
                  <a:pt x="6370320" y="1798320"/>
                </a:cubicBezTo>
                <a:cubicBezTo>
                  <a:pt x="6378275" y="1818207"/>
                  <a:pt x="6390640" y="1859280"/>
                  <a:pt x="6390640" y="1859280"/>
                </a:cubicBezTo>
                <a:cubicBezTo>
                  <a:pt x="6408923" y="2005546"/>
                  <a:pt x="6382699" y="1894198"/>
                  <a:pt x="6421120" y="1971040"/>
                </a:cubicBezTo>
                <a:cubicBezTo>
                  <a:pt x="6425909" y="1980619"/>
                  <a:pt x="6423707" y="1993947"/>
                  <a:pt x="6431280" y="2001520"/>
                </a:cubicBezTo>
                <a:cubicBezTo>
                  <a:pt x="6438853" y="2009093"/>
                  <a:pt x="6451600" y="2008293"/>
                  <a:pt x="6461760" y="2011680"/>
                </a:cubicBezTo>
                <a:cubicBezTo>
                  <a:pt x="6465147" y="2021840"/>
                  <a:pt x="6465230" y="2033797"/>
                  <a:pt x="6471920" y="2042160"/>
                </a:cubicBezTo>
                <a:cubicBezTo>
                  <a:pt x="6493841" y="2069561"/>
                  <a:pt x="6537091" y="2067039"/>
                  <a:pt x="6563360" y="2082800"/>
                </a:cubicBezTo>
                <a:lnTo>
                  <a:pt x="6614160" y="2113280"/>
                </a:lnTo>
                <a:cubicBezTo>
                  <a:pt x="6624320" y="2130213"/>
                  <a:pt x="6632792" y="2148282"/>
                  <a:pt x="6644640" y="2164080"/>
                </a:cubicBezTo>
                <a:cubicBezTo>
                  <a:pt x="6653261" y="2175575"/>
                  <a:pt x="6666769" y="2182868"/>
                  <a:pt x="6675120" y="2194560"/>
                </a:cubicBezTo>
                <a:cubicBezTo>
                  <a:pt x="6683923" y="2206885"/>
                  <a:pt x="6687648" y="2222213"/>
                  <a:pt x="6695440" y="2235200"/>
                </a:cubicBezTo>
                <a:cubicBezTo>
                  <a:pt x="6727913" y="2289321"/>
                  <a:pt x="6720934" y="2281014"/>
                  <a:pt x="6746240" y="230632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extLst>
      <p:ext uri="{BB962C8B-B14F-4D97-AF65-F5344CB8AC3E}">
        <p14:creationId xmlns:p14="http://schemas.microsoft.com/office/powerpoint/2010/main" val="40003104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350838" y="406400"/>
            <a:ext cx="8793162" cy="752475"/>
          </a:xfrm>
        </p:spPr>
        <p:txBody>
          <a:bodyPr/>
          <a:lstStyle/>
          <a:p>
            <a:r>
              <a:rPr lang="en-GB" altLang="en-US" smtClean="0"/>
              <a:t>The decision boundary perspective…</a:t>
            </a:r>
          </a:p>
        </p:txBody>
      </p:sp>
      <p:sp>
        <p:nvSpPr>
          <p:cNvPr id="5" name="Oval 4"/>
          <p:cNvSpPr/>
          <p:nvPr/>
        </p:nvSpPr>
        <p:spPr>
          <a:xfrm>
            <a:off x="4664075" y="4851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 name="Oval 5"/>
          <p:cNvSpPr/>
          <p:nvPr/>
        </p:nvSpPr>
        <p:spPr>
          <a:xfrm>
            <a:off x="2835275" y="2743200"/>
            <a:ext cx="314325" cy="406400"/>
          </a:xfrm>
          <a:prstGeom prst="ellipse">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 name="Oval 6"/>
          <p:cNvSpPr/>
          <p:nvPr/>
        </p:nvSpPr>
        <p:spPr>
          <a:xfrm>
            <a:off x="2676525" y="346551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 name="Oval 7"/>
          <p:cNvSpPr/>
          <p:nvPr/>
        </p:nvSpPr>
        <p:spPr>
          <a:xfrm>
            <a:off x="3140075" y="3048000"/>
            <a:ext cx="314325" cy="406400"/>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 name="Oval 8"/>
          <p:cNvSpPr/>
          <p:nvPr/>
        </p:nvSpPr>
        <p:spPr>
          <a:xfrm>
            <a:off x="2992438" y="3911600"/>
            <a:ext cx="314325"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 name="Oval 9"/>
          <p:cNvSpPr/>
          <p:nvPr/>
        </p:nvSpPr>
        <p:spPr>
          <a:xfrm>
            <a:off x="3444875" y="33528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 name="Oval 10"/>
          <p:cNvSpPr/>
          <p:nvPr/>
        </p:nvSpPr>
        <p:spPr>
          <a:xfrm>
            <a:off x="2468563" y="4116388"/>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2" name="Oval 11"/>
          <p:cNvSpPr/>
          <p:nvPr/>
        </p:nvSpPr>
        <p:spPr>
          <a:xfrm>
            <a:off x="1960563" y="3262313"/>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3" name="Oval 12"/>
          <p:cNvSpPr/>
          <p:nvPr/>
        </p:nvSpPr>
        <p:spPr>
          <a:xfrm>
            <a:off x="3713163" y="2408238"/>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4" name="Oval 13"/>
          <p:cNvSpPr/>
          <p:nvPr/>
        </p:nvSpPr>
        <p:spPr>
          <a:xfrm>
            <a:off x="1884363" y="4492625"/>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5" name="Oval 14"/>
          <p:cNvSpPr/>
          <p:nvPr/>
        </p:nvSpPr>
        <p:spPr>
          <a:xfrm>
            <a:off x="1798638" y="3892550"/>
            <a:ext cx="314325" cy="40798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6" name="Oval 15"/>
          <p:cNvSpPr/>
          <p:nvPr/>
        </p:nvSpPr>
        <p:spPr>
          <a:xfrm>
            <a:off x="4576763" y="2265363"/>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7" name="Oval 16"/>
          <p:cNvSpPr/>
          <p:nvPr/>
        </p:nvSpPr>
        <p:spPr>
          <a:xfrm>
            <a:off x="5070475" y="25812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8" name="Oval 17"/>
          <p:cNvSpPr/>
          <p:nvPr/>
        </p:nvSpPr>
        <p:spPr>
          <a:xfrm>
            <a:off x="4911725" y="3302000"/>
            <a:ext cx="315913" cy="407988"/>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9" name="Oval 18"/>
          <p:cNvSpPr/>
          <p:nvPr/>
        </p:nvSpPr>
        <p:spPr>
          <a:xfrm>
            <a:off x="5375275" y="28860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0" name="Oval 19"/>
          <p:cNvSpPr/>
          <p:nvPr/>
        </p:nvSpPr>
        <p:spPr>
          <a:xfrm>
            <a:off x="5227638" y="37496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1" name="Oval 20"/>
          <p:cNvSpPr/>
          <p:nvPr/>
        </p:nvSpPr>
        <p:spPr>
          <a:xfrm>
            <a:off x="5680075" y="31908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2" name="Oval 21"/>
          <p:cNvSpPr/>
          <p:nvPr/>
        </p:nvSpPr>
        <p:spPr>
          <a:xfrm>
            <a:off x="4703763" y="3952875"/>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3" name="Oval 22"/>
          <p:cNvSpPr/>
          <p:nvPr/>
        </p:nvSpPr>
        <p:spPr>
          <a:xfrm>
            <a:off x="4195763" y="3098800"/>
            <a:ext cx="315912"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4" name="Oval 23"/>
          <p:cNvSpPr/>
          <p:nvPr/>
        </p:nvSpPr>
        <p:spPr>
          <a:xfrm>
            <a:off x="4084638" y="25908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5" name="Oval 24"/>
          <p:cNvSpPr/>
          <p:nvPr/>
        </p:nvSpPr>
        <p:spPr>
          <a:xfrm>
            <a:off x="3444875" y="4443413"/>
            <a:ext cx="314325" cy="40798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6" name="Oval 25"/>
          <p:cNvSpPr/>
          <p:nvPr/>
        </p:nvSpPr>
        <p:spPr>
          <a:xfrm>
            <a:off x="3870325" y="4037013"/>
            <a:ext cx="315913"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7" name="Oval 26"/>
          <p:cNvSpPr/>
          <p:nvPr/>
        </p:nvSpPr>
        <p:spPr>
          <a:xfrm>
            <a:off x="4237038" y="4624388"/>
            <a:ext cx="314325" cy="406400"/>
          </a:xfrm>
          <a:prstGeom prst="ellipse">
            <a:avLst/>
          </a:prstGeom>
          <a:solidFill>
            <a:schemeClr val="accent2"/>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8" name="Oval 27"/>
          <p:cNvSpPr/>
          <p:nvPr/>
        </p:nvSpPr>
        <p:spPr>
          <a:xfrm>
            <a:off x="4079875" y="2184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9" name="Oval 28"/>
          <p:cNvSpPr/>
          <p:nvPr/>
        </p:nvSpPr>
        <p:spPr>
          <a:xfrm>
            <a:off x="4779963" y="2876550"/>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33" name="Straight Arrow Connector 32"/>
          <p:cNvCxnSpPr/>
          <p:nvPr/>
        </p:nvCxnSpPr>
        <p:spPr>
          <a:xfrm flipV="1">
            <a:off x="7488238" y="4319588"/>
            <a:ext cx="101600" cy="325437"/>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7366000" y="4643438"/>
            <a:ext cx="111125" cy="347662"/>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7678" name="TextBox 34"/>
          <p:cNvSpPr txBox="1">
            <a:spLocks noChangeArrowheads="1"/>
          </p:cNvSpPr>
          <p:nvPr/>
        </p:nvSpPr>
        <p:spPr bwMode="auto">
          <a:xfrm>
            <a:off x="381000" y="1341438"/>
            <a:ext cx="6308725" cy="46196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b="1">
                <a:solidFill>
                  <a:schemeClr val="bg1"/>
                </a:solidFill>
              </a:rPr>
              <a:t>Present a training instance / adjust the weights</a:t>
            </a:r>
          </a:p>
        </p:txBody>
      </p:sp>
      <p:sp>
        <p:nvSpPr>
          <p:cNvPr id="4" name="Freeform 3"/>
          <p:cNvSpPr/>
          <p:nvPr/>
        </p:nvSpPr>
        <p:spPr>
          <a:xfrm>
            <a:off x="974725" y="2671763"/>
            <a:ext cx="6756400" cy="2062162"/>
          </a:xfrm>
          <a:custGeom>
            <a:avLst/>
            <a:gdLst>
              <a:gd name="connsiteX0" fmla="*/ 0 w 6756400"/>
              <a:gd name="connsiteY0" fmla="*/ 1097280 h 2062480"/>
              <a:gd name="connsiteX1" fmla="*/ 71120 w 6756400"/>
              <a:gd name="connsiteY1" fmla="*/ 1087120 h 2062480"/>
              <a:gd name="connsiteX2" fmla="*/ 101600 w 6756400"/>
              <a:gd name="connsiteY2" fmla="*/ 1056640 h 2062480"/>
              <a:gd name="connsiteX3" fmla="*/ 132080 w 6756400"/>
              <a:gd name="connsiteY3" fmla="*/ 1046480 h 2062480"/>
              <a:gd name="connsiteX4" fmla="*/ 193040 w 6756400"/>
              <a:gd name="connsiteY4" fmla="*/ 1005840 h 2062480"/>
              <a:gd name="connsiteX5" fmla="*/ 487680 w 6756400"/>
              <a:gd name="connsiteY5" fmla="*/ 985520 h 2062480"/>
              <a:gd name="connsiteX6" fmla="*/ 934720 w 6756400"/>
              <a:gd name="connsiteY6" fmla="*/ 985520 h 2062480"/>
              <a:gd name="connsiteX7" fmla="*/ 985520 w 6756400"/>
              <a:gd name="connsiteY7" fmla="*/ 1026160 h 2062480"/>
              <a:gd name="connsiteX8" fmla="*/ 1016000 w 6756400"/>
              <a:gd name="connsiteY8" fmla="*/ 1046480 h 2062480"/>
              <a:gd name="connsiteX9" fmla="*/ 1107440 w 6756400"/>
              <a:gd name="connsiteY9" fmla="*/ 1137920 h 2062480"/>
              <a:gd name="connsiteX10" fmla="*/ 1188720 w 6756400"/>
              <a:gd name="connsiteY10" fmla="*/ 1148080 h 2062480"/>
              <a:gd name="connsiteX11" fmla="*/ 1280160 w 6756400"/>
              <a:gd name="connsiteY11" fmla="*/ 1219200 h 2062480"/>
              <a:gd name="connsiteX12" fmla="*/ 1290320 w 6756400"/>
              <a:gd name="connsiteY12" fmla="*/ 1249680 h 2062480"/>
              <a:gd name="connsiteX13" fmla="*/ 1412240 w 6756400"/>
              <a:gd name="connsiteY13" fmla="*/ 1280160 h 2062480"/>
              <a:gd name="connsiteX14" fmla="*/ 1483360 w 6756400"/>
              <a:gd name="connsiteY14" fmla="*/ 1270000 h 2062480"/>
              <a:gd name="connsiteX15" fmla="*/ 1503680 w 6756400"/>
              <a:gd name="connsiteY15" fmla="*/ 1239520 h 2062480"/>
              <a:gd name="connsiteX16" fmla="*/ 1564640 w 6756400"/>
              <a:gd name="connsiteY16" fmla="*/ 1188720 h 2062480"/>
              <a:gd name="connsiteX17" fmla="*/ 1574800 w 6756400"/>
              <a:gd name="connsiteY17" fmla="*/ 1117600 h 2062480"/>
              <a:gd name="connsiteX18" fmla="*/ 1595120 w 6756400"/>
              <a:gd name="connsiteY18" fmla="*/ 1046480 h 2062480"/>
              <a:gd name="connsiteX19" fmla="*/ 1615440 w 6756400"/>
              <a:gd name="connsiteY19" fmla="*/ 955040 h 2062480"/>
              <a:gd name="connsiteX20" fmla="*/ 1635760 w 6756400"/>
              <a:gd name="connsiteY20" fmla="*/ 924560 h 2062480"/>
              <a:gd name="connsiteX21" fmla="*/ 1666240 w 6756400"/>
              <a:gd name="connsiteY21" fmla="*/ 914400 h 2062480"/>
              <a:gd name="connsiteX22" fmla="*/ 1706880 w 6756400"/>
              <a:gd name="connsiteY22" fmla="*/ 853440 h 2062480"/>
              <a:gd name="connsiteX23" fmla="*/ 1727200 w 6756400"/>
              <a:gd name="connsiteY23" fmla="*/ 792480 h 2062480"/>
              <a:gd name="connsiteX24" fmla="*/ 1828800 w 6756400"/>
              <a:gd name="connsiteY24" fmla="*/ 741680 h 2062480"/>
              <a:gd name="connsiteX25" fmla="*/ 1859280 w 6756400"/>
              <a:gd name="connsiteY25" fmla="*/ 721360 h 2062480"/>
              <a:gd name="connsiteX26" fmla="*/ 1879600 w 6756400"/>
              <a:gd name="connsiteY26" fmla="*/ 690880 h 2062480"/>
              <a:gd name="connsiteX27" fmla="*/ 1910080 w 6756400"/>
              <a:gd name="connsiteY27" fmla="*/ 650240 h 2062480"/>
              <a:gd name="connsiteX28" fmla="*/ 2011680 w 6756400"/>
              <a:gd name="connsiteY28" fmla="*/ 609600 h 2062480"/>
              <a:gd name="connsiteX29" fmla="*/ 2042160 w 6756400"/>
              <a:gd name="connsiteY29" fmla="*/ 599440 h 2062480"/>
              <a:gd name="connsiteX30" fmla="*/ 2275840 w 6756400"/>
              <a:gd name="connsiteY30" fmla="*/ 619760 h 2062480"/>
              <a:gd name="connsiteX31" fmla="*/ 2306320 w 6756400"/>
              <a:gd name="connsiteY31" fmla="*/ 640080 h 2062480"/>
              <a:gd name="connsiteX32" fmla="*/ 2336800 w 6756400"/>
              <a:gd name="connsiteY32" fmla="*/ 650240 h 2062480"/>
              <a:gd name="connsiteX33" fmla="*/ 2377440 w 6756400"/>
              <a:gd name="connsiteY33" fmla="*/ 680720 h 2062480"/>
              <a:gd name="connsiteX34" fmla="*/ 2397760 w 6756400"/>
              <a:gd name="connsiteY34" fmla="*/ 711200 h 2062480"/>
              <a:gd name="connsiteX35" fmla="*/ 2428240 w 6756400"/>
              <a:gd name="connsiteY35" fmla="*/ 721360 h 2062480"/>
              <a:gd name="connsiteX36" fmla="*/ 2611120 w 6756400"/>
              <a:gd name="connsiteY36" fmla="*/ 731520 h 2062480"/>
              <a:gd name="connsiteX37" fmla="*/ 2661920 w 6756400"/>
              <a:gd name="connsiteY37" fmla="*/ 741680 h 2062480"/>
              <a:gd name="connsiteX38" fmla="*/ 2692400 w 6756400"/>
              <a:gd name="connsiteY38" fmla="*/ 751840 h 2062480"/>
              <a:gd name="connsiteX39" fmla="*/ 2733040 w 6756400"/>
              <a:gd name="connsiteY39" fmla="*/ 762000 h 2062480"/>
              <a:gd name="connsiteX40" fmla="*/ 2763520 w 6756400"/>
              <a:gd name="connsiteY40" fmla="*/ 782320 h 2062480"/>
              <a:gd name="connsiteX41" fmla="*/ 2885440 w 6756400"/>
              <a:gd name="connsiteY41" fmla="*/ 762000 h 2062480"/>
              <a:gd name="connsiteX42" fmla="*/ 2966720 w 6756400"/>
              <a:gd name="connsiteY42" fmla="*/ 741680 h 2062480"/>
              <a:gd name="connsiteX43" fmla="*/ 3068320 w 6756400"/>
              <a:gd name="connsiteY43" fmla="*/ 690880 h 2062480"/>
              <a:gd name="connsiteX44" fmla="*/ 3098800 w 6756400"/>
              <a:gd name="connsiteY44" fmla="*/ 660400 h 2062480"/>
              <a:gd name="connsiteX45" fmla="*/ 3119120 w 6756400"/>
              <a:gd name="connsiteY45" fmla="*/ 629920 h 2062480"/>
              <a:gd name="connsiteX46" fmla="*/ 3180080 w 6756400"/>
              <a:gd name="connsiteY46" fmla="*/ 609600 h 2062480"/>
              <a:gd name="connsiteX47" fmla="*/ 3241040 w 6756400"/>
              <a:gd name="connsiteY47" fmla="*/ 568960 h 2062480"/>
              <a:gd name="connsiteX48" fmla="*/ 3312160 w 6756400"/>
              <a:gd name="connsiteY48" fmla="*/ 548640 h 2062480"/>
              <a:gd name="connsiteX49" fmla="*/ 3373120 w 6756400"/>
              <a:gd name="connsiteY49" fmla="*/ 528320 h 2062480"/>
              <a:gd name="connsiteX50" fmla="*/ 3474720 w 6756400"/>
              <a:gd name="connsiteY50" fmla="*/ 518160 h 2062480"/>
              <a:gd name="connsiteX51" fmla="*/ 3556000 w 6756400"/>
              <a:gd name="connsiteY51" fmla="*/ 487680 h 2062480"/>
              <a:gd name="connsiteX52" fmla="*/ 3596640 w 6756400"/>
              <a:gd name="connsiteY52" fmla="*/ 436880 h 2062480"/>
              <a:gd name="connsiteX53" fmla="*/ 3667760 w 6756400"/>
              <a:gd name="connsiteY53" fmla="*/ 375920 h 2062480"/>
              <a:gd name="connsiteX54" fmla="*/ 3769360 w 6756400"/>
              <a:gd name="connsiteY54" fmla="*/ 284480 h 2062480"/>
              <a:gd name="connsiteX55" fmla="*/ 3799840 w 6756400"/>
              <a:gd name="connsiteY55" fmla="*/ 274320 h 2062480"/>
              <a:gd name="connsiteX56" fmla="*/ 3840480 w 6756400"/>
              <a:gd name="connsiteY56" fmla="*/ 243840 h 2062480"/>
              <a:gd name="connsiteX57" fmla="*/ 3891280 w 6756400"/>
              <a:gd name="connsiteY57" fmla="*/ 213360 h 2062480"/>
              <a:gd name="connsiteX58" fmla="*/ 3901440 w 6756400"/>
              <a:gd name="connsiteY58" fmla="*/ 182880 h 2062480"/>
              <a:gd name="connsiteX59" fmla="*/ 4023360 w 6756400"/>
              <a:gd name="connsiteY59" fmla="*/ 91440 h 2062480"/>
              <a:gd name="connsiteX60" fmla="*/ 4084320 w 6756400"/>
              <a:gd name="connsiteY60" fmla="*/ 60960 h 2062480"/>
              <a:gd name="connsiteX61" fmla="*/ 4460240 w 6756400"/>
              <a:gd name="connsiteY61" fmla="*/ 50800 h 2062480"/>
              <a:gd name="connsiteX62" fmla="*/ 4622800 w 6756400"/>
              <a:gd name="connsiteY62" fmla="*/ 10160 h 2062480"/>
              <a:gd name="connsiteX63" fmla="*/ 4744720 w 6756400"/>
              <a:gd name="connsiteY63" fmla="*/ 0 h 2062480"/>
              <a:gd name="connsiteX64" fmla="*/ 4968240 w 6756400"/>
              <a:gd name="connsiteY64" fmla="*/ 10160 h 2062480"/>
              <a:gd name="connsiteX65" fmla="*/ 5069840 w 6756400"/>
              <a:gd name="connsiteY65" fmla="*/ 30480 h 2062480"/>
              <a:gd name="connsiteX66" fmla="*/ 5191760 w 6756400"/>
              <a:gd name="connsiteY66" fmla="*/ 60960 h 2062480"/>
              <a:gd name="connsiteX67" fmla="*/ 5222240 w 6756400"/>
              <a:gd name="connsiteY67" fmla="*/ 81280 h 2062480"/>
              <a:gd name="connsiteX68" fmla="*/ 5262880 w 6756400"/>
              <a:gd name="connsiteY68" fmla="*/ 101600 h 2062480"/>
              <a:gd name="connsiteX69" fmla="*/ 5323840 w 6756400"/>
              <a:gd name="connsiteY69" fmla="*/ 142240 h 2062480"/>
              <a:gd name="connsiteX70" fmla="*/ 5334000 w 6756400"/>
              <a:gd name="connsiteY70" fmla="*/ 172720 h 2062480"/>
              <a:gd name="connsiteX71" fmla="*/ 5405120 w 6756400"/>
              <a:gd name="connsiteY71" fmla="*/ 274320 h 2062480"/>
              <a:gd name="connsiteX72" fmla="*/ 5445760 w 6756400"/>
              <a:gd name="connsiteY72" fmla="*/ 314960 h 2062480"/>
              <a:gd name="connsiteX73" fmla="*/ 5527040 w 6756400"/>
              <a:gd name="connsiteY73" fmla="*/ 416560 h 2062480"/>
              <a:gd name="connsiteX74" fmla="*/ 5557520 w 6756400"/>
              <a:gd name="connsiteY74" fmla="*/ 467360 h 2062480"/>
              <a:gd name="connsiteX75" fmla="*/ 5628640 w 6756400"/>
              <a:gd name="connsiteY75" fmla="*/ 528320 h 2062480"/>
              <a:gd name="connsiteX76" fmla="*/ 5659120 w 6756400"/>
              <a:gd name="connsiteY76" fmla="*/ 568960 h 2062480"/>
              <a:gd name="connsiteX77" fmla="*/ 5709920 w 6756400"/>
              <a:gd name="connsiteY77" fmla="*/ 609600 h 2062480"/>
              <a:gd name="connsiteX78" fmla="*/ 5791200 w 6756400"/>
              <a:gd name="connsiteY78" fmla="*/ 711200 h 2062480"/>
              <a:gd name="connsiteX79" fmla="*/ 5842000 w 6756400"/>
              <a:gd name="connsiteY79" fmla="*/ 772160 h 2062480"/>
              <a:gd name="connsiteX80" fmla="*/ 5872480 w 6756400"/>
              <a:gd name="connsiteY80" fmla="*/ 822960 h 2062480"/>
              <a:gd name="connsiteX81" fmla="*/ 5943600 w 6756400"/>
              <a:gd name="connsiteY81" fmla="*/ 894080 h 2062480"/>
              <a:gd name="connsiteX82" fmla="*/ 6004560 w 6756400"/>
              <a:gd name="connsiteY82" fmla="*/ 914400 h 2062480"/>
              <a:gd name="connsiteX83" fmla="*/ 6014720 w 6756400"/>
              <a:gd name="connsiteY83" fmla="*/ 1158240 h 2062480"/>
              <a:gd name="connsiteX84" fmla="*/ 6055360 w 6756400"/>
              <a:gd name="connsiteY84" fmla="*/ 1168400 h 2062480"/>
              <a:gd name="connsiteX85" fmla="*/ 6106160 w 6756400"/>
              <a:gd name="connsiteY85" fmla="*/ 1219200 h 2062480"/>
              <a:gd name="connsiteX86" fmla="*/ 6136640 w 6756400"/>
              <a:gd name="connsiteY86" fmla="*/ 1270000 h 2062480"/>
              <a:gd name="connsiteX87" fmla="*/ 6177280 w 6756400"/>
              <a:gd name="connsiteY87" fmla="*/ 1330960 h 2062480"/>
              <a:gd name="connsiteX88" fmla="*/ 6228080 w 6756400"/>
              <a:gd name="connsiteY88" fmla="*/ 1422400 h 2062480"/>
              <a:gd name="connsiteX89" fmla="*/ 6238240 w 6756400"/>
              <a:gd name="connsiteY89" fmla="*/ 1473200 h 2062480"/>
              <a:gd name="connsiteX90" fmla="*/ 6319520 w 6756400"/>
              <a:gd name="connsiteY90" fmla="*/ 1524000 h 2062480"/>
              <a:gd name="connsiteX91" fmla="*/ 6350000 w 6756400"/>
              <a:gd name="connsiteY91" fmla="*/ 1574800 h 2062480"/>
              <a:gd name="connsiteX92" fmla="*/ 6370320 w 6756400"/>
              <a:gd name="connsiteY92" fmla="*/ 1645920 h 2062480"/>
              <a:gd name="connsiteX93" fmla="*/ 6380480 w 6756400"/>
              <a:gd name="connsiteY93" fmla="*/ 1676400 h 2062480"/>
              <a:gd name="connsiteX94" fmla="*/ 6410960 w 6756400"/>
              <a:gd name="connsiteY94" fmla="*/ 1788160 h 2062480"/>
              <a:gd name="connsiteX95" fmla="*/ 6471920 w 6756400"/>
              <a:gd name="connsiteY95" fmla="*/ 1859280 h 2062480"/>
              <a:gd name="connsiteX96" fmla="*/ 6492240 w 6756400"/>
              <a:gd name="connsiteY96" fmla="*/ 1889760 h 2062480"/>
              <a:gd name="connsiteX97" fmla="*/ 6593840 w 6756400"/>
              <a:gd name="connsiteY97" fmla="*/ 1940560 h 2062480"/>
              <a:gd name="connsiteX98" fmla="*/ 6624320 w 6756400"/>
              <a:gd name="connsiteY98" fmla="*/ 1960880 h 2062480"/>
              <a:gd name="connsiteX99" fmla="*/ 6654800 w 6756400"/>
              <a:gd name="connsiteY99" fmla="*/ 1971040 h 2062480"/>
              <a:gd name="connsiteX100" fmla="*/ 6675120 w 6756400"/>
              <a:gd name="connsiteY100" fmla="*/ 2032000 h 2062480"/>
              <a:gd name="connsiteX101" fmla="*/ 6695440 w 6756400"/>
              <a:gd name="connsiteY101" fmla="*/ 2062480 h 2062480"/>
              <a:gd name="connsiteX102" fmla="*/ 6756400 w 6756400"/>
              <a:gd name="connsiteY102" fmla="*/ 2052320 h 2062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756400" h="2062480">
                <a:moveTo>
                  <a:pt x="0" y="1097280"/>
                </a:moveTo>
                <a:cubicBezTo>
                  <a:pt x="23707" y="1093893"/>
                  <a:pt x="48885" y="1096014"/>
                  <a:pt x="71120" y="1087120"/>
                </a:cubicBezTo>
                <a:cubicBezTo>
                  <a:pt x="84461" y="1081784"/>
                  <a:pt x="89645" y="1064610"/>
                  <a:pt x="101600" y="1056640"/>
                </a:cubicBezTo>
                <a:cubicBezTo>
                  <a:pt x="110511" y="1050699"/>
                  <a:pt x="122718" y="1051681"/>
                  <a:pt x="132080" y="1046480"/>
                </a:cubicBezTo>
                <a:cubicBezTo>
                  <a:pt x="153428" y="1034620"/>
                  <a:pt x="168652" y="1007124"/>
                  <a:pt x="193040" y="1005840"/>
                </a:cubicBezTo>
                <a:cubicBezTo>
                  <a:pt x="420069" y="993891"/>
                  <a:pt x="321964" y="1002092"/>
                  <a:pt x="487680" y="985520"/>
                </a:cubicBezTo>
                <a:cubicBezTo>
                  <a:pt x="687422" y="935584"/>
                  <a:pt x="541076" y="963651"/>
                  <a:pt x="934720" y="985520"/>
                </a:cubicBezTo>
                <a:cubicBezTo>
                  <a:pt x="951653" y="999067"/>
                  <a:pt x="968172" y="1013149"/>
                  <a:pt x="985520" y="1026160"/>
                </a:cubicBezTo>
                <a:cubicBezTo>
                  <a:pt x="995289" y="1033486"/>
                  <a:pt x="1008053" y="1037209"/>
                  <a:pt x="1016000" y="1046480"/>
                </a:cubicBezTo>
                <a:cubicBezTo>
                  <a:pt x="1047165" y="1082840"/>
                  <a:pt x="1044740" y="1130083"/>
                  <a:pt x="1107440" y="1137920"/>
                </a:cubicBezTo>
                <a:lnTo>
                  <a:pt x="1188720" y="1148080"/>
                </a:lnTo>
                <a:cubicBezTo>
                  <a:pt x="1261635" y="1196690"/>
                  <a:pt x="1232411" y="1171451"/>
                  <a:pt x="1280160" y="1219200"/>
                </a:cubicBezTo>
                <a:cubicBezTo>
                  <a:pt x="1283547" y="1229360"/>
                  <a:pt x="1283630" y="1241317"/>
                  <a:pt x="1290320" y="1249680"/>
                </a:cubicBezTo>
                <a:cubicBezTo>
                  <a:pt x="1317636" y="1283824"/>
                  <a:pt x="1380697" y="1276655"/>
                  <a:pt x="1412240" y="1280160"/>
                </a:cubicBezTo>
                <a:cubicBezTo>
                  <a:pt x="1435947" y="1276773"/>
                  <a:pt x="1461477" y="1279726"/>
                  <a:pt x="1483360" y="1270000"/>
                </a:cubicBezTo>
                <a:cubicBezTo>
                  <a:pt x="1494518" y="1265041"/>
                  <a:pt x="1495863" y="1248901"/>
                  <a:pt x="1503680" y="1239520"/>
                </a:cubicBezTo>
                <a:cubicBezTo>
                  <a:pt x="1528126" y="1210184"/>
                  <a:pt x="1534670" y="1208700"/>
                  <a:pt x="1564640" y="1188720"/>
                </a:cubicBezTo>
                <a:cubicBezTo>
                  <a:pt x="1568027" y="1165013"/>
                  <a:pt x="1570516" y="1141161"/>
                  <a:pt x="1574800" y="1117600"/>
                </a:cubicBezTo>
                <a:cubicBezTo>
                  <a:pt x="1587470" y="1047917"/>
                  <a:pt x="1580612" y="1104513"/>
                  <a:pt x="1595120" y="1046480"/>
                </a:cubicBezTo>
                <a:cubicBezTo>
                  <a:pt x="1598013" y="1034907"/>
                  <a:pt x="1609182" y="969642"/>
                  <a:pt x="1615440" y="955040"/>
                </a:cubicBezTo>
                <a:cubicBezTo>
                  <a:pt x="1620250" y="943817"/>
                  <a:pt x="1626225" y="932188"/>
                  <a:pt x="1635760" y="924560"/>
                </a:cubicBezTo>
                <a:cubicBezTo>
                  <a:pt x="1644123" y="917870"/>
                  <a:pt x="1656080" y="917787"/>
                  <a:pt x="1666240" y="914400"/>
                </a:cubicBezTo>
                <a:cubicBezTo>
                  <a:pt x="1699852" y="813563"/>
                  <a:pt x="1643459" y="967598"/>
                  <a:pt x="1706880" y="853440"/>
                </a:cubicBezTo>
                <a:cubicBezTo>
                  <a:pt x="1717282" y="834716"/>
                  <a:pt x="1720427" y="812800"/>
                  <a:pt x="1727200" y="792480"/>
                </a:cubicBezTo>
                <a:cubicBezTo>
                  <a:pt x="1747234" y="732379"/>
                  <a:pt x="1726905" y="764323"/>
                  <a:pt x="1828800" y="741680"/>
                </a:cubicBezTo>
                <a:cubicBezTo>
                  <a:pt x="1838960" y="734907"/>
                  <a:pt x="1850646" y="729994"/>
                  <a:pt x="1859280" y="721360"/>
                </a:cubicBezTo>
                <a:cubicBezTo>
                  <a:pt x="1867914" y="712726"/>
                  <a:pt x="1872503" y="700816"/>
                  <a:pt x="1879600" y="690880"/>
                </a:cubicBezTo>
                <a:cubicBezTo>
                  <a:pt x="1889442" y="677101"/>
                  <a:pt x="1898106" y="662214"/>
                  <a:pt x="1910080" y="650240"/>
                </a:cubicBezTo>
                <a:cubicBezTo>
                  <a:pt x="1937285" y="623035"/>
                  <a:pt x="1976909" y="619535"/>
                  <a:pt x="2011680" y="609600"/>
                </a:cubicBezTo>
                <a:cubicBezTo>
                  <a:pt x="2021978" y="606658"/>
                  <a:pt x="2032000" y="602827"/>
                  <a:pt x="2042160" y="599440"/>
                </a:cubicBezTo>
                <a:cubicBezTo>
                  <a:pt x="2045615" y="599670"/>
                  <a:pt x="2238529" y="609584"/>
                  <a:pt x="2275840" y="619760"/>
                </a:cubicBezTo>
                <a:cubicBezTo>
                  <a:pt x="2287621" y="622973"/>
                  <a:pt x="2295398" y="634619"/>
                  <a:pt x="2306320" y="640080"/>
                </a:cubicBezTo>
                <a:cubicBezTo>
                  <a:pt x="2315899" y="644869"/>
                  <a:pt x="2326640" y="646853"/>
                  <a:pt x="2336800" y="650240"/>
                </a:cubicBezTo>
                <a:cubicBezTo>
                  <a:pt x="2350347" y="660400"/>
                  <a:pt x="2365466" y="668746"/>
                  <a:pt x="2377440" y="680720"/>
                </a:cubicBezTo>
                <a:cubicBezTo>
                  <a:pt x="2386074" y="689354"/>
                  <a:pt x="2388225" y="703572"/>
                  <a:pt x="2397760" y="711200"/>
                </a:cubicBezTo>
                <a:cubicBezTo>
                  <a:pt x="2406123" y="717890"/>
                  <a:pt x="2417579" y="720345"/>
                  <a:pt x="2428240" y="721360"/>
                </a:cubicBezTo>
                <a:cubicBezTo>
                  <a:pt x="2489019" y="727148"/>
                  <a:pt x="2550160" y="728133"/>
                  <a:pt x="2611120" y="731520"/>
                </a:cubicBezTo>
                <a:cubicBezTo>
                  <a:pt x="2628053" y="734907"/>
                  <a:pt x="2645167" y="737492"/>
                  <a:pt x="2661920" y="741680"/>
                </a:cubicBezTo>
                <a:cubicBezTo>
                  <a:pt x="2672310" y="744277"/>
                  <a:pt x="2682102" y="748898"/>
                  <a:pt x="2692400" y="751840"/>
                </a:cubicBezTo>
                <a:cubicBezTo>
                  <a:pt x="2705826" y="755676"/>
                  <a:pt x="2719493" y="758613"/>
                  <a:pt x="2733040" y="762000"/>
                </a:cubicBezTo>
                <a:cubicBezTo>
                  <a:pt x="2743200" y="768773"/>
                  <a:pt x="2751351" y="781306"/>
                  <a:pt x="2763520" y="782320"/>
                </a:cubicBezTo>
                <a:cubicBezTo>
                  <a:pt x="2838893" y="788601"/>
                  <a:pt x="2835194" y="775703"/>
                  <a:pt x="2885440" y="762000"/>
                </a:cubicBezTo>
                <a:cubicBezTo>
                  <a:pt x="2912383" y="754652"/>
                  <a:pt x="2966720" y="741680"/>
                  <a:pt x="2966720" y="741680"/>
                </a:cubicBezTo>
                <a:cubicBezTo>
                  <a:pt x="3039298" y="693294"/>
                  <a:pt x="3003988" y="706963"/>
                  <a:pt x="3068320" y="690880"/>
                </a:cubicBezTo>
                <a:cubicBezTo>
                  <a:pt x="3078480" y="680720"/>
                  <a:pt x="3089602" y="671438"/>
                  <a:pt x="3098800" y="660400"/>
                </a:cubicBezTo>
                <a:cubicBezTo>
                  <a:pt x="3106617" y="651019"/>
                  <a:pt x="3108765" y="636392"/>
                  <a:pt x="3119120" y="629920"/>
                </a:cubicBezTo>
                <a:cubicBezTo>
                  <a:pt x="3137283" y="618568"/>
                  <a:pt x="3162258" y="621481"/>
                  <a:pt x="3180080" y="609600"/>
                </a:cubicBezTo>
                <a:cubicBezTo>
                  <a:pt x="3200400" y="596053"/>
                  <a:pt x="3217872" y="576683"/>
                  <a:pt x="3241040" y="568960"/>
                </a:cubicBezTo>
                <a:cubicBezTo>
                  <a:pt x="3343474" y="534815"/>
                  <a:pt x="3184585" y="586912"/>
                  <a:pt x="3312160" y="548640"/>
                </a:cubicBezTo>
                <a:cubicBezTo>
                  <a:pt x="3332676" y="542485"/>
                  <a:pt x="3352068" y="532267"/>
                  <a:pt x="3373120" y="528320"/>
                </a:cubicBezTo>
                <a:cubicBezTo>
                  <a:pt x="3406573" y="522048"/>
                  <a:pt x="3440853" y="521547"/>
                  <a:pt x="3474720" y="518160"/>
                </a:cubicBezTo>
                <a:cubicBezTo>
                  <a:pt x="3500664" y="511674"/>
                  <a:pt x="3534748" y="506275"/>
                  <a:pt x="3556000" y="487680"/>
                </a:cubicBezTo>
                <a:cubicBezTo>
                  <a:pt x="3572320" y="473400"/>
                  <a:pt x="3582360" y="453200"/>
                  <a:pt x="3596640" y="436880"/>
                </a:cubicBezTo>
                <a:cubicBezTo>
                  <a:pt x="3643256" y="383605"/>
                  <a:pt x="3610720" y="427775"/>
                  <a:pt x="3667760" y="375920"/>
                </a:cubicBezTo>
                <a:cubicBezTo>
                  <a:pt x="3699939" y="346666"/>
                  <a:pt x="3728312" y="305004"/>
                  <a:pt x="3769360" y="284480"/>
                </a:cubicBezTo>
                <a:cubicBezTo>
                  <a:pt x="3778939" y="279691"/>
                  <a:pt x="3789680" y="277707"/>
                  <a:pt x="3799840" y="274320"/>
                </a:cubicBezTo>
                <a:cubicBezTo>
                  <a:pt x="3813387" y="264160"/>
                  <a:pt x="3826391" y="253233"/>
                  <a:pt x="3840480" y="243840"/>
                </a:cubicBezTo>
                <a:cubicBezTo>
                  <a:pt x="3856911" y="232886"/>
                  <a:pt x="3877316" y="227324"/>
                  <a:pt x="3891280" y="213360"/>
                </a:cubicBezTo>
                <a:cubicBezTo>
                  <a:pt x="3898853" y="205787"/>
                  <a:pt x="3895215" y="191595"/>
                  <a:pt x="3901440" y="182880"/>
                </a:cubicBezTo>
                <a:cubicBezTo>
                  <a:pt x="3933504" y="137990"/>
                  <a:pt x="3977812" y="121805"/>
                  <a:pt x="4023360" y="91440"/>
                </a:cubicBezTo>
                <a:cubicBezTo>
                  <a:pt x="4040715" y="79870"/>
                  <a:pt x="4061583" y="62097"/>
                  <a:pt x="4084320" y="60960"/>
                </a:cubicBezTo>
                <a:cubicBezTo>
                  <a:pt x="4209516" y="54700"/>
                  <a:pt x="4334933" y="54187"/>
                  <a:pt x="4460240" y="50800"/>
                </a:cubicBezTo>
                <a:cubicBezTo>
                  <a:pt x="4529400" y="27747"/>
                  <a:pt x="4539807" y="21477"/>
                  <a:pt x="4622800" y="10160"/>
                </a:cubicBezTo>
                <a:cubicBezTo>
                  <a:pt x="4663207" y="4650"/>
                  <a:pt x="4704080" y="3387"/>
                  <a:pt x="4744720" y="0"/>
                </a:cubicBezTo>
                <a:cubicBezTo>
                  <a:pt x="4819227" y="3387"/>
                  <a:pt x="4893846" y="4846"/>
                  <a:pt x="4968240" y="10160"/>
                </a:cubicBezTo>
                <a:cubicBezTo>
                  <a:pt x="5003116" y="12651"/>
                  <a:pt x="5036232" y="22078"/>
                  <a:pt x="5069840" y="30480"/>
                </a:cubicBezTo>
                <a:cubicBezTo>
                  <a:pt x="5139584" y="76976"/>
                  <a:pt x="5053659" y="26435"/>
                  <a:pt x="5191760" y="60960"/>
                </a:cubicBezTo>
                <a:cubicBezTo>
                  <a:pt x="5203606" y="63922"/>
                  <a:pt x="5211638" y="75222"/>
                  <a:pt x="5222240" y="81280"/>
                </a:cubicBezTo>
                <a:cubicBezTo>
                  <a:pt x="5235390" y="88794"/>
                  <a:pt x="5249893" y="93808"/>
                  <a:pt x="5262880" y="101600"/>
                </a:cubicBezTo>
                <a:cubicBezTo>
                  <a:pt x="5283821" y="114165"/>
                  <a:pt x="5323840" y="142240"/>
                  <a:pt x="5323840" y="142240"/>
                </a:cubicBezTo>
                <a:cubicBezTo>
                  <a:pt x="5327227" y="152400"/>
                  <a:pt x="5328799" y="163358"/>
                  <a:pt x="5334000" y="172720"/>
                </a:cubicBezTo>
                <a:cubicBezTo>
                  <a:pt x="5342325" y="187704"/>
                  <a:pt x="5388907" y="255790"/>
                  <a:pt x="5405120" y="274320"/>
                </a:cubicBezTo>
                <a:cubicBezTo>
                  <a:pt x="5417736" y="288738"/>
                  <a:pt x="5433292" y="300414"/>
                  <a:pt x="5445760" y="314960"/>
                </a:cubicBezTo>
                <a:cubicBezTo>
                  <a:pt x="5473985" y="347889"/>
                  <a:pt x="5504726" y="379370"/>
                  <a:pt x="5527040" y="416560"/>
                </a:cubicBezTo>
                <a:cubicBezTo>
                  <a:pt x="5537200" y="433493"/>
                  <a:pt x="5545396" y="451772"/>
                  <a:pt x="5557520" y="467360"/>
                </a:cubicBezTo>
                <a:cubicBezTo>
                  <a:pt x="5642489" y="576605"/>
                  <a:pt x="5559469" y="459149"/>
                  <a:pt x="5628640" y="528320"/>
                </a:cubicBezTo>
                <a:cubicBezTo>
                  <a:pt x="5640614" y="540294"/>
                  <a:pt x="5647146" y="556986"/>
                  <a:pt x="5659120" y="568960"/>
                </a:cubicBezTo>
                <a:cubicBezTo>
                  <a:pt x="5674454" y="584294"/>
                  <a:pt x="5695164" y="593709"/>
                  <a:pt x="5709920" y="609600"/>
                </a:cubicBezTo>
                <a:cubicBezTo>
                  <a:pt x="5739432" y="641382"/>
                  <a:pt x="5763851" y="677540"/>
                  <a:pt x="5791200" y="711200"/>
                </a:cubicBezTo>
                <a:cubicBezTo>
                  <a:pt x="5807880" y="731729"/>
                  <a:pt x="5828391" y="749479"/>
                  <a:pt x="5842000" y="772160"/>
                </a:cubicBezTo>
                <a:cubicBezTo>
                  <a:pt x="5852160" y="789093"/>
                  <a:pt x="5859838" y="807790"/>
                  <a:pt x="5872480" y="822960"/>
                </a:cubicBezTo>
                <a:cubicBezTo>
                  <a:pt x="5893943" y="848716"/>
                  <a:pt x="5911794" y="883478"/>
                  <a:pt x="5943600" y="894080"/>
                </a:cubicBezTo>
                <a:lnTo>
                  <a:pt x="6004560" y="914400"/>
                </a:lnTo>
                <a:cubicBezTo>
                  <a:pt x="6007947" y="995680"/>
                  <a:pt x="5998766" y="1078469"/>
                  <a:pt x="6014720" y="1158240"/>
                </a:cubicBezTo>
                <a:cubicBezTo>
                  <a:pt x="6017458" y="1171932"/>
                  <a:pt x="6043742" y="1160654"/>
                  <a:pt x="6055360" y="1168400"/>
                </a:cubicBezTo>
                <a:cubicBezTo>
                  <a:pt x="6075285" y="1181684"/>
                  <a:pt x="6091200" y="1200500"/>
                  <a:pt x="6106160" y="1219200"/>
                </a:cubicBezTo>
                <a:cubicBezTo>
                  <a:pt x="6118496" y="1234620"/>
                  <a:pt x="6126038" y="1253340"/>
                  <a:pt x="6136640" y="1270000"/>
                </a:cubicBezTo>
                <a:cubicBezTo>
                  <a:pt x="6149751" y="1290604"/>
                  <a:pt x="6164975" y="1309865"/>
                  <a:pt x="6177280" y="1330960"/>
                </a:cubicBezTo>
                <a:cubicBezTo>
                  <a:pt x="6261142" y="1474723"/>
                  <a:pt x="6169401" y="1334382"/>
                  <a:pt x="6228080" y="1422400"/>
                </a:cubicBezTo>
                <a:cubicBezTo>
                  <a:pt x="6231467" y="1439333"/>
                  <a:pt x="6230517" y="1457754"/>
                  <a:pt x="6238240" y="1473200"/>
                </a:cubicBezTo>
                <a:cubicBezTo>
                  <a:pt x="6254506" y="1505732"/>
                  <a:pt x="6289790" y="1512108"/>
                  <a:pt x="6319520" y="1524000"/>
                </a:cubicBezTo>
                <a:cubicBezTo>
                  <a:pt x="6329680" y="1540933"/>
                  <a:pt x="6341169" y="1557137"/>
                  <a:pt x="6350000" y="1574800"/>
                </a:cubicBezTo>
                <a:cubicBezTo>
                  <a:pt x="6358120" y="1591040"/>
                  <a:pt x="6365980" y="1630729"/>
                  <a:pt x="6370320" y="1645920"/>
                </a:cubicBezTo>
                <a:cubicBezTo>
                  <a:pt x="6373262" y="1656218"/>
                  <a:pt x="6377883" y="1666010"/>
                  <a:pt x="6380480" y="1676400"/>
                </a:cubicBezTo>
                <a:cubicBezTo>
                  <a:pt x="6385771" y="1697563"/>
                  <a:pt x="6396429" y="1773629"/>
                  <a:pt x="6410960" y="1788160"/>
                </a:cubicBezTo>
                <a:cubicBezTo>
                  <a:pt x="6447884" y="1825084"/>
                  <a:pt x="6439336" y="1813662"/>
                  <a:pt x="6471920" y="1859280"/>
                </a:cubicBezTo>
                <a:cubicBezTo>
                  <a:pt x="6479017" y="1869216"/>
                  <a:pt x="6483050" y="1881719"/>
                  <a:pt x="6492240" y="1889760"/>
                </a:cubicBezTo>
                <a:cubicBezTo>
                  <a:pt x="6540626" y="1932097"/>
                  <a:pt x="6543340" y="1927935"/>
                  <a:pt x="6593840" y="1940560"/>
                </a:cubicBezTo>
                <a:cubicBezTo>
                  <a:pt x="6604000" y="1947333"/>
                  <a:pt x="6613398" y="1955419"/>
                  <a:pt x="6624320" y="1960880"/>
                </a:cubicBezTo>
                <a:cubicBezTo>
                  <a:pt x="6633899" y="1965669"/>
                  <a:pt x="6648575" y="1962325"/>
                  <a:pt x="6654800" y="1971040"/>
                </a:cubicBezTo>
                <a:cubicBezTo>
                  <a:pt x="6667250" y="1988469"/>
                  <a:pt x="6663239" y="2014178"/>
                  <a:pt x="6675120" y="2032000"/>
                </a:cubicBezTo>
                <a:lnTo>
                  <a:pt x="6695440" y="2062480"/>
                </a:lnTo>
                <a:lnTo>
                  <a:pt x="6756400" y="205232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extLst>
      <p:ext uri="{BB962C8B-B14F-4D97-AF65-F5344CB8AC3E}">
        <p14:creationId xmlns:p14="http://schemas.microsoft.com/office/powerpoint/2010/main" val="40428026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350838" y="406400"/>
            <a:ext cx="8793162" cy="752475"/>
          </a:xfrm>
        </p:spPr>
        <p:txBody>
          <a:bodyPr/>
          <a:lstStyle/>
          <a:p>
            <a:r>
              <a:rPr lang="en-GB" altLang="en-US" smtClean="0"/>
              <a:t>The decision boundary perspective…</a:t>
            </a:r>
          </a:p>
        </p:txBody>
      </p:sp>
      <p:sp>
        <p:nvSpPr>
          <p:cNvPr id="5" name="Oval 4"/>
          <p:cNvSpPr/>
          <p:nvPr/>
        </p:nvSpPr>
        <p:spPr>
          <a:xfrm>
            <a:off x="4664075" y="4851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 name="Oval 5"/>
          <p:cNvSpPr/>
          <p:nvPr/>
        </p:nvSpPr>
        <p:spPr>
          <a:xfrm>
            <a:off x="2835275" y="2743200"/>
            <a:ext cx="314325" cy="406400"/>
          </a:xfrm>
          <a:prstGeom prst="ellipse">
            <a:avLst/>
          </a:prstGeom>
          <a:solidFill>
            <a:srgbClr val="FFC000"/>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 name="Oval 6"/>
          <p:cNvSpPr/>
          <p:nvPr/>
        </p:nvSpPr>
        <p:spPr>
          <a:xfrm>
            <a:off x="2676525" y="346551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 name="Oval 7"/>
          <p:cNvSpPr/>
          <p:nvPr/>
        </p:nvSpPr>
        <p:spPr>
          <a:xfrm>
            <a:off x="3140075" y="3048000"/>
            <a:ext cx="314325" cy="406400"/>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 name="Oval 8"/>
          <p:cNvSpPr/>
          <p:nvPr/>
        </p:nvSpPr>
        <p:spPr>
          <a:xfrm>
            <a:off x="2992438" y="3911600"/>
            <a:ext cx="314325"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 name="Oval 9"/>
          <p:cNvSpPr/>
          <p:nvPr/>
        </p:nvSpPr>
        <p:spPr>
          <a:xfrm>
            <a:off x="3444875" y="33528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 name="Oval 10"/>
          <p:cNvSpPr/>
          <p:nvPr/>
        </p:nvSpPr>
        <p:spPr>
          <a:xfrm>
            <a:off x="2468563" y="4116388"/>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2" name="Oval 11"/>
          <p:cNvSpPr/>
          <p:nvPr/>
        </p:nvSpPr>
        <p:spPr>
          <a:xfrm>
            <a:off x="1960563" y="3262313"/>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3" name="Oval 12"/>
          <p:cNvSpPr/>
          <p:nvPr/>
        </p:nvSpPr>
        <p:spPr>
          <a:xfrm>
            <a:off x="3713163" y="2408238"/>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4" name="Oval 13"/>
          <p:cNvSpPr/>
          <p:nvPr/>
        </p:nvSpPr>
        <p:spPr>
          <a:xfrm>
            <a:off x="1884363" y="4492625"/>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5" name="Oval 14"/>
          <p:cNvSpPr/>
          <p:nvPr/>
        </p:nvSpPr>
        <p:spPr>
          <a:xfrm>
            <a:off x="1798638" y="3892550"/>
            <a:ext cx="314325" cy="40798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6" name="Oval 15"/>
          <p:cNvSpPr/>
          <p:nvPr/>
        </p:nvSpPr>
        <p:spPr>
          <a:xfrm>
            <a:off x="4576763" y="2265363"/>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7" name="Oval 16"/>
          <p:cNvSpPr/>
          <p:nvPr/>
        </p:nvSpPr>
        <p:spPr>
          <a:xfrm>
            <a:off x="5070475" y="25812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8" name="Oval 17"/>
          <p:cNvSpPr/>
          <p:nvPr/>
        </p:nvSpPr>
        <p:spPr>
          <a:xfrm>
            <a:off x="4911725" y="3302000"/>
            <a:ext cx="315913" cy="407988"/>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9" name="Oval 18"/>
          <p:cNvSpPr/>
          <p:nvPr/>
        </p:nvSpPr>
        <p:spPr>
          <a:xfrm>
            <a:off x="5375275" y="28860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0" name="Oval 19"/>
          <p:cNvSpPr/>
          <p:nvPr/>
        </p:nvSpPr>
        <p:spPr>
          <a:xfrm>
            <a:off x="5227638" y="37496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1" name="Oval 20"/>
          <p:cNvSpPr/>
          <p:nvPr/>
        </p:nvSpPr>
        <p:spPr>
          <a:xfrm>
            <a:off x="5680075" y="31908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2" name="Oval 21"/>
          <p:cNvSpPr/>
          <p:nvPr/>
        </p:nvSpPr>
        <p:spPr>
          <a:xfrm>
            <a:off x="4703763" y="3952875"/>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3" name="Oval 22"/>
          <p:cNvSpPr/>
          <p:nvPr/>
        </p:nvSpPr>
        <p:spPr>
          <a:xfrm>
            <a:off x="4195763" y="3098800"/>
            <a:ext cx="315912"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4" name="Oval 23"/>
          <p:cNvSpPr/>
          <p:nvPr/>
        </p:nvSpPr>
        <p:spPr>
          <a:xfrm>
            <a:off x="4084638" y="25908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5" name="Oval 24"/>
          <p:cNvSpPr/>
          <p:nvPr/>
        </p:nvSpPr>
        <p:spPr>
          <a:xfrm>
            <a:off x="3444875" y="4443413"/>
            <a:ext cx="314325" cy="40798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6" name="Oval 25"/>
          <p:cNvSpPr/>
          <p:nvPr/>
        </p:nvSpPr>
        <p:spPr>
          <a:xfrm>
            <a:off x="3870325" y="4037013"/>
            <a:ext cx="315913"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7" name="Oval 26"/>
          <p:cNvSpPr/>
          <p:nvPr/>
        </p:nvSpPr>
        <p:spPr>
          <a:xfrm>
            <a:off x="4237038" y="4624388"/>
            <a:ext cx="314325" cy="406400"/>
          </a:xfrm>
          <a:prstGeom prst="ellipse">
            <a:avLst/>
          </a:prstGeom>
          <a:solidFill>
            <a:schemeClr val="accent2"/>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8" name="Oval 27"/>
          <p:cNvSpPr/>
          <p:nvPr/>
        </p:nvSpPr>
        <p:spPr>
          <a:xfrm>
            <a:off x="4079875" y="2184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9" name="Oval 28"/>
          <p:cNvSpPr/>
          <p:nvPr/>
        </p:nvSpPr>
        <p:spPr>
          <a:xfrm>
            <a:off x="4779963" y="2876550"/>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33" name="Straight Arrow Connector 32"/>
          <p:cNvCxnSpPr/>
          <p:nvPr/>
        </p:nvCxnSpPr>
        <p:spPr>
          <a:xfrm flipH="1">
            <a:off x="7294563" y="4516438"/>
            <a:ext cx="142875" cy="474662"/>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7407275" y="4217988"/>
            <a:ext cx="141288" cy="425450"/>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8702" name="TextBox 34"/>
          <p:cNvSpPr txBox="1">
            <a:spLocks noChangeArrowheads="1"/>
          </p:cNvSpPr>
          <p:nvPr/>
        </p:nvSpPr>
        <p:spPr bwMode="auto">
          <a:xfrm>
            <a:off x="381000" y="1341438"/>
            <a:ext cx="2065338" cy="46196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b="1">
                <a:solidFill>
                  <a:schemeClr val="bg1"/>
                </a:solidFill>
              </a:rPr>
              <a:t>Eventually ….</a:t>
            </a:r>
          </a:p>
        </p:txBody>
      </p:sp>
      <p:sp>
        <p:nvSpPr>
          <p:cNvPr id="3" name="Freeform 2"/>
          <p:cNvSpPr/>
          <p:nvPr/>
        </p:nvSpPr>
        <p:spPr>
          <a:xfrm>
            <a:off x="720725" y="1879600"/>
            <a:ext cx="7143750" cy="3151188"/>
          </a:xfrm>
          <a:custGeom>
            <a:avLst/>
            <a:gdLst>
              <a:gd name="connsiteX0" fmla="*/ 0 w 7142480"/>
              <a:gd name="connsiteY0" fmla="*/ 1605280 h 3150465"/>
              <a:gd name="connsiteX1" fmla="*/ 91440 w 7142480"/>
              <a:gd name="connsiteY1" fmla="*/ 1625600 h 3150465"/>
              <a:gd name="connsiteX2" fmla="*/ 162560 w 7142480"/>
              <a:gd name="connsiteY2" fmla="*/ 1666240 h 3150465"/>
              <a:gd name="connsiteX3" fmla="*/ 223520 w 7142480"/>
              <a:gd name="connsiteY3" fmla="*/ 1737360 h 3150465"/>
              <a:gd name="connsiteX4" fmla="*/ 243840 w 7142480"/>
              <a:gd name="connsiteY4" fmla="*/ 1767840 h 3150465"/>
              <a:gd name="connsiteX5" fmla="*/ 294640 w 7142480"/>
              <a:gd name="connsiteY5" fmla="*/ 1778000 h 3150465"/>
              <a:gd name="connsiteX6" fmla="*/ 325120 w 7142480"/>
              <a:gd name="connsiteY6" fmla="*/ 1788160 h 3150465"/>
              <a:gd name="connsiteX7" fmla="*/ 355600 w 7142480"/>
              <a:gd name="connsiteY7" fmla="*/ 1808480 h 3150465"/>
              <a:gd name="connsiteX8" fmla="*/ 396240 w 7142480"/>
              <a:gd name="connsiteY8" fmla="*/ 1838960 h 3150465"/>
              <a:gd name="connsiteX9" fmla="*/ 436880 w 7142480"/>
              <a:gd name="connsiteY9" fmla="*/ 1849120 h 3150465"/>
              <a:gd name="connsiteX10" fmla="*/ 487680 w 7142480"/>
              <a:gd name="connsiteY10" fmla="*/ 1889760 h 3150465"/>
              <a:gd name="connsiteX11" fmla="*/ 579120 w 7142480"/>
              <a:gd name="connsiteY11" fmla="*/ 1920240 h 3150465"/>
              <a:gd name="connsiteX12" fmla="*/ 792480 w 7142480"/>
              <a:gd name="connsiteY12" fmla="*/ 1910080 h 3150465"/>
              <a:gd name="connsiteX13" fmla="*/ 822960 w 7142480"/>
              <a:gd name="connsiteY13" fmla="*/ 1899920 h 3150465"/>
              <a:gd name="connsiteX14" fmla="*/ 944880 w 7142480"/>
              <a:gd name="connsiteY14" fmla="*/ 1879600 h 3150465"/>
              <a:gd name="connsiteX15" fmla="*/ 995680 w 7142480"/>
              <a:gd name="connsiteY15" fmla="*/ 1859280 h 3150465"/>
              <a:gd name="connsiteX16" fmla="*/ 1036320 w 7142480"/>
              <a:gd name="connsiteY16" fmla="*/ 1849120 h 3150465"/>
              <a:gd name="connsiteX17" fmla="*/ 1066800 w 7142480"/>
              <a:gd name="connsiteY17" fmla="*/ 1838960 h 3150465"/>
              <a:gd name="connsiteX18" fmla="*/ 1188720 w 7142480"/>
              <a:gd name="connsiteY18" fmla="*/ 1828800 h 3150465"/>
              <a:gd name="connsiteX19" fmla="*/ 1290320 w 7142480"/>
              <a:gd name="connsiteY19" fmla="*/ 1808480 h 3150465"/>
              <a:gd name="connsiteX20" fmla="*/ 1320800 w 7142480"/>
              <a:gd name="connsiteY20" fmla="*/ 1818640 h 3150465"/>
              <a:gd name="connsiteX21" fmla="*/ 1341120 w 7142480"/>
              <a:gd name="connsiteY21" fmla="*/ 1849120 h 3150465"/>
              <a:gd name="connsiteX22" fmla="*/ 1371600 w 7142480"/>
              <a:gd name="connsiteY22" fmla="*/ 1869440 h 3150465"/>
              <a:gd name="connsiteX23" fmla="*/ 1412240 w 7142480"/>
              <a:gd name="connsiteY23" fmla="*/ 1930400 h 3150465"/>
              <a:gd name="connsiteX24" fmla="*/ 1422400 w 7142480"/>
              <a:gd name="connsiteY24" fmla="*/ 1960880 h 3150465"/>
              <a:gd name="connsiteX25" fmla="*/ 1432560 w 7142480"/>
              <a:gd name="connsiteY25" fmla="*/ 2001520 h 3150465"/>
              <a:gd name="connsiteX26" fmla="*/ 1452880 w 7142480"/>
              <a:gd name="connsiteY26" fmla="*/ 2042160 h 3150465"/>
              <a:gd name="connsiteX27" fmla="*/ 1463040 w 7142480"/>
              <a:gd name="connsiteY27" fmla="*/ 2072640 h 3150465"/>
              <a:gd name="connsiteX28" fmla="*/ 1473200 w 7142480"/>
              <a:gd name="connsiteY28" fmla="*/ 2123440 h 3150465"/>
              <a:gd name="connsiteX29" fmla="*/ 1534160 w 7142480"/>
              <a:gd name="connsiteY29" fmla="*/ 2143760 h 3150465"/>
              <a:gd name="connsiteX30" fmla="*/ 1564640 w 7142480"/>
              <a:gd name="connsiteY30" fmla="*/ 2164080 h 3150465"/>
              <a:gd name="connsiteX31" fmla="*/ 1574800 w 7142480"/>
              <a:gd name="connsiteY31" fmla="*/ 2194560 h 3150465"/>
              <a:gd name="connsiteX32" fmla="*/ 1605280 w 7142480"/>
              <a:gd name="connsiteY32" fmla="*/ 2225040 h 3150465"/>
              <a:gd name="connsiteX33" fmla="*/ 1635760 w 7142480"/>
              <a:gd name="connsiteY33" fmla="*/ 2438400 h 3150465"/>
              <a:gd name="connsiteX34" fmla="*/ 1666240 w 7142480"/>
              <a:gd name="connsiteY34" fmla="*/ 2468880 h 3150465"/>
              <a:gd name="connsiteX35" fmla="*/ 1696720 w 7142480"/>
              <a:gd name="connsiteY35" fmla="*/ 2550160 h 3150465"/>
              <a:gd name="connsiteX36" fmla="*/ 1706880 w 7142480"/>
              <a:gd name="connsiteY36" fmla="*/ 2580640 h 3150465"/>
              <a:gd name="connsiteX37" fmla="*/ 1727200 w 7142480"/>
              <a:gd name="connsiteY37" fmla="*/ 2631440 h 3150465"/>
              <a:gd name="connsiteX38" fmla="*/ 1737360 w 7142480"/>
              <a:gd name="connsiteY38" fmla="*/ 2692400 h 3150465"/>
              <a:gd name="connsiteX39" fmla="*/ 1767840 w 7142480"/>
              <a:gd name="connsiteY39" fmla="*/ 2702560 h 3150465"/>
              <a:gd name="connsiteX40" fmla="*/ 1818640 w 7142480"/>
              <a:gd name="connsiteY40" fmla="*/ 2712720 h 3150465"/>
              <a:gd name="connsiteX41" fmla="*/ 1849120 w 7142480"/>
              <a:gd name="connsiteY41" fmla="*/ 2722880 h 3150465"/>
              <a:gd name="connsiteX42" fmla="*/ 1940560 w 7142480"/>
              <a:gd name="connsiteY42" fmla="*/ 2743200 h 3150465"/>
              <a:gd name="connsiteX43" fmla="*/ 2021840 w 7142480"/>
              <a:gd name="connsiteY43" fmla="*/ 2783840 h 3150465"/>
              <a:gd name="connsiteX44" fmla="*/ 2062480 w 7142480"/>
              <a:gd name="connsiteY44" fmla="*/ 2814320 h 3150465"/>
              <a:gd name="connsiteX45" fmla="*/ 2123440 w 7142480"/>
              <a:gd name="connsiteY45" fmla="*/ 2854960 h 3150465"/>
              <a:gd name="connsiteX46" fmla="*/ 2225040 w 7142480"/>
              <a:gd name="connsiteY46" fmla="*/ 2773680 h 3150465"/>
              <a:gd name="connsiteX47" fmla="*/ 2265680 w 7142480"/>
              <a:gd name="connsiteY47" fmla="*/ 2712720 h 3150465"/>
              <a:gd name="connsiteX48" fmla="*/ 2336800 w 7142480"/>
              <a:gd name="connsiteY48" fmla="*/ 2631440 h 3150465"/>
              <a:gd name="connsiteX49" fmla="*/ 2418080 w 7142480"/>
              <a:gd name="connsiteY49" fmla="*/ 2580640 h 3150465"/>
              <a:gd name="connsiteX50" fmla="*/ 2448560 w 7142480"/>
              <a:gd name="connsiteY50" fmla="*/ 2540000 h 3150465"/>
              <a:gd name="connsiteX51" fmla="*/ 2509520 w 7142480"/>
              <a:gd name="connsiteY51" fmla="*/ 2468880 h 3150465"/>
              <a:gd name="connsiteX52" fmla="*/ 2550160 w 7142480"/>
              <a:gd name="connsiteY52" fmla="*/ 2448560 h 3150465"/>
              <a:gd name="connsiteX53" fmla="*/ 2580640 w 7142480"/>
              <a:gd name="connsiteY53" fmla="*/ 2418080 h 3150465"/>
              <a:gd name="connsiteX54" fmla="*/ 2611120 w 7142480"/>
              <a:gd name="connsiteY54" fmla="*/ 2407920 h 3150465"/>
              <a:gd name="connsiteX55" fmla="*/ 2641600 w 7142480"/>
              <a:gd name="connsiteY55" fmla="*/ 2387600 h 3150465"/>
              <a:gd name="connsiteX56" fmla="*/ 2672080 w 7142480"/>
              <a:gd name="connsiteY56" fmla="*/ 2377440 h 3150465"/>
              <a:gd name="connsiteX57" fmla="*/ 2733040 w 7142480"/>
              <a:gd name="connsiteY57" fmla="*/ 2336800 h 3150465"/>
              <a:gd name="connsiteX58" fmla="*/ 2875280 w 7142480"/>
              <a:gd name="connsiteY58" fmla="*/ 2286000 h 3150465"/>
              <a:gd name="connsiteX59" fmla="*/ 2956560 w 7142480"/>
              <a:gd name="connsiteY59" fmla="*/ 2245360 h 3150465"/>
              <a:gd name="connsiteX60" fmla="*/ 3017520 w 7142480"/>
              <a:gd name="connsiteY60" fmla="*/ 2194560 h 3150465"/>
              <a:gd name="connsiteX61" fmla="*/ 3048000 w 7142480"/>
              <a:gd name="connsiteY61" fmla="*/ 2184400 h 3150465"/>
              <a:gd name="connsiteX62" fmla="*/ 3078480 w 7142480"/>
              <a:gd name="connsiteY62" fmla="*/ 2153920 h 3150465"/>
              <a:gd name="connsiteX63" fmla="*/ 3180080 w 7142480"/>
              <a:gd name="connsiteY63" fmla="*/ 2082800 h 3150465"/>
              <a:gd name="connsiteX64" fmla="*/ 3210560 w 7142480"/>
              <a:gd name="connsiteY64" fmla="*/ 2062480 h 3150465"/>
              <a:gd name="connsiteX65" fmla="*/ 3261360 w 7142480"/>
              <a:gd name="connsiteY65" fmla="*/ 1940560 h 3150465"/>
              <a:gd name="connsiteX66" fmla="*/ 3271520 w 7142480"/>
              <a:gd name="connsiteY66" fmla="*/ 1910080 h 3150465"/>
              <a:gd name="connsiteX67" fmla="*/ 3312160 w 7142480"/>
              <a:gd name="connsiteY67" fmla="*/ 1879600 h 3150465"/>
              <a:gd name="connsiteX68" fmla="*/ 3332480 w 7142480"/>
              <a:gd name="connsiteY68" fmla="*/ 1798320 h 3150465"/>
              <a:gd name="connsiteX69" fmla="*/ 3362960 w 7142480"/>
              <a:gd name="connsiteY69" fmla="*/ 1727200 h 3150465"/>
              <a:gd name="connsiteX70" fmla="*/ 3220720 w 7142480"/>
              <a:gd name="connsiteY70" fmla="*/ 1676400 h 3150465"/>
              <a:gd name="connsiteX71" fmla="*/ 3190240 w 7142480"/>
              <a:gd name="connsiteY71" fmla="*/ 1645920 h 3150465"/>
              <a:gd name="connsiteX72" fmla="*/ 3180080 w 7142480"/>
              <a:gd name="connsiteY72" fmla="*/ 1615440 h 3150465"/>
              <a:gd name="connsiteX73" fmla="*/ 3169920 w 7142480"/>
              <a:gd name="connsiteY73" fmla="*/ 1544320 h 3150465"/>
              <a:gd name="connsiteX74" fmla="*/ 3078480 w 7142480"/>
              <a:gd name="connsiteY74" fmla="*/ 1402080 h 3150465"/>
              <a:gd name="connsiteX75" fmla="*/ 3048000 w 7142480"/>
              <a:gd name="connsiteY75" fmla="*/ 1330960 h 3150465"/>
              <a:gd name="connsiteX76" fmla="*/ 2956560 w 7142480"/>
              <a:gd name="connsiteY76" fmla="*/ 1320800 h 3150465"/>
              <a:gd name="connsiteX77" fmla="*/ 2783840 w 7142480"/>
              <a:gd name="connsiteY77" fmla="*/ 1219200 h 3150465"/>
              <a:gd name="connsiteX78" fmla="*/ 2702560 w 7142480"/>
              <a:gd name="connsiteY78" fmla="*/ 1137920 h 3150465"/>
              <a:gd name="connsiteX79" fmla="*/ 2661920 w 7142480"/>
              <a:gd name="connsiteY79" fmla="*/ 1076960 h 3150465"/>
              <a:gd name="connsiteX80" fmla="*/ 2641600 w 7142480"/>
              <a:gd name="connsiteY80" fmla="*/ 1046480 h 3150465"/>
              <a:gd name="connsiteX81" fmla="*/ 2580640 w 7142480"/>
              <a:gd name="connsiteY81" fmla="*/ 1076960 h 3150465"/>
              <a:gd name="connsiteX82" fmla="*/ 2651760 w 7142480"/>
              <a:gd name="connsiteY82" fmla="*/ 914400 h 3150465"/>
              <a:gd name="connsiteX83" fmla="*/ 2672080 w 7142480"/>
              <a:gd name="connsiteY83" fmla="*/ 822960 h 3150465"/>
              <a:gd name="connsiteX84" fmla="*/ 2682240 w 7142480"/>
              <a:gd name="connsiteY84" fmla="*/ 782320 h 3150465"/>
              <a:gd name="connsiteX85" fmla="*/ 2722880 w 7142480"/>
              <a:gd name="connsiteY85" fmla="*/ 619760 h 3150465"/>
              <a:gd name="connsiteX86" fmla="*/ 2753360 w 7142480"/>
              <a:gd name="connsiteY86" fmla="*/ 558800 h 3150465"/>
              <a:gd name="connsiteX87" fmla="*/ 2794000 w 7142480"/>
              <a:gd name="connsiteY87" fmla="*/ 538480 h 3150465"/>
              <a:gd name="connsiteX88" fmla="*/ 2905760 w 7142480"/>
              <a:gd name="connsiteY88" fmla="*/ 457200 h 3150465"/>
              <a:gd name="connsiteX89" fmla="*/ 3007360 w 7142480"/>
              <a:gd name="connsiteY89" fmla="*/ 375920 h 3150465"/>
              <a:gd name="connsiteX90" fmla="*/ 3281680 w 7142480"/>
              <a:gd name="connsiteY90" fmla="*/ 233680 h 3150465"/>
              <a:gd name="connsiteX91" fmla="*/ 3495040 w 7142480"/>
              <a:gd name="connsiteY91" fmla="*/ 142240 h 3150465"/>
              <a:gd name="connsiteX92" fmla="*/ 3667760 w 7142480"/>
              <a:gd name="connsiteY92" fmla="*/ 91440 h 3150465"/>
              <a:gd name="connsiteX93" fmla="*/ 3942080 w 7142480"/>
              <a:gd name="connsiteY93" fmla="*/ 30480 h 3150465"/>
              <a:gd name="connsiteX94" fmla="*/ 4104640 w 7142480"/>
              <a:gd name="connsiteY94" fmla="*/ 20320 h 3150465"/>
              <a:gd name="connsiteX95" fmla="*/ 4277360 w 7142480"/>
              <a:gd name="connsiteY95" fmla="*/ 0 h 3150465"/>
              <a:gd name="connsiteX96" fmla="*/ 4409440 w 7142480"/>
              <a:gd name="connsiteY96" fmla="*/ 40640 h 3150465"/>
              <a:gd name="connsiteX97" fmla="*/ 4429760 w 7142480"/>
              <a:gd name="connsiteY97" fmla="*/ 71120 h 3150465"/>
              <a:gd name="connsiteX98" fmla="*/ 4439920 w 7142480"/>
              <a:gd name="connsiteY98" fmla="*/ 193040 h 3150465"/>
              <a:gd name="connsiteX99" fmla="*/ 4450080 w 7142480"/>
              <a:gd name="connsiteY99" fmla="*/ 233680 h 3150465"/>
              <a:gd name="connsiteX100" fmla="*/ 4460240 w 7142480"/>
              <a:gd name="connsiteY100" fmla="*/ 284480 h 3150465"/>
              <a:gd name="connsiteX101" fmla="*/ 4429760 w 7142480"/>
              <a:gd name="connsiteY101" fmla="*/ 650240 h 3150465"/>
              <a:gd name="connsiteX102" fmla="*/ 4368800 w 7142480"/>
              <a:gd name="connsiteY102" fmla="*/ 731520 h 3150465"/>
              <a:gd name="connsiteX103" fmla="*/ 4318000 w 7142480"/>
              <a:gd name="connsiteY103" fmla="*/ 762000 h 3150465"/>
              <a:gd name="connsiteX104" fmla="*/ 4297680 w 7142480"/>
              <a:gd name="connsiteY104" fmla="*/ 792480 h 3150465"/>
              <a:gd name="connsiteX105" fmla="*/ 4287520 w 7142480"/>
              <a:gd name="connsiteY105" fmla="*/ 843280 h 3150465"/>
              <a:gd name="connsiteX106" fmla="*/ 4277360 w 7142480"/>
              <a:gd name="connsiteY106" fmla="*/ 873760 h 3150465"/>
              <a:gd name="connsiteX107" fmla="*/ 4267200 w 7142480"/>
              <a:gd name="connsiteY107" fmla="*/ 914400 h 3150465"/>
              <a:gd name="connsiteX108" fmla="*/ 4206240 w 7142480"/>
              <a:gd name="connsiteY108" fmla="*/ 955040 h 3150465"/>
              <a:gd name="connsiteX109" fmla="*/ 4175760 w 7142480"/>
              <a:gd name="connsiteY109" fmla="*/ 975360 h 3150465"/>
              <a:gd name="connsiteX110" fmla="*/ 4135120 w 7142480"/>
              <a:gd name="connsiteY110" fmla="*/ 1005840 h 3150465"/>
              <a:gd name="connsiteX111" fmla="*/ 4043680 w 7142480"/>
              <a:gd name="connsiteY111" fmla="*/ 1036320 h 3150465"/>
              <a:gd name="connsiteX112" fmla="*/ 3982720 w 7142480"/>
              <a:gd name="connsiteY112" fmla="*/ 1076960 h 3150465"/>
              <a:gd name="connsiteX113" fmla="*/ 3942080 w 7142480"/>
              <a:gd name="connsiteY113" fmla="*/ 1117600 h 3150465"/>
              <a:gd name="connsiteX114" fmla="*/ 3921760 w 7142480"/>
              <a:gd name="connsiteY114" fmla="*/ 1148080 h 3150465"/>
              <a:gd name="connsiteX115" fmla="*/ 3891280 w 7142480"/>
              <a:gd name="connsiteY115" fmla="*/ 1168400 h 3150465"/>
              <a:gd name="connsiteX116" fmla="*/ 3810000 w 7142480"/>
              <a:gd name="connsiteY116" fmla="*/ 1198880 h 3150465"/>
              <a:gd name="connsiteX117" fmla="*/ 3535680 w 7142480"/>
              <a:gd name="connsiteY117" fmla="*/ 1209040 h 3150465"/>
              <a:gd name="connsiteX118" fmla="*/ 3505200 w 7142480"/>
              <a:gd name="connsiteY118" fmla="*/ 1219200 h 3150465"/>
              <a:gd name="connsiteX119" fmla="*/ 3474720 w 7142480"/>
              <a:gd name="connsiteY119" fmla="*/ 1310640 h 3150465"/>
              <a:gd name="connsiteX120" fmla="*/ 3454400 w 7142480"/>
              <a:gd name="connsiteY120" fmla="*/ 1341120 h 3150465"/>
              <a:gd name="connsiteX121" fmla="*/ 3444240 w 7142480"/>
              <a:gd name="connsiteY121" fmla="*/ 1534160 h 3150465"/>
              <a:gd name="connsiteX122" fmla="*/ 3444240 w 7142480"/>
              <a:gd name="connsiteY122" fmla="*/ 1686560 h 3150465"/>
              <a:gd name="connsiteX123" fmla="*/ 3454400 w 7142480"/>
              <a:gd name="connsiteY123" fmla="*/ 1737360 h 3150465"/>
              <a:gd name="connsiteX124" fmla="*/ 3525520 w 7142480"/>
              <a:gd name="connsiteY124" fmla="*/ 1757680 h 3150465"/>
              <a:gd name="connsiteX125" fmla="*/ 3566160 w 7142480"/>
              <a:gd name="connsiteY125" fmla="*/ 1798320 h 3150465"/>
              <a:gd name="connsiteX126" fmla="*/ 3596640 w 7142480"/>
              <a:gd name="connsiteY126" fmla="*/ 1818640 h 3150465"/>
              <a:gd name="connsiteX127" fmla="*/ 3637280 w 7142480"/>
              <a:gd name="connsiteY127" fmla="*/ 1910080 h 3150465"/>
              <a:gd name="connsiteX128" fmla="*/ 3667760 w 7142480"/>
              <a:gd name="connsiteY128" fmla="*/ 1930400 h 3150465"/>
              <a:gd name="connsiteX129" fmla="*/ 3708400 w 7142480"/>
              <a:gd name="connsiteY129" fmla="*/ 1940560 h 3150465"/>
              <a:gd name="connsiteX130" fmla="*/ 3728720 w 7142480"/>
              <a:gd name="connsiteY130" fmla="*/ 2021840 h 3150465"/>
              <a:gd name="connsiteX131" fmla="*/ 3738880 w 7142480"/>
              <a:gd name="connsiteY131" fmla="*/ 2052320 h 3150465"/>
              <a:gd name="connsiteX132" fmla="*/ 3749040 w 7142480"/>
              <a:gd name="connsiteY132" fmla="*/ 2103120 h 3150465"/>
              <a:gd name="connsiteX133" fmla="*/ 3759200 w 7142480"/>
              <a:gd name="connsiteY133" fmla="*/ 2133600 h 3150465"/>
              <a:gd name="connsiteX134" fmla="*/ 3799840 w 7142480"/>
              <a:gd name="connsiteY134" fmla="*/ 2194560 h 3150465"/>
              <a:gd name="connsiteX135" fmla="*/ 3810000 w 7142480"/>
              <a:gd name="connsiteY135" fmla="*/ 2346960 h 3150465"/>
              <a:gd name="connsiteX136" fmla="*/ 3840480 w 7142480"/>
              <a:gd name="connsiteY136" fmla="*/ 2377440 h 3150465"/>
              <a:gd name="connsiteX137" fmla="*/ 3891280 w 7142480"/>
              <a:gd name="connsiteY137" fmla="*/ 2448560 h 3150465"/>
              <a:gd name="connsiteX138" fmla="*/ 3901440 w 7142480"/>
              <a:gd name="connsiteY138" fmla="*/ 2489200 h 3150465"/>
              <a:gd name="connsiteX139" fmla="*/ 3931920 w 7142480"/>
              <a:gd name="connsiteY139" fmla="*/ 2529840 h 3150465"/>
              <a:gd name="connsiteX140" fmla="*/ 4033520 w 7142480"/>
              <a:gd name="connsiteY140" fmla="*/ 2600960 h 3150465"/>
              <a:gd name="connsiteX141" fmla="*/ 4074160 w 7142480"/>
              <a:gd name="connsiteY141" fmla="*/ 2611120 h 3150465"/>
              <a:gd name="connsiteX142" fmla="*/ 4124960 w 7142480"/>
              <a:gd name="connsiteY142" fmla="*/ 2631440 h 3150465"/>
              <a:gd name="connsiteX143" fmla="*/ 4165600 w 7142480"/>
              <a:gd name="connsiteY143" fmla="*/ 2641600 h 3150465"/>
              <a:gd name="connsiteX144" fmla="*/ 4206240 w 7142480"/>
              <a:gd name="connsiteY144" fmla="*/ 2661920 h 3150465"/>
              <a:gd name="connsiteX145" fmla="*/ 4236720 w 7142480"/>
              <a:gd name="connsiteY145" fmla="*/ 2682240 h 3150465"/>
              <a:gd name="connsiteX146" fmla="*/ 4287520 w 7142480"/>
              <a:gd name="connsiteY146" fmla="*/ 2692400 h 3150465"/>
              <a:gd name="connsiteX147" fmla="*/ 4429760 w 7142480"/>
              <a:gd name="connsiteY147" fmla="*/ 2702560 h 3150465"/>
              <a:gd name="connsiteX148" fmla="*/ 4500880 w 7142480"/>
              <a:gd name="connsiteY148" fmla="*/ 2712720 h 3150465"/>
              <a:gd name="connsiteX149" fmla="*/ 4582160 w 7142480"/>
              <a:gd name="connsiteY149" fmla="*/ 2722880 h 3150465"/>
              <a:gd name="connsiteX150" fmla="*/ 4653280 w 7142480"/>
              <a:gd name="connsiteY150" fmla="*/ 2743200 h 3150465"/>
              <a:gd name="connsiteX151" fmla="*/ 4704080 w 7142480"/>
              <a:gd name="connsiteY151" fmla="*/ 2753360 h 3150465"/>
              <a:gd name="connsiteX152" fmla="*/ 4734560 w 7142480"/>
              <a:gd name="connsiteY152" fmla="*/ 2773680 h 3150465"/>
              <a:gd name="connsiteX153" fmla="*/ 4907280 w 7142480"/>
              <a:gd name="connsiteY153" fmla="*/ 2794000 h 3150465"/>
              <a:gd name="connsiteX154" fmla="*/ 5039360 w 7142480"/>
              <a:gd name="connsiteY154" fmla="*/ 2875280 h 3150465"/>
              <a:gd name="connsiteX155" fmla="*/ 5100320 w 7142480"/>
              <a:gd name="connsiteY155" fmla="*/ 2966720 h 3150465"/>
              <a:gd name="connsiteX156" fmla="*/ 5130800 w 7142480"/>
              <a:gd name="connsiteY156" fmla="*/ 2997200 h 3150465"/>
              <a:gd name="connsiteX157" fmla="*/ 5334000 w 7142480"/>
              <a:gd name="connsiteY157" fmla="*/ 3088640 h 3150465"/>
              <a:gd name="connsiteX158" fmla="*/ 5364480 w 7142480"/>
              <a:gd name="connsiteY158" fmla="*/ 3108960 h 3150465"/>
              <a:gd name="connsiteX159" fmla="*/ 5405120 w 7142480"/>
              <a:gd name="connsiteY159" fmla="*/ 3119120 h 3150465"/>
              <a:gd name="connsiteX160" fmla="*/ 5435600 w 7142480"/>
              <a:gd name="connsiteY160" fmla="*/ 3149600 h 3150465"/>
              <a:gd name="connsiteX161" fmla="*/ 5516880 w 7142480"/>
              <a:gd name="connsiteY161" fmla="*/ 3068320 h 3150465"/>
              <a:gd name="connsiteX162" fmla="*/ 5628640 w 7142480"/>
              <a:gd name="connsiteY162" fmla="*/ 2966720 h 3150465"/>
              <a:gd name="connsiteX163" fmla="*/ 5781040 w 7142480"/>
              <a:gd name="connsiteY163" fmla="*/ 2844800 h 3150465"/>
              <a:gd name="connsiteX164" fmla="*/ 6024880 w 7142480"/>
              <a:gd name="connsiteY164" fmla="*/ 2682240 h 3150465"/>
              <a:gd name="connsiteX165" fmla="*/ 6085840 w 7142480"/>
              <a:gd name="connsiteY165" fmla="*/ 2651760 h 3150465"/>
              <a:gd name="connsiteX166" fmla="*/ 6136640 w 7142480"/>
              <a:gd name="connsiteY166" fmla="*/ 2631440 h 3150465"/>
              <a:gd name="connsiteX167" fmla="*/ 6167120 w 7142480"/>
              <a:gd name="connsiteY167" fmla="*/ 2611120 h 3150465"/>
              <a:gd name="connsiteX168" fmla="*/ 6217920 w 7142480"/>
              <a:gd name="connsiteY168" fmla="*/ 2600960 h 3150465"/>
              <a:gd name="connsiteX169" fmla="*/ 6350000 w 7142480"/>
              <a:gd name="connsiteY169" fmla="*/ 2611120 h 3150465"/>
              <a:gd name="connsiteX170" fmla="*/ 6380480 w 7142480"/>
              <a:gd name="connsiteY170" fmla="*/ 2621280 h 3150465"/>
              <a:gd name="connsiteX171" fmla="*/ 6532880 w 7142480"/>
              <a:gd name="connsiteY171" fmla="*/ 2631440 h 3150465"/>
              <a:gd name="connsiteX172" fmla="*/ 6543040 w 7142480"/>
              <a:gd name="connsiteY172" fmla="*/ 2661920 h 3150465"/>
              <a:gd name="connsiteX173" fmla="*/ 6553200 w 7142480"/>
              <a:gd name="connsiteY173" fmla="*/ 2702560 h 3150465"/>
              <a:gd name="connsiteX174" fmla="*/ 6583680 w 7142480"/>
              <a:gd name="connsiteY174" fmla="*/ 2712720 h 3150465"/>
              <a:gd name="connsiteX175" fmla="*/ 6715760 w 7142480"/>
              <a:gd name="connsiteY175" fmla="*/ 2733040 h 3150465"/>
              <a:gd name="connsiteX176" fmla="*/ 6736080 w 7142480"/>
              <a:gd name="connsiteY176" fmla="*/ 2763520 h 3150465"/>
              <a:gd name="connsiteX177" fmla="*/ 6807200 w 7142480"/>
              <a:gd name="connsiteY177" fmla="*/ 2783840 h 3150465"/>
              <a:gd name="connsiteX178" fmla="*/ 6827520 w 7142480"/>
              <a:gd name="connsiteY178" fmla="*/ 2814320 h 3150465"/>
              <a:gd name="connsiteX179" fmla="*/ 6858000 w 7142480"/>
              <a:gd name="connsiteY179" fmla="*/ 2824480 h 3150465"/>
              <a:gd name="connsiteX180" fmla="*/ 6929120 w 7142480"/>
              <a:gd name="connsiteY180" fmla="*/ 2834640 h 3150465"/>
              <a:gd name="connsiteX181" fmla="*/ 7061200 w 7142480"/>
              <a:gd name="connsiteY181" fmla="*/ 2854960 h 3150465"/>
              <a:gd name="connsiteX182" fmla="*/ 7132320 w 7142480"/>
              <a:gd name="connsiteY182" fmla="*/ 2895600 h 3150465"/>
              <a:gd name="connsiteX183" fmla="*/ 7142480 w 7142480"/>
              <a:gd name="connsiteY183" fmla="*/ 2905760 h 315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7142480" h="3150465">
                <a:moveTo>
                  <a:pt x="0" y="1605280"/>
                </a:moveTo>
                <a:cubicBezTo>
                  <a:pt x="30480" y="1612053"/>
                  <a:pt x="61597" y="1616418"/>
                  <a:pt x="91440" y="1625600"/>
                </a:cubicBezTo>
                <a:cubicBezTo>
                  <a:pt x="107194" y="1630447"/>
                  <a:pt x="148347" y="1654396"/>
                  <a:pt x="162560" y="1666240"/>
                </a:cubicBezTo>
                <a:cubicBezTo>
                  <a:pt x="188624" y="1687960"/>
                  <a:pt x="203734" y="1709660"/>
                  <a:pt x="223520" y="1737360"/>
                </a:cubicBezTo>
                <a:cubicBezTo>
                  <a:pt x="230617" y="1747296"/>
                  <a:pt x="233238" y="1761782"/>
                  <a:pt x="243840" y="1767840"/>
                </a:cubicBezTo>
                <a:cubicBezTo>
                  <a:pt x="258833" y="1776408"/>
                  <a:pt x="277887" y="1773812"/>
                  <a:pt x="294640" y="1778000"/>
                </a:cubicBezTo>
                <a:cubicBezTo>
                  <a:pt x="305030" y="1780597"/>
                  <a:pt x="315541" y="1783371"/>
                  <a:pt x="325120" y="1788160"/>
                </a:cubicBezTo>
                <a:cubicBezTo>
                  <a:pt x="336042" y="1793621"/>
                  <a:pt x="345664" y="1801383"/>
                  <a:pt x="355600" y="1808480"/>
                </a:cubicBezTo>
                <a:cubicBezTo>
                  <a:pt x="369379" y="1818322"/>
                  <a:pt x="381094" y="1831387"/>
                  <a:pt x="396240" y="1838960"/>
                </a:cubicBezTo>
                <a:cubicBezTo>
                  <a:pt x="408729" y="1845205"/>
                  <a:pt x="423333" y="1845733"/>
                  <a:pt x="436880" y="1849120"/>
                </a:cubicBezTo>
                <a:cubicBezTo>
                  <a:pt x="453813" y="1862667"/>
                  <a:pt x="469085" y="1878603"/>
                  <a:pt x="487680" y="1889760"/>
                </a:cubicBezTo>
                <a:cubicBezTo>
                  <a:pt x="515008" y="1906157"/>
                  <a:pt x="548685" y="1912631"/>
                  <a:pt x="579120" y="1920240"/>
                </a:cubicBezTo>
                <a:cubicBezTo>
                  <a:pt x="650240" y="1916853"/>
                  <a:pt x="721525" y="1915993"/>
                  <a:pt x="792480" y="1910080"/>
                </a:cubicBezTo>
                <a:cubicBezTo>
                  <a:pt x="803153" y="1909191"/>
                  <a:pt x="812458" y="1902020"/>
                  <a:pt x="822960" y="1899920"/>
                </a:cubicBezTo>
                <a:cubicBezTo>
                  <a:pt x="858573" y="1892797"/>
                  <a:pt x="908530" y="1890505"/>
                  <a:pt x="944880" y="1879600"/>
                </a:cubicBezTo>
                <a:cubicBezTo>
                  <a:pt x="962349" y="1874359"/>
                  <a:pt x="978378" y="1865047"/>
                  <a:pt x="995680" y="1859280"/>
                </a:cubicBezTo>
                <a:cubicBezTo>
                  <a:pt x="1008927" y="1854864"/>
                  <a:pt x="1022894" y="1852956"/>
                  <a:pt x="1036320" y="1849120"/>
                </a:cubicBezTo>
                <a:cubicBezTo>
                  <a:pt x="1046618" y="1846178"/>
                  <a:pt x="1056184" y="1840375"/>
                  <a:pt x="1066800" y="1838960"/>
                </a:cubicBezTo>
                <a:cubicBezTo>
                  <a:pt x="1107223" y="1833570"/>
                  <a:pt x="1148189" y="1833303"/>
                  <a:pt x="1188720" y="1828800"/>
                </a:cubicBezTo>
                <a:cubicBezTo>
                  <a:pt x="1233560" y="1823818"/>
                  <a:pt x="1249958" y="1818571"/>
                  <a:pt x="1290320" y="1808480"/>
                </a:cubicBezTo>
                <a:cubicBezTo>
                  <a:pt x="1300480" y="1811867"/>
                  <a:pt x="1312437" y="1811950"/>
                  <a:pt x="1320800" y="1818640"/>
                </a:cubicBezTo>
                <a:cubicBezTo>
                  <a:pt x="1330335" y="1826268"/>
                  <a:pt x="1332486" y="1840486"/>
                  <a:pt x="1341120" y="1849120"/>
                </a:cubicBezTo>
                <a:cubicBezTo>
                  <a:pt x="1349754" y="1857754"/>
                  <a:pt x="1361440" y="1862667"/>
                  <a:pt x="1371600" y="1869440"/>
                </a:cubicBezTo>
                <a:cubicBezTo>
                  <a:pt x="1385147" y="1889760"/>
                  <a:pt x="1404517" y="1907232"/>
                  <a:pt x="1412240" y="1930400"/>
                </a:cubicBezTo>
                <a:cubicBezTo>
                  <a:pt x="1415627" y="1940560"/>
                  <a:pt x="1419458" y="1950582"/>
                  <a:pt x="1422400" y="1960880"/>
                </a:cubicBezTo>
                <a:cubicBezTo>
                  <a:pt x="1426236" y="1974306"/>
                  <a:pt x="1427657" y="1988445"/>
                  <a:pt x="1432560" y="2001520"/>
                </a:cubicBezTo>
                <a:cubicBezTo>
                  <a:pt x="1437878" y="2015701"/>
                  <a:pt x="1446914" y="2028239"/>
                  <a:pt x="1452880" y="2042160"/>
                </a:cubicBezTo>
                <a:cubicBezTo>
                  <a:pt x="1457099" y="2052004"/>
                  <a:pt x="1460443" y="2062250"/>
                  <a:pt x="1463040" y="2072640"/>
                </a:cubicBezTo>
                <a:cubicBezTo>
                  <a:pt x="1467228" y="2089393"/>
                  <a:pt x="1460989" y="2111229"/>
                  <a:pt x="1473200" y="2123440"/>
                </a:cubicBezTo>
                <a:cubicBezTo>
                  <a:pt x="1488346" y="2138586"/>
                  <a:pt x="1516338" y="2131879"/>
                  <a:pt x="1534160" y="2143760"/>
                </a:cubicBezTo>
                <a:lnTo>
                  <a:pt x="1564640" y="2164080"/>
                </a:lnTo>
                <a:cubicBezTo>
                  <a:pt x="1568027" y="2174240"/>
                  <a:pt x="1568859" y="2185649"/>
                  <a:pt x="1574800" y="2194560"/>
                </a:cubicBezTo>
                <a:cubicBezTo>
                  <a:pt x="1582770" y="2206515"/>
                  <a:pt x="1602591" y="2210925"/>
                  <a:pt x="1605280" y="2225040"/>
                </a:cubicBezTo>
                <a:cubicBezTo>
                  <a:pt x="1630166" y="2355690"/>
                  <a:pt x="1578764" y="2370004"/>
                  <a:pt x="1635760" y="2438400"/>
                </a:cubicBezTo>
                <a:cubicBezTo>
                  <a:pt x="1644958" y="2449438"/>
                  <a:pt x="1656080" y="2458720"/>
                  <a:pt x="1666240" y="2468880"/>
                </a:cubicBezTo>
                <a:cubicBezTo>
                  <a:pt x="1689301" y="2538064"/>
                  <a:pt x="1660274" y="2452970"/>
                  <a:pt x="1696720" y="2550160"/>
                </a:cubicBezTo>
                <a:cubicBezTo>
                  <a:pt x="1700480" y="2560188"/>
                  <a:pt x="1703120" y="2570612"/>
                  <a:pt x="1706880" y="2580640"/>
                </a:cubicBezTo>
                <a:cubicBezTo>
                  <a:pt x="1713284" y="2597717"/>
                  <a:pt x="1720427" y="2614507"/>
                  <a:pt x="1727200" y="2631440"/>
                </a:cubicBezTo>
                <a:cubicBezTo>
                  <a:pt x="1730587" y="2651760"/>
                  <a:pt x="1727139" y="2674514"/>
                  <a:pt x="1737360" y="2692400"/>
                </a:cubicBezTo>
                <a:cubicBezTo>
                  <a:pt x="1742673" y="2701699"/>
                  <a:pt x="1757450" y="2699963"/>
                  <a:pt x="1767840" y="2702560"/>
                </a:cubicBezTo>
                <a:cubicBezTo>
                  <a:pt x="1784593" y="2706748"/>
                  <a:pt x="1801887" y="2708532"/>
                  <a:pt x="1818640" y="2712720"/>
                </a:cubicBezTo>
                <a:cubicBezTo>
                  <a:pt x="1829030" y="2715317"/>
                  <a:pt x="1838730" y="2720283"/>
                  <a:pt x="1849120" y="2722880"/>
                </a:cubicBezTo>
                <a:cubicBezTo>
                  <a:pt x="1879411" y="2730453"/>
                  <a:pt x="1910080" y="2736427"/>
                  <a:pt x="1940560" y="2743200"/>
                </a:cubicBezTo>
                <a:cubicBezTo>
                  <a:pt x="2044459" y="2812466"/>
                  <a:pt x="1872710" y="2700990"/>
                  <a:pt x="2021840" y="2783840"/>
                </a:cubicBezTo>
                <a:cubicBezTo>
                  <a:pt x="2036642" y="2792064"/>
                  <a:pt x="2048608" y="2804609"/>
                  <a:pt x="2062480" y="2814320"/>
                </a:cubicBezTo>
                <a:cubicBezTo>
                  <a:pt x="2082487" y="2828325"/>
                  <a:pt x="2123440" y="2854960"/>
                  <a:pt x="2123440" y="2854960"/>
                </a:cubicBezTo>
                <a:cubicBezTo>
                  <a:pt x="2175701" y="2823603"/>
                  <a:pt x="2183406" y="2824566"/>
                  <a:pt x="2225040" y="2773680"/>
                </a:cubicBezTo>
                <a:cubicBezTo>
                  <a:pt x="2240505" y="2754779"/>
                  <a:pt x="2250424" y="2731790"/>
                  <a:pt x="2265680" y="2712720"/>
                </a:cubicBezTo>
                <a:cubicBezTo>
                  <a:pt x="2290153" y="2682129"/>
                  <a:pt x="2307646" y="2656429"/>
                  <a:pt x="2336800" y="2631440"/>
                </a:cubicBezTo>
                <a:cubicBezTo>
                  <a:pt x="2373730" y="2599786"/>
                  <a:pt x="2376450" y="2601455"/>
                  <a:pt x="2418080" y="2580640"/>
                </a:cubicBezTo>
                <a:cubicBezTo>
                  <a:pt x="2428240" y="2567093"/>
                  <a:pt x="2438718" y="2553779"/>
                  <a:pt x="2448560" y="2540000"/>
                </a:cubicBezTo>
                <a:cubicBezTo>
                  <a:pt x="2472189" y="2506920"/>
                  <a:pt x="2471728" y="2497224"/>
                  <a:pt x="2509520" y="2468880"/>
                </a:cubicBezTo>
                <a:cubicBezTo>
                  <a:pt x="2521637" y="2459793"/>
                  <a:pt x="2537835" y="2457363"/>
                  <a:pt x="2550160" y="2448560"/>
                </a:cubicBezTo>
                <a:cubicBezTo>
                  <a:pt x="2561852" y="2440209"/>
                  <a:pt x="2568685" y="2426050"/>
                  <a:pt x="2580640" y="2418080"/>
                </a:cubicBezTo>
                <a:cubicBezTo>
                  <a:pt x="2589551" y="2412139"/>
                  <a:pt x="2601541" y="2412709"/>
                  <a:pt x="2611120" y="2407920"/>
                </a:cubicBezTo>
                <a:cubicBezTo>
                  <a:pt x="2622042" y="2402459"/>
                  <a:pt x="2630678" y="2393061"/>
                  <a:pt x="2641600" y="2387600"/>
                </a:cubicBezTo>
                <a:cubicBezTo>
                  <a:pt x="2651179" y="2382811"/>
                  <a:pt x="2662718" y="2382641"/>
                  <a:pt x="2672080" y="2377440"/>
                </a:cubicBezTo>
                <a:cubicBezTo>
                  <a:pt x="2693428" y="2365580"/>
                  <a:pt x="2709872" y="2344523"/>
                  <a:pt x="2733040" y="2336800"/>
                </a:cubicBezTo>
                <a:cubicBezTo>
                  <a:pt x="2773601" y="2323280"/>
                  <a:pt x="2833352" y="2305351"/>
                  <a:pt x="2875280" y="2286000"/>
                </a:cubicBezTo>
                <a:cubicBezTo>
                  <a:pt x="2902783" y="2273306"/>
                  <a:pt x="2935141" y="2266779"/>
                  <a:pt x="2956560" y="2245360"/>
                </a:cubicBezTo>
                <a:cubicBezTo>
                  <a:pt x="2979030" y="2222890"/>
                  <a:pt x="2989230" y="2208705"/>
                  <a:pt x="3017520" y="2194560"/>
                </a:cubicBezTo>
                <a:cubicBezTo>
                  <a:pt x="3027099" y="2189771"/>
                  <a:pt x="3037840" y="2187787"/>
                  <a:pt x="3048000" y="2184400"/>
                </a:cubicBezTo>
                <a:cubicBezTo>
                  <a:pt x="3058160" y="2174240"/>
                  <a:pt x="3067571" y="2163271"/>
                  <a:pt x="3078480" y="2153920"/>
                </a:cubicBezTo>
                <a:cubicBezTo>
                  <a:pt x="3104808" y="2131354"/>
                  <a:pt x="3153849" y="2100287"/>
                  <a:pt x="3180080" y="2082800"/>
                </a:cubicBezTo>
                <a:lnTo>
                  <a:pt x="3210560" y="2062480"/>
                </a:lnTo>
                <a:cubicBezTo>
                  <a:pt x="3234987" y="1964772"/>
                  <a:pt x="3214124" y="2003542"/>
                  <a:pt x="3261360" y="1940560"/>
                </a:cubicBezTo>
                <a:cubicBezTo>
                  <a:pt x="3264747" y="1930400"/>
                  <a:pt x="3264664" y="1918307"/>
                  <a:pt x="3271520" y="1910080"/>
                </a:cubicBezTo>
                <a:cubicBezTo>
                  <a:pt x="3282360" y="1897071"/>
                  <a:pt x="3304051" y="1894466"/>
                  <a:pt x="3312160" y="1879600"/>
                </a:cubicBezTo>
                <a:cubicBezTo>
                  <a:pt x="3325533" y="1855083"/>
                  <a:pt x="3319991" y="1823299"/>
                  <a:pt x="3332480" y="1798320"/>
                </a:cubicBezTo>
                <a:cubicBezTo>
                  <a:pt x="3357589" y="1748101"/>
                  <a:pt x="3348011" y="1772048"/>
                  <a:pt x="3362960" y="1727200"/>
                </a:cubicBezTo>
                <a:cubicBezTo>
                  <a:pt x="3339959" y="1635198"/>
                  <a:pt x="3373461" y="1714585"/>
                  <a:pt x="3220720" y="1676400"/>
                </a:cubicBezTo>
                <a:cubicBezTo>
                  <a:pt x="3206781" y="1672915"/>
                  <a:pt x="3200400" y="1656080"/>
                  <a:pt x="3190240" y="1645920"/>
                </a:cubicBezTo>
                <a:cubicBezTo>
                  <a:pt x="3186853" y="1635760"/>
                  <a:pt x="3182180" y="1625942"/>
                  <a:pt x="3180080" y="1615440"/>
                </a:cubicBezTo>
                <a:cubicBezTo>
                  <a:pt x="3175384" y="1591958"/>
                  <a:pt x="3177974" y="1566872"/>
                  <a:pt x="3169920" y="1544320"/>
                </a:cubicBezTo>
                <a:cubicBezTo>
                  <a:pt x="3149092" y="1486001"/>
                  <a:pt x="3108589" y="1454771"/>
                  <a:pt x="3078480" y="1402080"/>
                </a:cubicBezTo>
                <a:cubicBezTo>
                  <a:pt x="3065684" y="1379686"/>
                  <a:pt x="3069460" y="1345267"/>
                  <a:pt x="3048000" y="1330960"/>
                </a:cubicBezTo>
                <a:cubicBezTo>
                  <a:pt x="3022483" y="1313949"/>
                  <a:pt x="2987040" y="1324187"/>
                  <a:pt x="2956560" y="1320800"/>
                </a:cubicBezTo>
                <a:cubicBezTo>
                  <a:pt x="2905095" y="1295067"/>
                  <a:pt x="2819547" y="1254907"/>
                  <a:pt x="2783840" y="1219200"/>
                </a:cubicBezTo>
                <a:cubicBezTo>
                  <a:pt x="2756747" y="1192107"/>
                  <a:pt x="2723814" y="1169801"/>
                  <a:pt x="2702560" y="1137920"/>
                </a:cubicBezTo>
                <a:lnTo>
                  <a:pt x="2661920" y="1076960"/>
                </a:lnTo>
                <a:lnTo>
                  <a:pt x="2641600" y="1046480"/>
                </a:lnTo>
                <a:cubicBezTo>
                  <a:pt x="2621280" y="1056640"/>
                  <a:pt x="2593242" y="1095863"/>
                  <a:pt x="2580640" y="1076960"/>
                </a:cubicBezTo>
                <a:cubicBezTo>
                  <a:pt x="2552163" y="1034244"/>
                  <a:pt x="2634239" y="938930"/>
                  <a:pt x="2651760" y="914400"/>
                </a:cubicBezTo>
                <a:cubicBezTo>
                  <a:pt x="2658533" y="883920"/>
                  <a:pt x="2665059" y="853384"/>
                  <a:pt x="2672080" y="822960"/>
                </a:cubicBezTo>
                <a:cubicBezTo>
                  <a:pt x="2675220" y="809354"/>
                  <a:pt x="2680117" y="796121"/>
                  <a:pt x="2682240" y="782320"/>
                </a:cubicBezTo>
                <a:cubicBezTo>
                  <a:pt x="2700807" y="661637"/>
                  <a:pt x="2675645" y="722103"/>
                  <a:pt x="2722880" y="619760"/>
                </a:cubicBezTo>
                <a:cubicBezTo>
                  <a:pt x="2732400" y="599133"/>
                  <a:pt x="2738400" y="575897"/>
                  <a:pt x="2753360" y="558800"/>
                </a:cubicBezTo>
                <a:cubicBezTo>
                  <a:pt x="2763333" y="547402"/>
                  <a:pt x="2781398" y="546881"/>
                  <a:pt x="2794000" y="538480"/>
                </a:cubicBezTo>
                <a:cubicBezTo>
                  <a:pt x="2832327" y="512928"/>
                  <a:pt x="2869790" y="485976"/>
                  <a:pt x="2905760" y="457200"/>
                </a:cubicBezTo>
                <a:cubicBezTo>
                  <a:pt x="2939627" y="430107"/>
                  <a:pt x="2971496" y="400308"/>
                  <a:pt x="3007360" y="375920"/>
                </a:cubicBezTo>
                <a:cubicBezTo>
                  <a:pt x="3148261" y="280107"/>
                  <a:pt x="3141676" y="293682"/>
                  <a:pt x="3281680" y="233680"/>
                </a:cubicBezTo>
                <a:cubicBezTo>
                  <a:pt x="3323447" y="215780"/>
                  <a:pt x="3461001" y="152252"/>
                  <a:pt x="3495040" y="142240"/>
                </a:cubicBezTo>
                <a:cubicBezTo>
                  <a:pt x="3552613" y="125307"/>
                  <a:pt x="3609863" y="107230"/>
                  <a:pt x="3667760" y="91440"/>
                </a:cubicBezTo>
                <a:cubicBezTo>
                  <a:pt x="3731436" y="74074"/>
                  <a:pt x="3867303" y="38789"/>
                  <a:pt x="3942080" y="30480"/>
                </a:cubicBezTo>
                <a:cubicBezTo>
                  <a:pt x="3996040" y="24484"/>
                  <a:pt x="4050521" y="24650"/>
                  <a:pt x="4104640" y="20320"/>
                </a:cubicBezTo>
                <a:cubicBezTo>
                  <a:pt x="4141238" y="17392"/>
                  <a:pt x="4238638" y="4840"/>
                  <a:pt x="4277360" y="0"/>
                </a:cubicBezTo>
                <a:cubicBezTo>
                  <a:pt x="4369765" y="9240"/>
                  <a:pt x="4364811" y="-12915"/>
                  <a:pt x="4409440" y="40640"/>
                </a:cubicBezTo>
                <a:cubicBezTo>
                  <a:pt x="4417257" y="50021"/>
                  <a:pt x="4422987" y="60960"/>
                  <a:pt x="4429760" y="71120"/>
                </a:cubicBezTo>
                <a:cubicBezTo>
                  <a:pt x="4433147" y="111760"/>
                  <a:pt x="4434862" y="152574"/>
                  <a:pt x="4439920" y="193040"/>
                </a:cubicBezTo>
                <a:cubicBezTo>
                  <a:pt x="4441652" y="206896"/>
                  <a:pt x="4447051" y="220049"/>
                  <a:pt x="4450080" y="233680"/>
                </a:cubicBezTo>
                <a:cubicBezTo>
                  <a:pt x="4453826" y="250537"/>
                  <a:pt x="4456853" y="267547"/>
                  <a:pt x="4460240" y="284480"/>
                </a:cubicBezTo>
                <a:cubicBezTo>
                  <a:pt x="4452690" y="533620"/>
                  <a:pt x="4511776" y="537468"/>
                  <a:pt x="4429760" y="650240"/>
                </a:cubicBezTo>
                <a:cubicBezTo>
                  <a:pt x="4409841" y="677629"/>
                  <a:pt x="4397840" y="714096"/>
                  <a:pt x="4368800" y="731520"/>
                </a:cubicBezTo>
                <a:lnTo>
                  <a:pt x="4318000" y="762000"/>
                </a:lnTo>
                <a:cubicBezTo>
                  <a:pt x="4311227" y="772160"/>
                  <a:pt x="4301967" y="781047"/>
                  <a:pt x="4297680" y="792480"/>
                </a:cubicBezTo>
                <a:cubicBezTo>
                  <a:pt x="4291617" y="808649"/>
                  <a:pt x="4291708" y="826527"/>
                  <a:pt x="4287520" y="843280"/>
                </a:cubicBezTo>
                <a:cubicBezTo>
                  <a:pt x="4284923" y="853670"/>
                  <a:pt x="4280302" y="863462"/>
                  <a:pt x="4277360" y="873760"/>
                </a:cubicBezTo>
                <a:cubicBezTo>
                  <a:pt x="4273524" y="887186"/>
                  <a:pt x="4274128" y="902276"/>
                  <a:pt x="4267200" y="914400"/>
                </a:cubicBezTo>
                <a:cubicBezTo>
                  <a:pt x="4244088" y="954846"/>
                  <a:pt x="4239215" y="938553"/>
                  <a:pt x="4206240" y="955040"/>
                </a:cubicBezTo>
                <a:cubicBezTo>
                  <a:pt x="4195318" y="960501"/>
                  <a:pt x="4185696" y="968263"/>
                  <a:pt x="4175760" y="975360"/>
                </a:cubicBezTo>
                <a:cubicBezTo>
                  <a:pt x="4161981" y="985202"/>
                  <a:pt x="4150495" y="998744"/>
                  <a:pt x="4135120" y="1005840"/>
                </a:cubicBezTo>
                <a:cubicBezTo>
                  <a:pt x="4105948" y="1019304"/>
                  <a:pt x="4070413" y="1018498"/>
                  <a:pt x="4043680" y="1036320"/>
                </a:cubicBezTo>
                <a:cubicBezTo>
                  <a:pt x="4023360" y="1049867"/>
                  <a:pt x="3999989" y="1059691"/>
                  <a:pt x="3982720" y="1076960"/>
                </a:cubicBezTo>
                <a:cubicBezTo>
                  <a:pt x="3969173" y="1090507"/>
                  <a:pt x="3954548" y="1103054"/>
                  <a:pt x="3942080" y="1117600"/>
                </a:cubicBezTo>
                <a:cubicBezTo>
                  <a:pt x="3934133" y="1126871"/>
                  <a:pt x="3930394" y="1139446"/>
                  <a:pt x="3921760" y="1148080"/>
                </a:cubicBezTo>
                <a:cubicBezTo>
                  <a:pt x="3913126" y="1156714"/>
                  <a:pt x="3901882" y="1162342"/>
                  <a:pt x="3891280" y="1168400"/>
                </a:cubicBezTo>
                <a:cubicBezTo>
                  <a:pt x="3867598" y="1181933"/>
                  <a:pt x="3838184" y="1197062"/>
                  <a:pt x="3810000" y="1198880"/>
                </a:cubicBezTo>
                <a:cubicBezTo>
                  <a:pt x="3718687" y="1204771"/>
                  <a:pt x="3627120" y="1205653"/>
                  <a:pt x="3535680" y="1209040"/>
                </a:cubicBezTo>
                <a:cubicBezTo>
                  <a:pt x="3525520" y="1212427"/>
                  <a:pt x="3513563" y="1212510"/>
                  <a:pt x="3505200" y="1219200"/>
                </a:cubicBezTo>
                <a:cubicBezTo>
                  <a:pt x="3473719" y="1244384"/>
                  <a:pt x="3486438" y="1275486"/>
                  <a:pt x="3474720" y="1310640"/>
                </a:cubicBezTo>
                <a:cubicBezTo>
                  <a:pt x="3470859" y="1322224"/>
                  <a:pt x="3461173" y="1330960"/>
                  <a:pt x="3454400" y="1341120"/>
                </a:cubicBezTo>
                <a:cubicBezTo>
                  <a:pt x="3451013" y="1405467"/>
                  <a:pt x="3449378" y="1469929"/>
                  <a:pt x="3444240" y="1534160"/>
                </a:cubicBezTo>
                <a:cubicBezTo>
                  <a:pt x="3434962" y="1650132"/>
                  <a:pt x="3422986" y="1537783"/>
                  <a:pt x="3444240" y="1686560"/>
                </a:cubicBezTo>
                <a:cubicBezTo>
                  <a:pt x="3446682" y="1703655"/>
                  <a:pt x="3441404" y="1725988"/>
                  <a:pt x="3454400" y="1737360"/>
                </a:cubicBezTo>
                <a:cubicBezTo>
                  <a:pt x="3472955" y="1753596"/>
                  <a:pt x="3501813" y="1750907"/>
                  <a:pt x="3525520" y="1757680"/>
                </a:cubicBezTo>
                <a:cubicBezTo>
                  <a:pt x="3539067" y="1771227"/>
                  <a:pt x="3551614" y="1785852"/>
                  <a:pt x="3566160" y="1798320"/>
                </a:cubicBezTo>
                <a:cubicBezTo>
                  <a:pt x="3575431" y="1806267"/>
                  <a:pt x="3589543" y="1808704"/>
                  <a:pt x="3596640" y="1818640"/>
                </a:cubicBezTo>
                <a:cubicBezTo>
                  <a:pt x="3628123" y="1862716"/>
                  <a:pt x="3604205" y="1870390"/>
                  <a:pt x="3637280" y="1910080"/>
                </a:cubicBezTo>
                <a:cubicBezTo>
                  <a:pt x="3645097" y="1919461"/>
                  <a:pt x="3656537" y="1925590"/>
                  <a:pt x="3667760" y="1930400"/>
                </a:cubicBezTo>
                <a:cubicBezTo>
                  <a:pt x="3680595" y="1935901"/>
                  <a:pt x="3694853" y="1937173"/>
                  <a:pt x="3708400" y="1940560"/>
                </a:cubicBezTo>
                <a:cubicBezTo>
                  <a:pt x="3731624" y="2010233"/>
                  <a:pt x="3704199" y="1923757"/>
                  <a:pt x="3728720" y="2021840"/>
                </a:cubicBezTo>
                <a:cubicBezTo>
                  <a:pt x="3731317" y="2032230"/>
                  <a:pt x="3736283" y="2041930"/>
                  <a:pt x="3738880" y="2052320"/>
                </a:cubicBezTo>
                <a:cubicBezTo>
                  <a:pt x="3743068" y="2069073"/>
                  <a:pt x="3744852" y="2086367"/>
                  <a:pt x="3749040" y="2103120"/>
                </a:cubicBezTo>
                <a:cubicBezTo>
                  <a:pt x="3751637" y="2113510"/>
                  <a:pt x="3753999" y="2124238"/>
                  <a:pt x="3759200" y="2133600"/>
                </a:cubicBezTo>
                <a:cubicBezTo>
                  <a:pt x="3771060" y="2154948"/>
                  <a:pt x="3799840" y="2194560"/>
                  <a:pt x="3799840" y="2194560"/>
                </a:cubicBezTo>
                <a:cubicBezTo>
                  <a:pt x="3803227" y="2245360"/>
                  <a:pt x="3798955" y="2297260"/>
                  <a:pt x="3810000" y="2346960"/>
                </a:cubicBezTo>
                <a:cubicBezTo>
                  <a:pt x="3813117" y="2360986"/>
                  <a:pt x="3831129" y="2366531"/>
                  <a:pt x="3840480" y="2377440"/>
                </a:cubicBezTo>
                <a:cubicBezTo>
                  <a:pt x="3859383" y="2399494"/>
                  <a:pt x="3875198" y="2424438"/>
                  <a:pt x="3891280" y="2448560"/>
                </a:cubicBezTo>
                <a:cubicBezTo>
                  <a:pt x="3894667" y="2462107"/>
                  <a:pt x="3895195" y="2476711"/>
                  <a:pt x="3901440" y="2489200"/>
                </a:cubicBezTo>
                <a:cubicBezTo>
                  <a:pt x="3909013" y="2504346"/>
                  <a:pt x="3920900" y="2516983"/>
                  <a:pt x="3931920" y="2529840"/>
                </a:cubicBezTo>
                <a:cubicBezTo>
                  <a:pt x="3962834" y="2565907"/>
                  <a:pt x="3985788" y="2579264"/>
                  <a:pt x="4033520" y="2600960"/>
                </a:cubicBezTo>
                <a:cubicBezTo>
                  <a:pt x="4046232" y="2606738"/>
                  <a:pt x="4060913" y="2606704"/>
                  <a:pt x="4074160" y="2611120"/>
                </a:cubicBezTo>
                <a:cubicBezTo>
                  <a:pt x="4091462" y="2616887"/>
                  <a:pt x="4107658" y="2625673"/>
                  <a:pt x="4124960" y="2631440"/>
                </a:cubicBezTo>
                <a:cubicBezTo>
                  <a:pt x="4138207" y="2635856"/>
                  <a:pt x="4152525" y="2636697"/>
                  <a:pt x="4165600" y="2641600"/>
                </a:cubicBezTo>
                <a:cubicBezTo>
                  <a:pt x="4179781" y="2646918"/>
                  <a:pt x="4193090" y="2654406"/>
                  <a:pt x="4206240" y="2661920"/>
                </a:cubicBezTo>
                <a:cubicBezTo>
                  <a:pt x="4216842" y="2667978"/>
                  <a:pt x="4225287" y="2677953"/>
                  <a:pt x="4236720" y="2682240"/>
                </a:cubicBezTo>
                <a:cubicBezTo>
                  <a:pt x="4252889" y="2688303"/>
                  <a:pt x="4270346" y="2690592"/>
                  <a:pt x="4287520" y="2692400"/>
                </a:cubicBezTo>
                <a:cubicBezTo>
                  <a:pt x="4334793" y="2697376"/>
                  <a:pt x="4382440" y="2698053"/>
                  <a:pt x="4429760" y="2702560"/>
                </a:cubicBezTo>
                <a:cubicBezTo>
                  <a:pt x="4453599" y="2704830"/>
                  <a:pt x="4477143" y="2709555"/>
                  <a:pt x="4500880" y="2712720"/>
                </a:cubicBezTo>
                <a:lnTo>
                  <a:pt x="4582160" y="2722880"/>
                </a:lnTo>
                <a:cubicBezTo>
                  <a:pt x="4605867" y="2729653"/>
                  <a:pt x="4629361" y="2737220"/>
                  <a:pt x="4653280" y="2743200"/>
                </a:cubicBezTo>
                <a:cubicBezTo>
                  <a:pt x="4670033" y="2747388"/>
                  <a:pt x="4687911" y="2747297"/>
                  <a:pt x="4704080" y="2753360"/>
                </a:cubicBezTo>
                <a:cubicBezTo>
                  <a:pt x="4715513" y="2757647"/>
                  <a:pt x="4722586" y="2771285"/>
                  <a:pt x="4734560" y="2773680"/>
                </a:cubicBezTo>
                <a:cubicBezTo>
                  <a:pt x="4791405" y="2785049"/>
                  <a:pt x="4849707" y="2787227"/>
                  <a:pt x="4907280" y="2794000"/>
                </a:cubicBezTo>
                <a:cubicBezTo>
                  <a:pt x="4966355" y="2823538"/>
                  <a:pt x="4994688" y="2830608"/>
                  <a:pt x="5039360" y="2875280"/>
                </a:cubicBezTo>
                <a:cubicBezTo>
                  <a:pt x="5072967" y="2908887"/>
                  <a:pt x="5071299" y="2928025"/>
                  <a:pt x="5100320" y="2966720"/>
                </a:cubicBezTo>
                <a:cubicBezTo>
                  <a:pt x="5108941" y="2978215"/>
                  <a:pt x="5120640" y="2987040"/>
                  <a:pt x="5130800" y="2997200"/>
                </a:cubicBezTo>
                <a:cubicBezTo>
                  <a:pt x="5169969" y="3134292"/>
                  <a:pt x="5121642" y="3048191"/>
                  <a:pt x="5334000" y="3088640"/>
                </a:cubicBezTo>
                <a:cubicBezTo>
                  <a:pt x="5345995" y="3090925"/>
                  <a:pt x="5353257" y="3104150"/>
                  <a:pt x="5364480" y="3108960"/>
                </a:cubicBezTo>
                <a:cubicBezTo>
                  <a:pt x="5377315" y="3114461"/>
                  <a:pt x="5391573" y="3115733"/>
                  <a:pt x="5405120" y="3119120"/>
                </a:cubicBezTo>
                <a:cubicBezTo>
                  <a:pt x="5415280" y="3129280"/>
                  <a:pt x="5422519" y="3155546"/>
                  <a:pt x="5435600" y="3149600"/>
                </a:cubicBezTo>
                <a:cubicBezTo>
                  <a:pt x="5470481" y="3133745"/>
                  <a:pt x="5487445" y="3092849"/>
                  <a:pt x="5516880" y="3068320"/>
                </a:cubicBezTo>
                <a:cubicBezTo>
                  <a:pt x="5662039" y="2947354"/>
                  <a:pt x="5499562" y="3085869"/>
                  <a:pt x="5628640" y="2966720"/>
                </a:cubicBezTo>
                <a:cubicBezTo>
                  <a:pt x="5747076" y="2857394"/>
                  <a:pt x="5668299" y="2931918"/>
                  <a:pt x="5781040" y="2844800"/>
                </a:cubicBezTo>
                <a:cubicBezTo>
                  <a:pt x="5996755" y="2678111"/>
                  <a:pt x="5854883" y="2761572"/>
                  <a:pt x="6024880" y="2682240"/>
                </a:cubicBezTo>
                <a:cubicBezTo>
                  <a:pt x="6045467" y="2672633"/>
                  <a:pt x="6065158" y="2661161"/>
                  <a:pt x="6085840" y="2651760"/>
                </a:cubicBezTo>
                <a:cubicBezTo>
                  <a:pt x="6102443" y="2644213"/>
                  <a:pt x="6120328" y="2639596"/>
                  <a:pt x="6136640" y="2631440"/>
                </a:cubicBezTo>
                <a:cubicBezTo>
                  <a:pt x="6147562" y="2625979"/>
                  <a:pt x="6155687" y="2615407"/>
                  <a:pt x="6167120" y="2611120"/>
                </a:cubicBezTo>
                <a:cubicBezTo>
                  <a:pt x="6183289" y="2605057"/>
                  <a:pt x="6200987" y="2604347"/>
                  <a:pt x="6217920" y="2600960"/>
                </a:cubicBezTo>
                <a:cubicBezTo>
                  <a:pt x="6261947" y="2604347"/>
                  <a:pt x="6306184" y="2605643"/>
                  <a:pt x="6350000" y="2611120"/>
                </a:cubicBezTo>
                <a:cubicBezTo>
                  <a:pt x="6360627" y="2612448"/>
                  <a:pt x="6369836" y="2620097"/>
                  <a:pt x="6380480" y="2621280"/>
                </a:cubicBezTo>
                <a:cubicBezTo>
                  <a:pt x="6431081" y="2626902"/>
                  <a:pt x="6482080" y="2628053"/>
                  <a:pt x="6532880" y="2631440"/>
                </a:cubicBezTo>
                <a:cubicBezTo>
                  <a:pt x="6536267" y="2641600"/>
                  <a:pt x="6540098" y="2651622"/>
                  <a:pt x="6543040" y="2661920"/>
                </a:cubicBezTo>
                <a:cubicBezTo>
                  <a:pt x="6546876" y="2675346"/>
                  <a:pt x="6544477" y="2691656"/>
                  <a:pt x="6553200" y="2702560"/>
                </a:cubicBezTo>
                <a:cubicBezTo>
                  <a:pt x="6559890" y="2710923"/>
                  <a:pt x="6573382" y="2709778"/>
                  <a:pt x="6583680" y="2712720"/>
                </a:cubicBezTo>
                <a:cubicBezTo>
                  <a:pt x="6639674" y="2728718"/>
                  <a:pt x="6642064" y="2724852"/>
                  <a:pt x="6715760" y="2733040"/>
                </a:cubicBezTo>
                <a:cubicBezTo>
                  <a:pt x="6722533" y="2743200"/>
                  <a:pt x="6726545" y="2755892"/>
                  <a:pt x="6736080" y="2763520"/>
                </a:cubicBezTo>
                <a:cubicBezTo>
                  <a:pt x="6742705" y="2768820"/>
                  <a:pt x="6804545" y="2783176"/>
                  <a:pt x="6807200" y="2783840"/>
                </a:cubicBezTo>
                <a:cubicBezTo>
                  <a:pt x="6813973" y="2794000"/>
                  <a:pt x="6817985" y="2806692"/>
                  <a:pt x="6827520" y="2814320"/>
                </a:cubicBezTo>
                <a:cubicBezTo>
                  <a:pt x="6835883" y="2821010"/>
                  <a:pt x="6847498" y="2822380"/>
                  <a:pt x="6858000" y="2824480"/>
                </a:cubicBezTo>
                <a:cubicBezTo>
                  <a:pt x="6881482" y="2829176"/>
                  <a:pt x="6905451" y="2830999"/>
                  <a:pt x="6929120" y="2834640"/>
                </a:cubicBezTo>
                <a:cubicBezTo>
                  <a:pt x="7112380" y="2862834"/>
                  <a:pt x="6854975" y="2825499"/>
                  <a:pt x="7061200" y="2854960"/>
                </a:cubicBezTo>
                <a:cubicBezTo>
                  <a:pt x="7094949" y="2871835"/>
                  <a:pt x="7103599" y="2874059"/>
                  <a:pt x="7132320" y="2895600"/>
                </a:cubicBezTo>
                <a:cubicBezTo>
                  <a:pt x="7136152" y="2898474"/>
                  <a:pt x="7139093" y="2902373"/>
                  <a:pt x="7142480" y="29057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extLst>
      <p:ext uri="{BB962C8B-B14F-4D97-AF65-F5344CB8AC3E}">
        <p14:creationId xmlns:p14="http://schemas.microsoft.com/office/powerpoint/2010/main" val="34300724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685800" y="314325"/>
            <a:ext cx="7772400" cy="1143000"/>
          </a:xfrm>
        </p:spPr>
        <p:txBody>
          <a:bodyPr/>
          <a:lstStyle/>
          <a:p>
            <a:r>
              <a:rPr lang="en-GB" altLang="en-US" smtClean="0"/>
              <a:t>The point I am trying to make</a:t>
            </a:r>
          </a:p>
        </p:txBody>
      </p:sp>
      <p:sp>
        <p:nvSpPr>
          <p:cNvPr id="3" name="Content Placeholder 2"/>
          <p:cNvSpPr>
            <a:spLocks noGrp="1"/>
          </p:cNvSpPr>
          <p:nvPr>
            <p:ph idx="1"/>
          </p:nvPr>
        </p:nvSpPr>
        <p:spPr>
          <a:xfrm>
            <a:off x="274638" y="1574800"/>
            <a:ext cx="8183562" cy="4521200"/>
          </a:xfrm>
        </p:spPr>
        <p:txBody>
          <a:bodyPr/>
          <a:lstStyle/>
          <a:p>
            <a:pPr>
              <a:defRPr/>
            </a:pPr>
            <a:r>
              <a:rPr lang="en-GB" sz="2400" dirty="0"/>
              <a:t>w</a:t>
            </a:r>
            <a:r>
              <a:rPr lang="en-GB" sz="2400" dirty="0" smtClean="0"/>
              <a:t>eight-learning algorithms fo</a:t>
            </a:r>
            <a:r>
              <a:rPr lang="en-GB" sz="2400" dirty="0"/>
              <a:t>r</a:t>
            </a:r>
            <a:r>
              <a:rPr lang="en-GB" sz="2400" dirty="0" smtClean="0"/>
              <a:t> NNs are dumb</a:t>
            </a:r>
          </a:p>
          <a:p>
            <a:pPr>
              <a:defRPr/>
            </a:pPr>
            <a:endParaRPr lang="en-GB" sz="2400" dirty="0" smtClean="0"/>
          </a:p>
          <a:p>
            <a:pPr>
              <a:defRPr/>
            </a:pPr>
            <a:r>
              <a:rPr lang="en-GB" sz="2400" dirty="0" smtClean="0"/>
              <a:t>they work by making thousands and thousands of tiny adjustments, each making the network do better at the most recent pattern, but perhaps a little worse on many others</a:t>
            </a:r>
          </a:p>
          <a:p>
            <a:pPr>
              <a:defRPr/>
            </a:pPr>
            <a:endParaRPr lang="en-GB" sz="2400" dirty="0" smtClean="0"/>
          </a:p>
          <a:p>
            <a:pPr>
              <a:defRPr/>
            </a:pPr>
            <a:r>
              <a:rPr lang="en-GB" sz="2400" dirty="0"/>
              <a:t>b</a:t>
            </a:r>
            <a:r>
              <a:rPr lang="en-GB" sz="2400" dirty="0" smtClean="0"/>
              <a:t>ut, by dumb luck, eventually this tends to be good enough to</a:t>
            </a:r>
            <a:endParaRPr lang="en-GB" sz="2400" dirty="0"/>
          </a:p>
          <a:p>
            <a:pPr marL="0" indent="0">
              <a:buFontTx/>
              <a:buNone/>
              <a:defRPr/>
            </a:pPr>
            <a:r>
              <a:rPr lang="en-GB" sz="2400" dirty="0"/>
              <a:t> </a:t>
            </a:r>
            <a:r>
              <a:rPr lang="en-GB" sz="2400" dirty="0" smtClean="0"/>
              <a:t>   learn effective classifiers for many real applications</a:t>
            </a:r>
          </a:p>
        </p:txBody>
      </p:sp>
      <p:pic>
        <p:nvPicPr>
          <p:cNvPr id="2970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4475" y="5026025"/>
            <a:ext cx="21717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30601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808038" y="396875"/>
            <a:ext cx="7772400" cy="1143000"/>
          </a:xfrm>
        </p:spPr>
        <p:txBody>
          <a:bodyPr/>
          <a:lstStyle/>
          <a:p>
            <a:pPr algn="l"/>
            <a:r>
              <a:rPr lang="en-GB" altLang="en-US" smtClean="0"/>
              <a:t>Some other points</a:t>
            </a:r>
          </a:p>
        </p:txBody>
      </p:sp>
      <p:sp>
        <p:nvSpPr>
          <p:cNvPr id="30723" name="Content Placeholder 2"/>
          <p:cNvSpPr>
            <a:spLocks noGrp="1"/>
          </p:cNvSpPr>
          <p:nvPr>
            <p:ph idx="1"/>
          </p:nvPr>
        </p:nvSpPr>
        <p:spPr/>
        <p:txBody>
          <a:bodyPr/>
          <a:lstStyle/>
          <a:p>
            <a:pPr marL="0" indent="0">
              <a:buFontTx/>
              <a:buNone/>
            </a:pPr>
            <a:r>
              <a:rPr lang="en-GB" altLang="en-US" sz="2800" b="1" smtClean="0"/>
              <a:t>Detail </a:t>
            </a:r>
            <a:r>
              <a:rPr lang="en-GB" altLang="en-US" sz="2800" smtClean="0"/>
              <a:t>of a standard NN weight learning algorithm </a:t>
            </a:r>
            <a:r>
              <a:rPr lang="en-GB" altLang="en-US" sz="2800" b="1" smtClean="0"/>
              <a:t>– later </a:t>
            </a:r>
          </a:p>
          <a:p>
            <a:pPr marL="0" indent="0">
              <a:buFontTx/>
              <a:buNone/>
            </a:pPr>
            <a:endParaRPr lang="en-GB" altLang="en-US" sz="2800" smtClean="0"/>
          </a:p>
          <a:p>
            <a:pPr marL="0" indent="0">
              <a:buFontTx/>
              <a:buNone/>
            </a:pPr>
            <a:r>
              <a:rPr lang="en-GB" altLang="en-US" sz="2800" smtClean="0"/>
              <a:t>If </a:t>
            </a:r>
            <a:r>
              <a:rPr lang="en-GB" altLang="en-US" sz="2800" i="1" smtClean="0"/>
              <a:t>f</a:t>
            </a:r>
            <a:r>
              <a:rPr lang="en-GB" altLang="en-US" sz="2800" smtClean="0"/>
              <a:t>(</a:t>
            </a:r>
            <a:r>
              <a:rPr lang="en-GB" altLang="en-US" sz="2800" i="1" smtClean="0"/>
              <a:t>x</a:t>
            </a:r>
            <a:r>
              <a:rPr lang="en-GB" altLang="en-US" sz="2800" smtClean="0"/>
              <a:t>) is non-linear, a network with 1 hidden layer can, in theory, learn perfectly any classification problem. A set of weights exists that can produce the targets from the inputs. The problem is finding them. </a:t>
            </a:r>
          </a:p>
          <a:p>
            <a:pPr marL="0" indent="0">
              <a:buFontTx/>
              <a:buNone/>
            </a:pPr>
            <a:endParaRPr lang="en-GB" altLang="en-US" smtClean="0"/>
          </a:p>
          <a:p>
            <a:pPr marL="0" indent="0">
              <a:buFontTx/>
              <a:buNone/>
            </a:pPr>
            <a:r>
              <a:rPr lang="en-GB" altLang="en-US" smtClean="0"/>
              <a:t> </a:t>
            </a:r>
          </a:p>
        </p:txBody>
      </p:sp>
    </p:spTree>
    <p:extLst>
      <p:ext uri="{BB962C8B-B14F-4D97-AF65-F5344CB8AC3E}">
        <p14:creationId xmlns:p14="http://schemas.microsoft.com/office/powerpoint/2010/main" val="22134241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422275" y="152400"/>
            <a:ext cx="7772400" cy="1143000"/>
          </a:xfrm>
        </p:spPr>
        <p:txBody>
          <a:bodyPr/>
          <a:lstStyle/>
          <a:p>
            <a:pPr algn="l"/>
            <a:r>
              <a:rPr lang="en-GB" altLang="en-US" smtClean="0"/>
              <a:t>Some other ‘by the way’ points</a:t>
            </a:r>
          </a:p>
        </p:txBody>
      </p:sp>
      <p:sp>
        <p:nvSpPr>
          <p:cNvPr id="31747" name="Content Placeholder 3"/>
          <p:cNvSpPr>
            <a:spLocks noGrp="1"/>
          </p:cNvSpPr>
          <p:nvPr>
            <p:ph idx="1"/>
          </p:nvPr>
        </p:nvSpPr>
        <p:spPr>
          <a:xfrm>
            <a:off x="639763" y="1228725"/>
            <a:ext cx="7772400" cy="4541838"/>
          </a:xfrm>
        </p:spPr>
        <p:txBody>
          <a:bodyPr/>
          <a:lstStyle/>
          <a:p>
            <a:pPr marL="0" indent="0">
              <a:buFontTx/>
              <a:buNone/>
            </a:pPr>
            <a:r>
              <a:rPr lang="en-GB" altLang="en-US" sz="2400" smtClean="0"/>
              <a:t>If </a:t>
            </a:r>
            <a:r>
              <a:rPr lang="en-GB" altLang="en-US" sz="2400" i="1" smtClean="0"/>
              <a:t>f</a:t>
            </a:r>
            <a:r>
              <a:rPr lang="en-GB" altLang="en-US" sz="2400" smtClean="0"/>
              <a:t>(</a:t>
            </a:r>
            <a:r>
              <a:rPr lang="en-GB" altLang="en-US" sz="2400" i="1" smtClean="0"/>
              <a:t>x</a:t>
            </a:r>
            <a:r>
              <a:rPr lang="en-GB" altLang="en-US" sz="2400" smtClean="0"/>
              <a:t>) is linear, the NN can </a:t>
            </a:r>
            <a:r>
              <a:rPr lang="en-GB" altLang="en-US" sz="2400" b="1" smtClean="0"/>
              <a:t>only</a:t>
            </a:r>
            <a:r>
              <a:rPr lang="en-GB" altLang="en-US" sz="2400" smtClean="0"/>
              <a:t> draw straight  decision boundaries (even if there are many layers of units)</a:t>
            </a:r>
          </a:p>
        </p:txBody>
      </p:sp>
      <p:pic>
        <p:nvPicPr>
          <p:cNvPr id="3174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1813" y="2535238"/>
            <a:ext cx="4219575" cy="3097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a:xfrm>
            <a:off x="1554163" y="3789363"/>
            <a:ext cx="6858000" cy="88423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55429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422275" y="152400"/>
            <a:ext cx="7772400" cy="1143000"/>
          </a:xfrm>
        </p:spPr>
        <p:txBody>
          <a:bodyPr/>
          <a:lstStyle/>
          <a:p>
            <a:pPr algn="l"/>
            <a:r>
              <a:rPr lang="en-GB" altLang="en-US" smtClean="0"/>
              <a:t>Some other ‘by the way’ points</a:t>
            </a:r>
          </a:p>
        </p:txBody>
      </p:sp>
      <p:sp>
        <p:nvSpPr>
          <p:cNvPr id="32771" name="Content Placeholder 3"/>
          <p:cNvSpPr>
            <a:spLocks noGrp="1"/>
          </p:cNvSpPr>
          <p:nvPr>
            <p:ph idx="1"/>
          </p:nvPr>
        </p:nvSpPr>
        <p:spPr>
          <a:xfrm>
            <a:off x="639763" y="1228725"/>
            <a:ext cx="7772400" cy="4541838"/>
          </a:xfrm>
        </p:spPr>
        <p:txBody>
          <a:bodyPr/>
          <a:lstStyle/>
          <a:p>
            <a:pPr marL="0" indent="0">
              <a:buFontTx/>
              <a:buNone/>
            </a:pPr>
            <a:r>
              <a:rPr lang="en-GB" altLang="en-US" sz="2400" smtClean="0"/>
              <a:t>NNs use nonlinear </a:t>
            </a:r>
            <a:r>
              <a:rPr lang="en-GB" altLang="en-US" sz="2400" i="1" smtClean="0"/>
              <a:t>f</a:t>
            </a:r>
            <a:r>
              <a:rPr lang="en-GB" altLang="en-US" sz="2400" smtClean="0"/>
              <a:t>(x) so they</a:t>
            </a:r>
          </a:p>
          <a:p>
            <a:pPr marL="0" indent="0">
              <a:buFontTx/>
              <a:buNone/>
            </a:pPr>
            <a:r>
              <a:rPr lang="en-GB" altLang="en-US" sz="2400" smtClean="0"/>
              <a:t>can draw complex boundaries,</a:t>
            </a:r>
          </a:p>
          <a:p>
            <a:pPr marL="0" indent="0">
              <a:buFontTx/>
              <a:buNone/>
            </a:pPr>
            <a:r>
              <a:rPr lang="en-GB" altLang="en-US" sz="2400" smtClean="0"/>
              <a:t>but keep the data unchanged</a:t>
            </a:r>
          </a:p>
        </p:txBody>
      </p:sp>
      <p:pic>
        <p:nvPicPr>
          <p:cNvPr id="3277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338" y="2886075"/>
            <a:ext cx="4005262" cy="293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reeform 2"/>
          <p:cNvSpPr/>
          <p:nvPr/>
        </p:nvSpPr>
        <p:spPr>
          <a:xfrm>
            <a:off x="244475" y="3068638"/>
            <a:ext cx="4291013" cy="2001837"/>
          </a:xfrm>
          <a:custGeom>
            <a:avLst/>
            <a:gdLst>
              <a:gd name="connsiteX0" fmla="*/ 0 w 4291013"/>
              <a:gd name="connsiteY0" fmla="*/ 1209040 h 2001520"/>
              <a:gd name="connsiteX1" fmla="*/ 81280 w 4291013"/>
              <a:gd name="connsiteY1" fmla="*/ 1198880 h 2001520"/>
              <a:gd name="connsiteX2" fmla="*/ 101600 w 4291013"/>
              <a:gd name="connsiteY2" fmla="*/ 1259840 h 2001520"/>
              <a:gd name="connsiteX3" fmla="*/ 457200 w 4291013"/>
              <a:gd name="connsiteY3" fmla="*/ 1280160 h 2001520"/>
              <a:gd name="connsiteX4" fmla="*/ 518160 w 4291013"/>
              <a:gd name="connsiteY4" fmla="*/ 1290320 h 2001520"/>
              <a:gd name="connsiteX5" fmla="*/ 568960 w 4291013"/>
              <a:gd name="connsiteY5" fmla="*/ 1310640 h 2001520"/>
              <a:gd name="connsiteX6" fmla="*/ 741680 w 4291013"/>
              <a:gd name="connsiteY6" fmla="*/ 1402080 h 2001520"/>
              <a:gd name="connsiteX7" fmla="*/ 812800 w 4291013"/>
              <a:gd name="connsiteY7" fmla="*/ 1473200 h 2001520"/>
              <a:gd name="connsiteX8" fmla="*/ 894080 w 4291013"/>
              <a:gd name="connsiteY8" fmla="*/ 1524000 h 2001520"/>
              <a:gd name="connsiteX9" fmla="*/ 955040 w 4291013"/>
              <a:gd name="connsiteY9" fmla="*/ 1574800 h 2001520"/>
              <a:gd name="connsiteX10" fmla="*/ 995680 w 4291013"/>
              <a:gd name="connsiteY10" fmla="*/ 1605280 h 2001520"/>
              <a:gd name="connsiteX11" fmla="*/ 1026160 w 4291013"/>
              <a:gd name="connsiteY11" fmla="*/ 1645920 h 2001520"/>
              <a:gd name="connsiteX12" fmla="*/ 1066800 w 4291013"/>
              <a:gd name="connsiteY12" fmla="*/ 1666240 h 2001520"/>
              <a:gd name="connsiteX13" fmla="*/ 1097280 w 4291013"/>
              <a:gd name="connsiteY13" fmla="*/ 1686560 h 2001520"/>
              <a:gd name="connsiteX14" fmla="*/ 1107440 w 4291013"/>
              <a:gd name="connsiteY14" fmla="*/ 1717040 h 2001520"/>
              <a:gd name="connsiteX15" fmla="*/ 1026160 w 4291013"/>
              <a:gd name="connsiteY15" fmla="*/ 1767840 h 2001520"/>
              <a:gd name="connsiteX16" fmla="*/ 975360 w 4291013"/>
              <a:gd name="connsiteY16" fmla="*/ 1818640 h 2001520"/>
              <a:gd name="connsiteX17" fmla="*/ 914400 w 4291013"/>
              <a:gd name="connsiteY17" fmla="*/ 1899920 h 2001520"/>
              <a:gd name="connsiteX18" fmla="*/ 955040 w 4291013"/>
              <a:gd name="connsiteY18" fmla="*/ 1940560 h 2001520"/>
              <a:gd name="connsiteX19" fmla="*/ 1005840 w 4291013"/>
              <a:gd name="connsiteY19" fmla="*/ 1971040 h 2001520"/>
              <a:gd name="connsiteX20" fmla="*/ 1036320 w 4291013"/>
              <a:gd name="connsiteY20" fmla="*/ 1981200 h 2001520"/>
              <a:gd name="connsiteX21" fmla="*/ 1259840 w 4291013"/>
              <a:gd name="connsiteY21" fmla="*/ 2001520 h 2001520"/>
              <a:gd name="connsiteX22" fmla="*/ 1544320 w 4291013"/>
              <a:gd name="connsiteY22" fmla="*/ 1991360 h 2001520"/>
              <a:gd name="connsiteX23" fmla="*/ 1747520 w 4291013"/>
              <a:gd name="connsiteY23" fmla="*/ 1940560 h 2001520"/>
              <a:gd name="connsiteX24" fmla="*/ 1910080 w 4291013"/>
              <a:gd name="connsiteY24" fmla="*/ 1920240 h 2001520"/>
              <a:gd name="connsiteX25" fmla="*/ 2133600 w 4291013"/>
              <a:gd name="connsiteY25" fmla="*/ 1859280 h 2001520"/>
              <a:gd name="connsiteX26" fmla="*/ 2357120 w 4291013"/>
              <a:gd name="connsiteY26" fmla="*/ 1818640 h 2001520"/>
              <a:gd name="connsiteX27" fmla="*/ 2468880 w 4291013"/>
              <a:gd name="connsiteY27" fmla="*/ 1788160 h 2001520"/>
              <a:gd name="connsiteX28" fmla="*/ 2560320 w 4291013"/>
              <a:gd name="connsiteY28" fmla="*/ 1767840 h 2001520"/>
              <a:gd name="connsiteX29" fmla="*/ 2712720 w 4291013"/>
              <a:gd name="connsiteY29" fmla="*/ 1696720 h 2001520"/>
              <a:gd name="connsiteX30" fmla="*/ 2794000 w 4291013"/>
              <a:gd name="connsiteY30" fmla="*/ 1656080 h 2001520"/>
              <a:gd name="connsiteX31" fmla="*/ 2875280 w 4291013"/>
              <a:gd name="connsiteY31" fmla="*/ 1564640 h 2001520"/>
              <a:gd name="connsiteX32" fmla="*/ 2885440 w 4291013"/>
              <a:gd name="connsiteY32" fmla="*/ 1513840 h 2001520"/>
              <a:gd name="connsiteX33" fmla="*/ 2915920 w 4291013"/>
              <a:gd name="connsiteY33" fmla="*/ 1422400 h 2001520"/>
              <a:gd name="connsiteX34" fmla="*/ 2905760 w 4291013"/>
              <a:gd name="connsiteY34" fmla="*/ 1341120 h 2001520"/>
              <a:gd name="connsiteX35" fmla="*/ 2804160 w 4291013"/>
              <a:gd name="connsiteY35" fmla="*/ 1310640 h 2001520"/>
              <a:gd name="connsiteX36" fmla="*/ 2702560 w 4291013"/>
              <a:gd name="connsiteY36" fmla="*/ 1249680 h 2001520"/>
              <a:gd name="connsiteX37" fmla="*/ 2641600 w 4291013"/>
              <a:gd name="connsiteY37" fmla="*/ 1219200 h 2001520"/>
              <a:gd name="connsiteX38" fmla="*/ 2600960 w 4291013"/>
              <a:gd name="connsiteY38" fmla="*/ 1178560 h 2001520"/>
              <a:gd name="connsiteX39" fmla="*/ 2550160 w 4291013"/>
              <a:gd name="connsiteY39" fmla="*/ 1137920 h 2001520"/>
              <a:gd name="connsiteX40" fmla="*/ 2377440 w 4291013"/>
              <a:gd name="connsiteY40" fmla="*/ 1046480 h 2001520"/>
              <a:gd name="connsiteX41" fmla="*/ 2326640 w 4291013"/>
              <a:gd name="connsiteY41" fmla="*/ 1036320 h 2001520"/>
              <a:gd name="connsiteX42" fmla="*/ 2286000 w 4291013"/>
              <a:gd name="connsiteY42" fmla="*/ 1016000 h 2001520"/>
              <a:gd name="connsiteX43" fmla="*/ 2448560 w 4291013"/>
              <a:gd name="connsiteY43" fmla="*/ 944880 h 2001520"/>
              <a:gd name="connsiteX44" fmla="*/ 2529840 w 4291013"/>
              <a:gd name="connsiteY44" fmla="*/ 904240 h 2001520"/>
              <a:gd name="connsiteX45" fmla="*/ 2661920 w 4291013"/>
              <a:gd name="connsiteY45" fmla="*/ 822960 h 2001520"/>
              <a:gd name="connsiteX46" fmla="*/ 2753360 w 4291013"/>
              <a:gd name="connsiteY46" fmla="*/ 782320 h 2001520"/>
              <a:gd name="connsiteX47" fmla="*/ 2956560 w 4291013"/>
              <a:gd name="connsiteY47" fmla="*/ 650240 h 2001520"/>
              <a:gd name="connsiteX48" fmla="*/ 3007360 w 4291013"/>
              <a:gd name="connsiteY48" fmla="*/ 619760 h 2001520"/>
              <a:gd name="connsiteX49" fmla="*/ 3119120 w 4291013"/>
              <a:gd name="connsiteY49" fmla="*/ 568960 h 2001520"/>
              <a:gd name="connsiteX50" fmla="*/ 3159760 w 4291013"/>
              <a:gd name="connsiteY50" fmla="*/ 558800 h 2001520"/>
              <a:gd name="connsiteX51" fmla="*/ 3454400 w 4291013"/>
              <a:gd name="connsiteY51" fmla="*/ 325120 h 2001520"/>
              <a:gd name="connsiteX52" fmla="*/ 3576320 w 4291013"/>
              <a:gd name="connsiteY52" fmla="*/ 264160 h 2001520"/>
              <a:gd name="connsiteX53" fmla="*/ 3688080 w 4291013"/>
              <a:gd name="connsiteY53" fmla="*/ 193040 h 2001520"/>
              <a:gd name="connsiteX54" fmla="*/ 3779520 w 4291013"/>
              <a:gd name="connsiteY54" fmla="*/ 152400 h 2001520"/>
              <a:gd name="connsiteX55" fmla="*/ 3870960 w 4291013"/>
              <a:gd name="connsiteY55" fmla="*/ 101600 h 2001520"/>
              <a:gd name="connsiteX56" fmla="*/ 3921760 w 4291013"/>
              <a:gd name="connsiteY56" fmla="*/ 81280 h 2001520"/>
              <a:gd name="connsiteX57" fmla="*/ 4074160 w 4291013"/>
              <a:gd name="connsiteY57" fmla="*/ 40640 h 2001520"/>
              <a:gd name="connsiteX58" fmla="*/ 4155440 w 4291013"/>
              <a:gd name="connsiteY58" fmla="*/ 30480 h 2001520"/>
              <a:gd name="connsiteX59" fmla="*/ 4206240 w 4291013"/>
              <a:gd name="connsiteY59" fmla="*/ 20320 h 2001520"/>
              <a:gd name="connsiteX60" fmla="*/ 4277360 w 4291013"/>
              <a:gd name="connsiteY60" fmla="*/ 0 h 200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291013" h="2001520">
                <a:moveTo>
                  <a:pt x="0" y="1209040"/>
                </a:moveTo>
                <a:cubicBezTo>
                  <a:pt x="27093" y="1205653"/>
                  <a:pt x="56858" y="1186669"/>
                  <a:pt x="81280" y="1198880"/>
                </a:cubicBezTo>
                <a:cubicBezTo>
                  <a:pt x="100438" y="1208459"/>
                  <a:pt x="80216" y="1258618"/>
                  <a:pt x="101600" y="1259840"/>
                </a:cubicBezTo>
                <a:lnTo>
                  <a:pt x="457200" y="1280160"/>
                </a:lnTo>
                <a:cubicBezTo>
                  <a:pt x="477520" y="1283547"/>
                  <a:pt x="498286" y="1284900"/>
                  <a:pt x="518160" y="1290320"/>
                </a:cubicBezTo>
                <a:cubicBezTo>
                  <a:pt x="535755" y="1295119"/>
                  <a:pt x="552197" y="1303456"/>
                  <a:pt x="568960" y="1310640"/>
                </a:cubicBezTo>
                <a:cubicBezTo>
                  <a:pt x="630549" y="1337035"/>
                  <a:pt x="688675" y="1359676"/>
                  <a:pt x="741680" y="1402080"/>
                </a:cubicBezTo>
                <a:cubicBezTo>
                  <a:pt x="767860" y="1423024"/>
                  <a:pt x="786620" y="1452256"/>
                  <a:pt x="812800" y="1473200"/>
                </a:cubicBezTo>
                <a:cubicBezTo>
                  <a:pt x="837749" y="1493159"/>
                  <a:pt x="868081" y="1505430"/>
                  <a:pt x="894080" y="1524000"/>
                </a:cubicBezTo>
                <a:cubicBezTo>
                  <a:pt x="915604" y="1539374"/>
                  <a:pt x="934385" y="1558276"/>
                  <a:pt x="955040" y="1574800"/>
                </a:cubicBezTo>
                <a:cubicBezTo>
                  <a:pt x="968263" y="1585378"/>
                  <a:pt x="983706" y="1593306"/>
                  <a:pt x="995680" y="1605280"/>
                </a:cubicBezTo>
                <a:cubicBezTo>
                  <a:pt x="1007654" y="1617254"/>
                  <a:pt x="1013303" y="1634900"/>
                  <a:pt x="1026160" y="1645920"/>
                </a:cubicBezTo>
                <a:cubicBezTo>
                  <a:pt x="1037659" y="1655777"/>
                  <a:pt x="1053650" y="1658726"/>
                  <a:pt x="1066800" y="1666240"/>
                </a:cubicBezTo>
                <a:cubicBezTo>
                  <a:pt x="1077402" y="1672298"/>
                  <a:pt x="1087120" y="1679787"/>
                  <a:pt x="1097280" y="1686560"/>
                </a:cubicBezTo>
                <a:cubicBezTo>
                  <a:pt x="1100667" y="1696720"/>
                  <a:pt x="1114492" y="1708980"/>
                  <a:pt x="1107440" y="1717040"/>
                </a:cubicBezTo>
                <a:cubicBezTo>
                  <a:pt x="1086401" y="1741085"/>
                  <a:pt x="1048752" y="1745248"/>
                  <a:pt x="1026160" y="1767840"/>
                </a:cubicBezTo>
                <a:cubicBezTo>
                  <a:pt x="1009227" y="1784773"/>
                  <a:pt x="990829" y="1800359"/>
                  <a:pt x="975360" y="1818640"/>
                </a:cubicBezTo>
                <a:cubicBezTo>
                  <a:pt x="953484" y="1844493"/>
                  <a:pt x="914400" y="1899920"/>
                  <a:pt x="914400" y="1899920"/>
                </a:cubicBezTo>
                <a:cubicBezTo>
                  <a:pt x="930656" y="1948688"/>
                  <a:pt x="911691" y="1918885"/>
                  <a:pt x="955040" y="1940560"/>
                </a:cubicBezTo>
                <a:cubicBezTo>
                  <a:pt x="972703" y="1949391"/>
                  <a:pt x="988177" y="1962209"/>
                  <a:pt x="1005840" y="1971040"/>
                </a:cubicBezTo>
                <a:cubicBezTo>
                  <a:pt x="1015419" y="1975829"/>
                  <a:pt x="1025930" y="1978603"/>
                  <a:pt x="1036320" y="1981200"/>
                </a:cubicBezTo>
                <a:cubicBezTo>
                  <a:pt x="1115596" y="2001019"/>
                  <a:pt x="1163651" y="1995862"/>
                  <a:pt x="1259840" y="2001520"/>
                </a:cubicBezTo>
                <a:cubicBezTo>
                  <a:pt x="1354667" y="1998133"/>
                  <a:pt x="1450166" y="2003129"/>
                  <a:pt x="1544320" y="1991360"/>
                </a:cubicBezTo>
                <a:cubicBezTo>
                  <a:pt x="1613599" y="1982700"/>
                  <a:pt x="1678241" y="1949220"/>
                  <a:pt x="1747520" y="1940560"/>
                </a:cubicBezTo>
                <a:lnTo>
                  <a:pt x="1910080" y="1920240"/>
                </a:lnTo>
                <a:cubicBezTo>
                  <a:pt x="1984587" y="1899920"/>
                  <a:pt x="2058293" y="1876395"/>
                  <a:pt x="2133600" y="1859280"/>
                </a:cubicBezTo>
                <a:cubicBezTo>
                  <a:pt x="2207445" y="1842497"/>
                  <a:pt x="2283040" y="1834354"/>
                  <a:pt x="2357120" y="1818640"/>
                </a:cubicBezTo>
                <a:cubicBezTo>
                  <a:pt x="2394893" y="1810627"/>
                  <a:pt x="2431419" y="1797525"/>
                  <a:pt x="2468880" y="1788160"/>
                </a:cubicBezTo>
                <a:cubicBezTo>
                  <a:pt x="2499171" y="1780587"/>
                  <a:pt x="2530365" y="1776650"/>
                  <a:pt x="2560320" y="1767840"/>
                </a:cubicBezTo>
                <a:cubicBezTo>
                  <a:pt x="2647282" y="1742263"/>
                  <a:pt x="2635239" y="1738043"/>
                  <a:pt x="2712720" y="1696720"/>
                </a:cubicBezTo>
                <a:cubicBezTo>
                  <a:pt x="2739448" y="1682465"/>
                  <a:pt x="2769095" y="1673322"/>
                  <a:pt x="2794000" y="1656080"/>
                </a:cubicBezTo>
                <a:cubicBezTo>
                  <a:pt x="2826642" y="1633481"/>
                  <a:pt x="2851738" y="1596030"/>
                  <a:pt x="2875280" y="1564640"/>
                </a:cubicBezTo>
                <a:cubicBezTo>
                  <a:pt x="2878667" y="1547707"/>
                  <a:pt x="2879979" y="1530223"/>
                  <a:pt x="2885440" y="1513840"/>
                </a:cubicBezTo>
                <a:cubicBezTo>
                  <a:pt x="2927504" y="1387647"/>
                  <a:pt x="2886803" y="1567986"/>
                  <a:pt x="2915920" y="1422400"/>
                </a:cubicBezTo>
                <a:cubicBezTo>
                  <a:pt x="2912533" y="1395307"/>
                  <a:pt x="2921418" y="1363488"/>
                  <a:pt x="2905760" y="1341120"/>
                </a:cubicBezTo>
                <a:cubicBezTo>
                  <a:pt x="2900513" y="1333624"/>
                  <a:pt x="2820623" y="1314756"/>
                  <a:pt x="2804160" y="1310640"/>
                </a:cubicBezTo>
                <a:cubicBezTo>
                  <a:pt x="2770293" y="1290320"/>
                  <a:pt x="2737885" y="1267343"/>
                  <a:pt x="2702560" y="1249680"/>
                </a:cubicBezTo>
                <a:cubicBezTo>
                  <a:pt x="2682240" y="1239520"/>
                  <a:pt x="2660212" y="1232228"/>
                  <a:pt x="2641600" y="1219200"/>
                </a:cubicBezTo>
                <a:cubicBezTo>
                  <a:pt x="2625905" y="1208214"/>
                  <a:pt x="2615279" y="1191288"/>
                  <a:pt x="2600960" y="1178560"/>
                </a:cubicBezTo>
                <a:cubicBezTo>
                  <a:pt x="2584752" y="1164153"/>
                  <a:pt x="2567925" y="1150356"/>
                  <a:pt x="2550160" y="1137920"/>
                </a:cubicBezTo>
                <a:cubicBezTo>
                  <a:pt x="2514749" y="1113132"/>
                  <a:pt x="2391967" y="1049385"/>
                  <a:pt x="2377440" y="1046480"/>
                </a:cubicBezTo>
                <a:lnTo>
                  <a:pt x="2326640" y="1036320"/>
                </a:lnTo>
                <a:cubicBezTo>
                  <a:pt x="2313093" y="1029547"/>
                  <a:pt x="2279227" y="1029547"/>
                  <a:pt x="2286000" y="1016000"/>
                </a:cubicBezTo>
                <a:cubicBezTo>
                  <a:pt x="2301795" y="984409"/>
                  <a:pt x="2429142" y="954589"/>
                  <a:pt x="2448560" y="944880"/>
                </a:cubicBezTo>
                <a:cubicBezTo>
                  <a:pt x="2475653" y="931333"/>
                  <a:pt x="2503540" y="919269"/>
                  <a:pt x="2529840" y="904240"/>
                </a:cubicBezTo>
                <a:cubicBezTo>
                  <a:pt x="2642513" y="839856"/>
                  <a:pt x="2537180" y="885330"/>
                  <a:pt x="2661920" y="822960"/>
                </a:cubicBezTo>
                <a:cubicBezTo>
                  <a:pt x="2691753" y="808043"/>
                  <a:pt x="2722880" y="795867"/>
                  <a:pt x="2753360" y="782320"/>
                </a:cubicBezTo>
                <a:cubicBezTo>
                  <a:pt x="2874564" y="661116"/>
                  <a:pt x="2746631" y="776197"/>
                  <a:pt x="2956560" y="650240"/>
                </a:cubicBezTo>
                <a:cubicBezTo>
                  <a:pt x="2973493" y="640080"/>
                  <a:pt x="2990024" y="629216"/>
                  <a:pt x="3007360" y="619760"/>
                </a:cubicBezTo>
                <a:cubicBezTo>
                  <a:pt x="3039928" y="601996"/>
                  <a:pt x="3083114" y="580962"/>
                  <a:pt x="3119120" y="568960"/>
                </a:cubicBezTo>
                <a:cubicBezTo>
                  <a:pt x="3132367" y="564544"/>
                  <a:pt x="3146213" y="562187"/>
                  <a:pt x="3159760" y="558800"/>
                </a:cubicBezTo>
                <a:cubicBezTo>
                  <a:pt x="3171384" y="549113"/>
                  <a:pt x="3398421" y="353110"/>
                  <a:pt x="3454400" y="325120"/>
                </a:cubicBezTo>
                <a:cubicBezTo>
                  <a:pt x="3495040" y="304800"/>
                  <a:pt x="3536764" y="286518"/>
                  <a:pt x="3576320" y="264160"/>
                </a:cubicBezTo>
                <a:cubicBezTo>
                  <a:pt x="3614761" y="242432"/>
                  <a:pt x="3649389" y="214320"/>
                  <a:pt x="3688080" y="193040"/>
                </a:cubicBezTo>
                <a:cubicBezTo>
                  <a:pt x="3717306" y="176966"/>
                  <a:pt x="3749235" y="166378"/>
                  <a:pt x="3779520" y="152400"/>
                </a:cubicBezTo>
                <a:cubicBezTo>
                  <a:pt x="3906719" y="93693"/>
                  <a:pt x="3717343" y="178408"/>
                  <a:pt x="3870960" y="101600"/>
                </a:cubicBezTo>
                <a:cubicBezTo>
                  <a:pt x="3887272" y="93444"/>
                  <a:pt x="3904620" y="87513"/>
                  <a:pt x="3921760" y="81280"/>
                </a:cubicBezTo>
                <a:cubicBezTo>
                  <a:pt x="3971240" y="63287"/>
                  <a:pt x="4022023" y="48661"/>
                  <a:pt x="4074160" y="40640"/>
                </a:cubicBezTo>
                <a:cubicBezTo>
                  <a:pt x="4101147" y="36488"/>
                  <a:pt x="4128453" y="34632"/>
                  <a:pt x="4155440" y="30480"/>
                </a:cubicBezTo>
                <a:cubicBezTo>
                  <a:pt x="4172508" y="27854"/>
                  <a:pt x="4189172" y="22946"/>
                  <a:pt x="4206240" y="20320"/>
                </a:cubicBezTo>
                <a:cubicBezTo>
                  <a:pt x="4290122" y="7415"/>
                  <a:pt x="4307204" y="29844"/>
                  <a:pt x="427736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extLst>
      <p:ext uri="{BB962C8B-B14F-4D97-AF65-F5344CB8AC3E}">
        <p14:creationId xmlns:p14="http://schemas.microsoft.com/office/powerpoint/2010/main" val="24283825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422275" y="152400"/>
            <a:ext cx="7772400" cy="1143000"/>
          </a:xfrm>
        </p:spPr>
        <p:txBody>
          <a:bodyPr/>
          <a:lstStyle/>
          <a:p>
            <a:pPr algn="l"/>
            <a:r>
              <a:rPr lang="en-GB" altLang="en-US" smtClean="0"/>
              <a:t>Some other ‘by the way’ points</a:t>
            </a:r>
          </a:p>
        </p:txBody>
      </p:sp>
      <p:sp>
        <p:nvSpPr>
          <p:cNvPr id="33795" name="Content Placeholder 3"/>
          <p:cNvSpPr>
            <a:spLocks noGrp="1"/>
          </p:cNvSpPr>
          <p:nvPr>
            <p:ph idx="1"/>
          </p:nvPr>
        </p:nvSpPr>
        <p:spPr>
          <a:xfrm>
            <a:off x="639763" y="1228725"/>
            <a:ext cx="9072562" cy="4541838"/>
          </a:xfrm>
        </p:spPr>
        <p:txBody>
          <a:bodyPr/>
          <a:lstStyle/>
          <a:p>
            <a:pPr marL="0" indent="0">
              <a:buFontTx/>
              <a:buNone/>
            </a:pPr>
            <a:r>
              <a:rPr lang="en-GB" altLang="en-US" sz="2400" smtClean="0"/>
              <a:t>NNs use nonlinear </a:t>
            </a:r>
            <a:r>
              <a:rPr lang="en-GB" altLang="en-US" sz="2400" i="1" smtClean="0"/>
              <a:t>f</a:t>
            </a:r>
            <a:r>
              <a:rPr lang="en-GB" altLang="en-US" sz="2400" smtClean="0"/>
              <a:t>(x) so they        SVMs only draw straight lines,     </a:t>
            </a:r>
          </a:p>
          <a:p>
            <a:pPr marL="0" indent="0">
              <a:buFontTx/>
              <a:buNone/>
            </a:pPr>
            <a:r>
              <a:rPr lang="en-GB" altLang="en-US" sz="2400" smtClean="0"/>
              <a:t>can draw complex boundaries,        but they transform the data first</a:t>
            </a:r>
          </a:p>
          <a:p>
            <a:pPr marL="0" indent="0">
              <a:buFontTx/>
              <a:buNone/>
            </a:pPr>
            <a:r>
              <a:rPr lang="en-GB" altLang="en-US" sz="2400" smtClean="0"/>
              <a:t>but keep the data unchanged           in a way that makes that OK</a:t>
            </a:r>
          </a:p>
        </p:txBody>
      </p:sp>
      <p:pic>
        <p:nvPicPr>
          <p:cNvPr id="3379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338" y="2886075"/>
            <a:ext cx="4005262" cy="293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reeform 2"/>
          <p:cNvSpPr/>
          <p:nvPr/>
        </p:nvSpPr>
        <p:spPr>
          <a:xfrm>
            <a:off x="244475" y="3068638"/>
            <a:ext cx="4291013" cy="2001837"/>
          </a:xfrm>
          <a:custGeom>
            <a:avLst/>
            <a:gdLst>
              <a:gd name="connsiteX0" fmla="*/ 0 w 4291013"/>
              <a:gd name="connsiteY0" fmla="*/ 1209040 h 2001520"/>
              <a:gd name="connsiteX1" fmla="*/ 81280 w 4291013"/>
              <a:gd name="connsiteY1" fmla="*/ 1198880 h 2001520"/>
              <a:gd name="connsiteX2" fmla="*/ 101600 w 4291013"/>
              <a:gd name="connsiteY2" fmla="*/ 1259840 h 2001520"/>
              <a:gd name="connsiteX3" fmla="*/ 457200 w 4291013"/>
              <a:gd name="connsiteY3" fmla="*/ 1280160 h 2001520"/>
              <a:gd name="connsiteX4" fmla="*/ 518160 w 4291013"/>
              <a:gd name="connsiteY4" fmla="*/ 1290320 h 2001520"/>
              <a:gd name="connsiteX5" fmla="*/ 568960 w 4291013"/>
              <a:gd name="connsiteY5" fmla="*/ 1310640 h 2001520"/>
              <a:gd name="connsiteX6" fmla="*/ 741680 w 4291013"/>
              <a:gd name="connsiteY6" fmla="*/ 1402080 h 2001520"/>
              <a:gd name="connsiteX7" fmla="*/ 812800 w 4291013"/>
              <a:gd name="connsiteY7" fmla="*/ 1473200 h 2001520"/>
              <a:gd name="connsiteX8" fmla="*/ 894080 w 4291013"/>
              <a:gd name="connsiteY8" fmla="*/ 1524000 h 2001520"/>
              <a:gd name="connsiteX9" fmla="*/ 955040 w 4291013"/>
              <a:gd name="connsiteY9" fmla="*/ 1574800 h 2001520"/>
              <a:gd name="connsiteX10" fmla="*/ 995680 w 4291013"/>
              <a:gd name="connsiteY10" fmla="*/ 1605280 h 2001520"/>
              <a:gd name="connsiteX11" fmla="*/ 1026160 w 4291013"/>
              <a:gd name="connsiteY11" fmla="*/ 1645920 h 2001520"/>
              <a:gd name="connsiteX12" fmla="*/ 1066800 w 4291013"/>
              <a:gd name="connsiteY12" fmla="*/ 1666240 h 2001520"/>
              <a:gd name="connsiteX13" fmla="*/ 1097280 w 4291013"/>
              <a:gd name="connsiteY13" fmla="*/ 1686560 h 2001520"/>
              <a:gd name="connsiteX14" fmla="*/ 1107440 w 4291013"/>
              <a:gd name="connsiteY14" fmla="*/ 1717040 h 2001520"/>
              <a:gd name="connsiteX15" fmla="*/ 1026160 w 4291013"/>
              <a:gd name="connsiteY15" fmla="*/ 1767840 h 2001520"/>
              <a:gd name="connsiteX16" fmla="*/ 975360 w 4291013"/>
              <a:gd name="connsiteY16" fmla="*/ 1818640 h 2001520"/>
              <a:gd name="connsiteX17" fmla="*/ 914400 w 4291013"/>
              <a:gd name="connsiteY17" fmla="*/ 1899920 h 2001520"/>
              <a:gd name="connsiteX18" fmla="*/ 955040 w 4291013"/>
              <a:gd name="connsiteY18" fmla="*/ 1940560 h 2001520"/>
              <a:gd name="connsiteX19" fmla="*/ 1005840 w 4291013"/>
              <a:gd name="connsiteY19" fmla="*/ 1971040 h 2001520"/>
              <a:gd name="connsiteX20" fmla="*/ 1036320 w 4291013"/>
              <a:gd name="connsiteY20" fmla="*/ 1981200 h 2001520"/>
              <a:gd name="connsiteX21" fmla="*/ 1259840 w 4291013"/>
              <a:gd name="connsiteY21" fmla="*/ 2001520 h 2001520"/>
              <a:gd name="connsiteX22" fmla="*/ 1544320 w 4291013"/>
              <a:gd name="connsiteY22" fmla="*/ 1991360 h 2001520"/>
              <a:gd name="connsiteX23" fmla="*/ 1747520 w 4291013"/>
              <a:gd name="connsiteY23" fmla="*/ 1940560 h 2001520"/>
              <a:gd name="connsiteX24" fmla="*/ 1910080 w 4291013"/>
              <a:gd name="connsiteY24" fmla="*/ 1920240 h 2001520"/>
              <a:gd name="connsiteX25" fmla="*/ 2133600 w 4291013"/>
              <a:gd name="connsiteY25" fmla="*/ 1859280 h 2001520"/>
              <a:gd name="connsiteX26" fmla="*/ 2357120 w 4291013"/>
              <a:gd name="connsiteY26" fmla="*/ 1818640 h 2001520"/>
              <a:gd name="connsiteX27" fmla="*/ 2468880 w 4291013"/>
              <a:gd name="connsiteY27" fmla="*/ 1788160 h 2001520"/>
              <a:gd name="connsiteX28" fmla="*/ 2560320 w 4291013"/>
              <a:gd name="connsiteY28" fmla="*/ 1767840 h 2001520"/>
              <a:gd name="connsiteX29" fmla="*/ 2712720 w 4291013"/>
              <a:gd name="connsiteY29" fmla="*/ 1696720 h 2001520"/>
              <a:gd name="connsiteX30" fmla="*/ 2794000 w 4291013"/>
              <a:gd name="connsiteY30" fmla="*/ 1656080 h 2001520"/>
              <a:gd name="connsiteX31" fmla="*/ 2875280 w 4291013"/>
              <a:gd name="connsiteY31" fmla="*/ 1564640 h 2001520"/>
              <a:gd name="connsiteX32" fmla="*/ 2885440 w 4291013"/>
              <a:gd name="connsiteY32" fmla="*/ 1513840 h 2001520"/>
              <a:gd name="connsiteX33" fmla="*/ 2915920 w 4291013"/>
              <a:gd name="connsiteY33" fmla="*/ 1422400 h 2001520"/>
              <a:gd name="connsiteX34" fmla="*/ 2905760 w 4291013"/>
              <a:gd name="connsiteY34" fmla="*/ 1341120 h 2001520"/>
              <a:gd name="connsiteX35" fmla="*/ 2804160 w 4291013"/>
              <a:gd name="connsiteY35" fmla="*/ 1310640 h 2001520"/>
              <a:gd name="connsiteX36" fmla="*/ 2702560 w 4291013"/>
              <a:gd name="connsiteY36" fmla="*/ 1249680 h 2001520"/>
              <a:gd name="connsiteX37" fmla="*/ 2641600 w 4291013"/>
              <a:gd name="connsiteY37" fmla="*/ 1219200 h 2001520"/>
              <a:gd name="connsiteX38" fmla="*/ 2600960 w 4291013"/>
              <a:gd name="connsiteY38" fmla="*/ 1178560 h 2001520"/>
              <a:gd name="connsiteX39" fmla="*/ 2550160 w 4291013"/>
              <a:gd name="connsiteY39" fmla="*/ 1137920 h 2001520"/>
              <a:gd name="connsiteX40" fmla="*/ 2377440 w 4291013"/>
              <a:gd name="connsiteY40" fmla="*/ 1046480 h 2001520"/>
              <a:gd name="connsiteX41" fmla="*/ 2326640 w 4291013"/>
              <a:gd name="connsiteY41" fmla="*/ 1036320 h 2001520"/>
              <a:gd name="connsiteX42" fmla="*/ 2286000 w 4291013"/>
              <a:gd name="connsiteY42" fmla="*/ 1016000 h 2001520"/>
              <a:gd name="connsiteX43" fmla="*/ 2448560 w 4291013"/>
              <a:gd name="connsiteY43" fmla="*/ 944880 h 2001520"/>
              <a:gd name="connsiteX44" fmla="*/ 2529840 w 4291013"/>
              <a:gd name="connsiteY44" fmla="*/ 904240 h 2001520"/>
              <a:gd name="connsiteX45" fmla="*/ 2661920 w 4291013"/>
              <a:gd name="connsiteY45" fmla="*/ 822960 h 2001520"/>
              <a:gd name="connsiteX46" fmla="*/ 2753360 w 4291013"/>
              <a:gd name="connsiteY46" fmla="*/ 782320 h 2001520"/>
              <a:gd name="connsiteX47" fmla="*/ 2956560 w 4291013"/>
              <a:gd name="connsiteY47" fmla="*/ 650240 h 2001520"/>
              <a:gd name="connsiteX48" fmla="*/ 3007360 w 4291013"/>
              <a:gd name="connsiteY48" fmla="*/ 619760 h 2001520"/>
              <a:gd name="connsiteX49" fmla="*/ 3119120 w 4291013"/>
              <a:gd name="connsiteY49" fmla="*/ 568960 h 2001520"/>
              <a:gd name="connsiteX50" fmla="*/ 3159760 w 4291013"/>
              <a:gd name="connsiteY50" fmla="*/ 558800 h 2001520"/>
              <a:gd name="connsiteX51" fmla="*/ 3454400 w 4291013"/>
              <a:gd name="connsiteY51" fmla="*/ 325120 h 2001520"/>
              <a:gd name="connsiteX52" fmla="*/ 3576320 w 4291013"/>
              <a:gd name="connsiteY52" fmla="*/ 264160 h 2001520"/>
              <a:gd name="connsiteX53" fmla="*/ 3688080 w 4291013"/>
              <a:gd name="connsiteY53" fmla="*/ 193040 h 2001520"/>
              <a:gd name="connsiteX54" fmla="*/ 3779520 w 4291013"/>
              <a:gd name="connsiteY54" fmla="*/ 152400 h 2001520"/>
              <a:gd name="connsiteX55" fmla="*/ 3870960 w 4291013"/>
              <a:gd name="connsiteY55" fmla="*/ 101600 h 2001520"/>
              <a:gd name="connsiteX56" fmla="*/ 3921760 w 4291013"/>
              <a:gd name="connsiteY56" fmla="*/ 81280 h 2001520"/>
              <a:gd name="connsiteX57" fmla="*/ 4074160 w 4291013"/>
              <a:gd name="connsiteY57" fmla="*/ 40640 h 2001520"/>
              <a:gd name="connsiteX58" fmla="*/ 4155440 w 4291013"/>
              <a:gd name="connsiteY58" fmla="*/ 30480 h 2001520"/>
              <a:gd name="connsiteX59" fmla="*/ 4206240 w 4291013"/>
              <a:gd name="connsiteY59" fmla="*/ 20320 h 2001520"/>
              <a:gd name="connsiteX60" fmla="*/ 4277360 w 4291013"/>
              <a:gd name="connsiteY60" fmla="*/ 0 h 200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291013" h="2001520">
                <a:moveTo>
                  <a:pt x="0" y="1209040"/>
                </a:moveTo>
                <a:cubicBezTo>
                  <a:pt x="27093" y="1205653"/>
                  <a:pt x="56858" y="1186669"/>
                  <a:pt x="81280" y="1198880"/>
                </a:cubicBezTo>
                <a:cubicBezTo>
                  <a:pt x="100438" y="1208459"/>
                  <a:pt x="80216" y="1258618"/>
                  <a:pt x="101600" y="1259840"/>
                </a:cubicBezTo>
                <a:lnTo>
                  <a:pt x="457200" y="1280160"/>
                </a:lnTo>
                <a:cubicBezTo>
                  <a:pt x="477520" y="1283547"/>
                  <a:pt x="498286" y="1284900"/>
                  <a:pt x="518160" y="1290320"/>
                </a:cubicBezTo>
                <a:cubicBezTo>
                  <a:pt x="535755" y="1295119"/>
                  <a:pt x="552197" y="1303456"/>
                  <a:pt x="568960" y="1310640"/>
                </a:cubicBezTo>
                <a:cubicBezTo>
                  <a:pt x="630549" y="1337035"/>
                  <a:pt x="688675" y="1359676"/>
                  <a:pt x="741680" y="1402080"/>
                </a:cubicBezTo>
                <a:cubicBezTo>
                  <a:pt x="767860" y="1423024"/>
                  <a:pt x="786620" y="1452256"/>
                  <a:pt x="812800" y="1473200"/>
                </a:cubicBezTo>
                <a:cubicBezTo>
                  <a:pt x="837749" y="1493159"/>
                  <a:pt x="868081" y="1505430"/>
                  <a:pt x="894080" y="1524000"/>
                </a:cubicBezTo>
                <a:cubicBezTo>
                  <a:pt x="915604" y="1539374"/>
                  <a:pt x="934385" y="1558276"/>
                  <a:pt x="955040" y="1574800"/>
                </a:cubicBezTo>
                <a:cubicBezTo>
                  <a:pt x="968263" y="1585378"/>
                  <a:pt x="983706" y="1593306"/>
                  <a:pt x="995680" y="1605280"/>
                </a:cubicBezTo>
                <a:cubicBezTo>
                  <a:pt x="1007654" y="1617254"/>
                  <a:pt x="1013303" y="1634900"/>
                  <a:pt x="1026160" y="1645920"/>
                </a:cubicBezTo>
                <a:cubicBezTo>
                  <a:pt x="1037659" y="1655777"/>
                  <a:pt x="1053650" y="1658726"/>
                  <a:pt x="1066800" y="1666240"/>
                </a:cubicBezTo>
                <a:cubicBezTo>
                  <a:pt x="1077402" y="1672298"/>
                  <a:pt x="1087120" y="1679787"/>
                  <a:pt x="1097280" y="1686560"/>
                </a:cubicBezTo>
                <a:cubicBezTo>
                  <a:pt x="1100667" y="1696720"/>
                  <a:pt x="1114492" y="1708980"/>
                  <a:pt x="1107440" y="1717040"/>
                </a:cubicBezTo>
                <a:cubicBezTo>
                  <a:pt x="1086401" y="1741085"/>
                  <a:pt x="1048752" y="1745248"/>
                  <a:pt x="1026160" y="1767840"/>
                </a:cubicBezTo>
                <a:cubicBezTo>
                  <a:pt x="1009227" y="1784773"/>
                  <a:pt x="990829" y="1800359"/>
                  <a:pt x="975360" y="1818640"/>
                </a:cubicBezTo>
                <a:cubicBezTo>
                  <a:pt x="953484" y="1844493"/>
                  <a:pt x="914400" y="1899920"/>
                  <a:pt x="914400" y="1899920"/>
                </a:cubicBezTo>
                <a:cubicBezTo>
                  <a:pt x="930656" y="1948688"/>
                  <a:pt x="911691" y="1918885"/>
                  <a:pt x="955040" y="1940560"/>
                </a:cubicBezTo>
                <a:cubicBezTo>
                  <a:pt x="972703" y="1949391"/>
                  <a:pt x="988177" y="1962209"/>
                  <a:pt x="1005840" y="1971040"/>
                </a:cubicBezTo>
                <a:cubicBezTo>
                  <a:pt x="1015419" y="1975829"/>
                  <a:pt x="1025930" y="1978603"/>
                  <a:pt x="1036320" y="1981200"/>
                </a:cubicBezTo>
                <a:cubicBezTo>
                  <a:pt x="1115596" y="2001019"/>
                  <a:pt x="1163651" y="1995862"/>
                  <a:pt x="1259840" y="2001520"/>
                </a:cubicBezTo>
                <a:cubicBezTo>
                  <a:pt x="1354667" y="1998133"/>
                  <a:pt x="1450166" y="2003129"/>
                  <a:pt x="1544320" y="1991360"/>
                </a:cubicBezTo>
                <a:cubicBezTo>
                  <a:pt x="1613599" y="1982700"/>
                  <a:pt x="1678241" y="1949220"/>
                  <a:pt x="1747520" y="1940560"/>
                </a:cubicBezTo>
                <a:lnTo>
                  <a:pt x="1910080" y="1920240"/>
                </a:lnTo>
                <a:cubicBezTo>
                  <a:pt x="1984587" y="1899920"/>
                  <a:pt x="2058293" y="1876395"/>
                  <a:pt x="2133600" y="1859280"/>
                </a:cubicBezTo>
                <a:cubicBezTo>
                  <a:pt x="2207445" y="1842497"/>
                  <a:pt x="2283040" y="1834354"/>
                  <a:pt x="2357120" y="1818640"/>
                </a:cubicBezTo>
                <a:cubicBezTo>
                  <a:pt x="2394893" y="1810627"/>
                  <a:pt x="2431419" y="1797525"/>
                  <a:pt x="2468880" y="1788160"/>
                </a:cubicBezTo>
                <a:cubicBezTo>
                  <a:pt x="2499171" y="1780587"/>
                  <a:pt x="2530365" y="1776650"/>
                  <a:pt x="2560320" y="1767840"/>
                </a:cubicBezTo>
                <a:cubicBezTo>
                  <a:pt x="2647282" y="1742263"/>
                  <a:pt x="2635239" y="1738043"/>
                  <a:pt x="2712720" y="1696720"/>
                </a:cubicBezTo>
                <a:cubicBezTo>
                  <a:pt x="2739448" y="1682465"/>
                  <a:pt x="2769095" y="1673322"/>
                  <a:pt x="2794000" y="1656080"/>
                </a:cubicBezTo>
                <a:cubicBezTo>
                  <a:pt x="2826642" y="1633481"/>
                  <a:pt x="2851738" y="1596030"/>
                  <a:pt x="2875280" y="1564640"/>
                </a:cubicBezTo>
                <a:cubicBezTo>
                  <a:pt x="2878667" y="1547707"/>
                  <a:pt x="2879979" y="1530223"/>
                  <a:pt x="2885440" y="1513840"/>
                </a:cubicBezTo>
                <a:cubicBezTo>
                  <a:pt x="2927504" y="1387647"/>
                  <a:pt x="2886803" y="1567986"/>
                  <a:pt x="2915920" y="1422400"/>
                </a:cubicBezTo>
                <a:cubicBezTo>
                  <a:pt x="2912533" y="1395307"/>
                  <a:pt x="2921418" y="1363488"/>
                  <a:pt x="2905760" y="1341120"/>
                </a:cubicBezTo>
                <a:cubicBezTo>
                  <a:pt x="2900513" y="1333624"/>
                  <a:pt x="2820623" y="1314756"/>
                  <a:pt x="2804160" y="1310640"/>
                </a:cubicBezTo>
                <a:cubicBezTo>
                  <a:pt x="2770293" y="1290320"/>
                  <a:pt x="2737885" y="1267343"/>
                  <a:pt x="2702560" y="1249680"/>
                </a:cubicBezTo>
                <a:cubicBezTo>
                  <a:pt x="2682240" y="1239520"/>
                  <a:pt x="2660212" y="1232228"/>
                  <a:pt x="2641600" y="1219200"/>
                </a:cubicBezTo>
                <a:cubicBezTo>
                  <a:pt x="2625905" y="1208214"/>
                  <a:pt x="2615279" y="1191288"/>
                  <a:pt x="2600960" y="1178560"/>
                </a:cubicBezTo>
                <a:cubicBezTo>
                  <a:pt x="2584752" y="1164153"/>
                  <a:pt x="2567925" y="1150356"/>
                  <a:pt x="2550160" y="1137920"/>
                </a:cubicBezTo>
                <a:cubicBezTo>
                  <a:pt x="2514749" y="1113132"/>
                  <a:pt x="2391967" y="1049385"/>
                  <a:pt x="2377440" y="1046480"/>
                </a:cubicBezTo>
                <a:lnTo>
                  <a:pt x="2326640" y="1036320"/>
                </a:lnTo>
                <a:cubicBezTo>
                  <a:pt x="2313093" y="1029547"/>
                  <a:pt x="2279227" y="1029547"/>
                  <a:pt x="2286000" y="1016000"/>
                </a:cubicBezTo>
                <a:cubicBezTo>
                  <a:pt x="2301795" y="984409"/>
                  <a:pt x="2429142" y="954589"/>
                  <a:pt x="2448560" y="944880"/>
                </a:cubicBezTo>
                <a:cubicBezTo>
                  <a:pt x="2475653" y="931333"/>
                  <a:pt x="2503540" y="919269"/>
                  <a:pt x="2529840" y="904240"/>
                </a:cubicBezTo>
                <a:cubicBezTo>
                  <a:pt x="2642513" y="839856"/>
                  <a:pt x="2537180" y="885330"/>
                  <a:pt x="2661920" y="822960"/>
                </a:cubicBezTo>
                <a:cubicBezTo>
                  <a:pt x="2691753" y="808043"/>
                  <a:pt x="2722880" y="795867"/>
                  <a:pt x="2753360" y="782320"/>
                </a:cubicBezTo>
                <a:cubicBezTo>
                  <a:pt x="2874564" y="661116"/>
                  <a:pt x="2746631" y="776197"/>
                  <a:pt x="2956560" y="650240"/>
                </a:cubicBezTo>
                <a:cubicBezTo>
                  <a:pt x="2973493" y="640080"/>
                  <a:pt x="2990024" y="629216"/>
                  <a:pt x="3007360" y="619760"/>
                </a:cubicBezTo>
                <a:cubicBezTo>
                  <a:pt x="3039928" y="601996"/>
                  <a:pt x="3083114" y="580962"/>
                  <a:pt x="3119120" y="568960"/>
                </a:cubicBezTo>
                <a:cubicBezTo>
                  <a:pt x="3132367" y="564544"/>
                  <a:pt x="3146213" y="562187"/>
                  <a:pt x="3159760" y="558800"/>
                </a:cubicBezTo>
                <a:cubicBezTo>
                  <a:pt x="3171384" y="549113"/>
                  <a:pt x="3398421" y="353110"/>
                  <a:pt x="3454400" y="325120"/>
                </a:cubicBezTo>
                <a:cubicBezTo>
                  <a:pt x="3495040" y="304800"/>
                  <a:pt x="3536764" y="286518"/>
                  <a:pt x="3576320" y="264160"/>
                </a:cubicBezTo>
                <a:cubicBezTo>
                  <a:pt x="3614761" y="242432"/>
                  <a:pt x="3649389" y="214320"/>
                  <a:pt x="3688080" y="193040"/>
                </a:cubicBezTo>
                <a:cubicBezTo>
                  <a:pt x="3717306" y="176966"/>
                  <a:pt x="3749235" y="166378"/>
                  <a:pt x="3779520" y="152400"/>
                </a:cubicBezTo>
                <a:cubicBezTo>
                  <a:pt x="3906719" y="93693"/>
                  <a:pt x="3717343" y="178408"/>
                  <a:pt x="3870960" y="101600"/>
                </a:cubicBezTo>
                <a:cubicBezTo>
                  <a:pt x="3887272" y="93444"/>
                  <a:pt x="3904620" y="87513"/>
                  <a:pt x="3921760" y="81280"/>
                </a:cubicBezTo>
                <a:cubicBezTo>
                  <a:pt x="3971240" y="63287"/>
                  <a:pt x="4022023" y="48661"/>
                  <a:pt x="4074160" y="40640"/>
                </a:cubicBezTo>
                <a:cubicBezTo>
                  <a:pt x="4101147" y="36488"/>
                  <a:pt x="4128453" y="34632"/>
                  <a:pt x="4155440" y="30480"/>
                </a:cubicBezTo>
                <a:cubicBezTo>
                  <a:pt x="4172508" y="27854"/>
                  <a:pt x="4189172" y="22946"/>
                  <a:pt x="4206240" y="20320"/>
                </a:cubicBezTo>
                <a:cubicBezTo>
                  <a:pt x="4290122" y="7415"/>
                  <a:pt x="4307204" y="29844"/>
                  <a:pt x="427736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 name="Oval 6"/>
          <p:cNvSpPr/>
          <p:nvPr/>
        </p:nvSpPr>
        <p:spPr>
          <a:xfrm>
            <a:off x="7793038" y="6110288"/>
            <a:ext cx="314325" cy="40798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 name="Oval 7"/>
          <p:cNvSpPr/>
          <p:nvPr/>
        </p:nvSpPr>
        <p:spPr>
          <a:xfrm>
            <a:off x="5597525" y="343376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 name="Oval 8"/>
          <p:cNvSpPr/>
          <p:nvPr/>
        </p:nvSpPr>
        <p:spPr>
          <a:xfrm>
            <a:off x="5756275" y="3922713"/>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 name="Oval 9"/>
          <p:cNvSpPr/>
          <p:nvPr/>
        </p:nvSpPr>
        <p:spPr>
          <a:xfrm>
            <a:off x="6126163" y="3270250"/>
            <a:ext cx="315912"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 name="Oval 10"/>
          <p:cNvSpPr/>
          <p:nvPr/>
        </p:nvSpPr>
        <p:spPr>
          <a:xfrm>
            <a:off x="5913438" y="41560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2" name="Oval 11"/>
          <p:cNvSpPr/>
          <p:nvPr/>
        </p:nvSpPr>
        <p:spPr>
          <a:xfrm>
            <a:off x="6416675" y="37496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3" name="Oval 12"/>
          <p:cNvSpPr/>
          <p:nvPr/>
        </p:nvSpPr>
        <p:spPr>
          <a:xfrm>
            <a:off x="5283200" y="40544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4" name="Oval 13"/>
          <p:cNvSpPr/>
          <p:nvPr/>
        </p:nvSpPr>
        <p:spPr>
          <a:xfrm>
            <a:off x="5084763" y="4283075"/>
            <a:ext cx="315912"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5" name="Oval 14"/>
          <p:cNvSpPr/>
          <p:nvPr/>
        </p:nvSpPr>
        <p:spPr>
          <a:xfrm>
            <a:off x="6416675" y="4786313"/>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6" name="Oval 15"/>
          <p:cNvSpPr/>
          <p:nvPr/>
        </p:nvSpPr>
        <p:spPr>
          <a:xfrm>
            <a:off x="5013325" y="5751513"/>
            <a:ext cx="315913"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7" name="Oval 16"/>
          <p:cNvSpPr/>
          <p:nvPr/>
        </p:nvSpPr>
        <p:spPr>
          <a:xfrm>
            <a:off x="4927600" y="5153025"/>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8" name="Oval 17"/>
          <p:cNvSpPr/>
          <p:nvPr/>
        </p:nvSpPr>
        <p:spPr>
          <a:xfrm>
            <a:off x="5597525" y="5416550"/>
            <a:ext cx="315913"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9" name="Oval 18"/>
          <p:cNvSpPr/>
          <p:nvPr/>
        </p:nvSpPr>
        <p:spPr>
          <a:xfrm>
            <a:off x="7883525" y="323056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0" name="Oval 19"/>
          <p:cNvSpPr/>
          <p:nvPr/>
        </p:nvSpPr>
        <p:spPr>
          <a:xfrm>
            <a:off x="7839075" y="3865563"/>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1" name="Oval 20"/>
          <p:cNvSpPr/>
          <p:nvPr/>
        </p:nvSpPr>
        <p:spPr>
          <a:xfrm>
            <a:off x="8199438" y="2976563"/>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2" name="Oval 21"/>
          <p:cNvSpPr/>
          <p:nvPr/>
        </p:nvSpPr>
        <p:spPr>
          <a:xfrm>
            <a:off x="8615363" y="3749675"/>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3" name="Oval 22"/>
          <p:cNvSpPr/>
          <p:nvPr/>
        </p:nvSpPr>
        <p:spPr>
          <a:xfrm>
            <a:off x="8458200" y="2976563"/>
            <a:ext cx="314325" cy="40798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4" name="Oval 23"/>
          <p:cNvSpPr/>
          <p:nvPr/>
        </p:nvSpPr>
        <p:spPr>
          <a:xfrm>
            <a:off x="7280275" y="3905250"/>
            <a:ext cx="314325"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5" name="Oval 24"/>
          <p:cNvSpPr/>
          <p:nvPr/>
        </p:nvSpPr>
        <p:spPr>
          <a:xfrm>
            <a:off x="7121525" y="328136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6" name="Oval 25"/>
          <p:cNvSpPr/>
          <p:nvPr/>
        </p:nvSpPr>
        <p:spPr>
          <a:xfrm>
            <a:off x="5756275" y="4891088"/>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7" name="Oval 26"/>
          <p:cNvSpPr/>
          <p:nvPr/>
        </p:nvSpPr>
        <p:spPr>
          <a:xfrm>
            <a:off x="6573838" y="5703888"/>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8" name="Oval 27"/>
          <p:cNvSpPr/>
          <p:nvPr/>
        </p:nvSpPr>
        <p:spPr>
          <a:xfrm>
            <a:off x="7000875" y="5297488"/>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9" name="Oval 28"/>
          <p:cNvSpPr/>
          <p:nvPr/>
        </p:nvSpPr>
        <p:spPr>
          <a:xfrm>
            <a:off x="7366000" y="5884863"/>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0" name="Oval 29"/>
          <p:cNvSpPr/>
          <p:nvPr/>
        </p:nvSpPr>
        <p:spPr>
          <a:xfrm>
            <a:off x="6146800" y="5153025"/>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2" name="Oval 31"/>
          <p:cNvSpPr/>
          <p:nvPr/>
        </p:nvSpPr>
        <p:spPr>
          <a:xfrm>
            <a:off x="7726363" y="3475038"/>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6" name="Straight Connector 5"/>
          <p:cNvCxnSpPr/>
          <p:nvPr/>
        </p:nvCxnSpPr>
        <p:spPr>
          <a:xfrm flipV="1">
            <a:off x="4546600" y="4359275"/>
            <a:ext cx="4779963" cy="531813"/>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4460875" y="1147763"/>
            <a:ext cx="263525" cy="5710237"/>
          </a:xfrm>
          <a:prstGeom prst="line">
            <a:avLst/>
          </a:prstGeom>
          <a:ln w="25400">
            <a:solidFill>
              <a:srgbClr val="9933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627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51280" y="2336437"/>
            <a:ext cx="3966912" cy="3644900"/>
          </a:xfrm>
          <a:prstGeom prst="rect">
            <a:avLst/>
          </a:prstGeom>
        </p:spPr>
      </p:pic>
      <p:sp>
        <p:nvSpPr>
          <p:cNvPr id="5" name="Rectangle 4"/>
          <p:cNvSpPr/>
          <p:nvPr/>
        </p:nvSpPr>
        <p:spPr>
          <a:xfrm>
            <a:off x="551280" y="1266372"/>
            <a:ext cx="8275335" cy="923330"/>
          </a:xfrm>
          <a:prstGeom prst="rect">
            <a:avLst/>
          </a:prstGeom>
        </p:spPr>
        <p:txBody>
          <a:bodyPr wrap="square">
            <a:spAutoFit/>
          </a:bodyPr>
          <a:lstStyle/>
          <a:p>
            <a:r>
              <a:rPr lang="en-US" dirty="0" smtClean="0"/>
              <a:t>Most </a:t>
            </a:r>
            <a:r>
              <a:rPr lang="en-US" dirty="0"/>
              <a:t>machine learning methods work well because of </a:t>
            </a:r>
            <a:r>
              <a:rPr lang="en-US" b="1" dirty="0">
                <a:solidFill>
                  <a:srgbClr val="E68230"/>
                </a:solidFill>
              </a:rPr>
              <a:t>human-designed representations</a:t>
            </a:r>
            <a:r>
              <a:rPr lang="en-US" dirty="0">
                <a:solidFill>
                  <a:srgbClr val="E68230"/>
                </a:solidFill>
              </a:rPr>
              <a:t> </a:t>
            </a:r>
            <a:r>
              <a:rPr lang="en-US" dirty="0"/>
              <a:t>and </a:t>
            </a:r>
            <a:r>
              <a:rPr lang="en-US" b="1" dirty="0">
                <a:solidFill>
                  <a:srgbClr val="E68230"/>
                </a:solidFill>
              </a:rPr>
              <a:t>input features</a:t>
            </a:r>
          </a:p>
          <a:p>
            <a:r>
              <a:rPr lang="en-US" dirty="0" smtClean="0"/>
              <a:t>ML becomes </a:t>
            </a:r>
            <a:r>
              <a:rPr lang="en-US" dirty="0"/>
              <a:t>just </a:t>
            </a:r>
            <a:r>
              <a:rPr lang="en-US" b="1" dirty="0">
                <a:solidFill>
                  <a:srgbClr val="E68230"/>
                </a:solidFill>
              </a:rPr>
              <a:t>optimizing weights </a:t>
            </a:r>
            <a:r>
              <a:rPr lang="en-US" dirty="0"/>
              <a:t>to best make a final prediction</a:t>
            </a:r>
          </a:p>
        </p:txBody>
      </p:sp>
      <p:pic>
        <p:nvPicPr>
          <p:cNvPr id="6" name="Picture 5"/>
          <p:cNvPicPr>
            <a:picLocks noChangeAspect="1"/>
          </p:cNvPicPr>
          <p:nvPr/>
        </p:nvPicPr>
        <p:blipFill>
          <a:blip r:embed="rId3"/>
          <a:stretch>
            <a:fillRect/>
          </a:stretch>
        </p:blipFill>
        <p:spPr>
          <a:xfrm>
            <a:off x="5541796" y="2755537"/>
            <a:ext cx="2847723" cy="2222863"/>
          </a:xfrm>
          <a:prstGeom prst="rect">
            <a:avLst/>
          </a:prstGeom>
        </p:spPr>
      </p:pic>
      <p:sp>
        <p:nvSpPr>
          <p:cNvPr id="7"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ML vs. Deep Learning </a:t>
            </a:r>
            <a:endParaRPr lang="en-US" dirty="0"/>
          </a:p>
        </p:txBody>
      </p:sp>
    </p:spTree>
    <p:extLst>
      <p:ext uri="{BB962C8B-B14F-4D97-AF65-F5344CB8AC3E}">
        <p14:creationId xmlns:p14="http://schemas.microsoft.com/office/powerpoint/2010/main" val="3488711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5611813" y="415925"/>
            <a:ext cx="3114675" cy="1143000"/>
          </a:xfrm>
        </p:spPr>
        <p:txBody>
          <a:bodyPr/>
          <a:lstStyle/>
          <a:p>
            <a:r>
              <a:rPr lang="en-GB" altLang="en-US" smtClean="0">
                <a:solidFill>
                  <a:srgbClr val="00B050"/>
                </a:solidFill>
              </a:rPr>
              <a:t>Feature detectors</a:t>
            </a:r>
          </a:p>
        </p:txBody>
      </p:sp>
      <p:sp>
        <p:nvSpPr>
          <p:cNvPr id="34819" name="Content Placeholder 2"/>
          <p:cNvSpPr>
            <a:spLocks noGrp="1"/>
          </p:cNvSpPr>
          <p:nvPr>
            <p:ph idx="1"/>
          </p:nvPr>
        </p:nvSpPr>
        <p:spPr/>
        <p:txBody>
          <a:bodyPr/>
          <a:lstStyle/>
          <a:p>
            <a:endParaRPr lang="en-GB" altLang="en-US" smtClean="0"/>
          </a:p>
        </p:txBody>
      </p:sp>
      <p:pic>
        <p:nvPicPr>
          <p:cNvPr id="34820" name="Picture 4" descr="https://onlinecourses.science.psu.edu/stat857/sites/onlinecourses.science.psu.edu.stat857/files/image_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275" y="295275"/>
            <a:ext cx="3983038" cy="315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6" descr="http://mechanicalforex.com/wp-content/uploads/2011/06/N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8400" y="1804988"/>
            <a:ext cx="6921500" cy="499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2" name="Rectangle 11"/>
          <p:cNvSpPr>
            <a:spLocks noChangeArrowheads="1"/>
          </p:cNvSpPr>
          <p:nvPr/>
        </p:nvSpPr>
        <p:spPr bwMode="auto">
          <a:xfrm>
            <a:off x="3846513" y="25955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23" name="Rectangle 11"/>
          <p:cNvSpPr>
            <a:spLocks noChangeArrowheads="1"/>
          </p:cNvSpPr>
          <p:nvPr/>
        </p:nvSpPr>
        <p:spPr bwMode="auto">
          <a:xfrm>
            <a:off x="3867150" y="3195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24" name="Rectangle 4"/>
          <p:cNvSpPr>
            <a:spLocks noChangeArrowheads="1"/>
          </p:cNvSpPr>
          <p:nvPr/>
        </p:nvSpPr>
        <p:spPr bwMode="auto">
          <a:xfrm>
            <a:off x="3857625" y="37544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25" name="Rectangle 129"/>
          <p:cNvSpPr>
            <a:spLocks noChangeArrowheads="1"/>
          </p:cNvSpPr>
          <p:nvPr/>
        </p:nvSpPr>
        <p:spPr bwMode="auto">
          <a:xfrm>
            <a:off x="3886200" y="44148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26" name="Rectangle 129"/>
          <p:cNvSpPr>
            <a:spLocks noChangeArrowheads="1"/>
          </p:cNvSpPr>
          <p:nvPr/>
        </p:nvSpPr>
        <p:spPr bwMode="auto">
          <a:xfrm>
            <a:off x="3886200" y="50847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27" name="Rectangle 129"/>
          <p:cNvSpPr>
            <a:spLocks noChangeArrowheads="1"/>
          </p:cNvSpPr>
          <p:nvPr/>
        </p:nvSpPr>
        <p:spPr bwMode="auto">
          <a:xfrm>
            <a:off x="3916363" y="61007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28" name="Rectangle 3"/>
          <p:cNvSpPr>
            <a:spLocks noChangeArrowheads="1"/>
          </p:cNvSpPr>
          <p:nvPr/>
        </p:nvSpPr>
        <p:spPr bwMode="auto">
          <a:xfrm>
            <a:off x="238125" y="35718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29" name="Rectangle 4"/>
          <p:cNvSpPr>
            <a:spLocks noChangeArrowheads="1"/>
          </p:cNvSpPr>
          <p:nvPr/>
        </p:nvSpPr>
        <p:spPr bwMode="auto">
          <a:xfrm>
            <a:off x="847725" y="35718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30" name="Rectangle 5"/>
          <p:cNvSpPr>
            <a:spLocks noChangeArrowheads="1"/>
          </p:cNvSpPr>
          <p:nvPr/>
        </p:nvSpPr>
        <p:spPr bwMode="auto">
          <a:xfrm>
            <a:off x="1152525" y="3571875"/>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31" name="Rectangle 6"/>
          <p:cNvSpPr>
            <a:spLocks noChangeArrowheads="1"/>
          </p:cNvSpPr>
          <p:nvPr/>
        </p:nvSpPr>
        <p:spPr bwMode="auto">
          <a:xfrm>
            <a:off x="542925" y="35718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32" name="Rectangle 7"/>
          <p:cNvSpPr>
            <a:spLocks noChangeArrowheads="1"/>
          </p:cNvSpPr>
          <p:nvPr/>
        </p:nvSpPr>
        <p:spPr bwMode="auto">
          <a:xfrm>
            <a:off x="238125" y="38766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33" name="Rectangle 8"/>
          <p:cNvSpPr>
            <a:spLocks noChangeArrowheads="1"/>
          </p:cNvSpPr>
          <p:nvPr/>
        </p:nvSpPr>
        <p:spPr bwMode="auto">
          <a:xfrm>
            <a:off x="847725" y="38766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34" name="Rectangle 9"/>
          <p:cNvSpPr>
            <a:spLocks noChangeArrowheads="1"/>
          </p:cNvSpPr>
          <p:nvPr/>
        </p:nvSpPr>
        <p:spPr bwMode="auto">
          <a:xfrm>
            <a:off x="1152525" y="3876675"/>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35" name="Rectangle 10"/>
          <p:cNvSpPr>
            <a:spLocks noChangeArrowheads="1"/>
          </p:cNvSpPr>
          <p:nvPr/>
        </p:nvSpPr>
        <p:spPr bwMode="auto">
          <a:xfrm>
            <a:off x="542925" y="38766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36" name="Rectangle 11"/>
          <p:cNvSpPr>
            <a:spLocks noChangeArrowheads="1"/>
          </p:cNvSpPr>
          <p:nvPr/>
        </p:nvSpPr>
        <p:spPr bwMode="auto">
          <a:xfrm>
            <a:off x="238125" y="41814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37" name="Rectangle 12"/>
          <p:cNvSpPr>
            <a:spLocks noChangeArrowheads="1"/>
          </p:cNvSpPr>
          <p:nvPr/>
        </p:nvSpPr>
        <p:spPr bwMode="auto">
          <a:xfrm>
            <a:off x="847725" y="41814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38" name="Rectangle 13"/>
          <p:cNvSpPr>
            <a:spLocks noChangeArrowheads="1"/>
          </p:cNvSpPr>
          <p:nvPr/>
        </p:nvSpPr>
        <p:spPr bwMode="auto">
          <a:xfrm>
            <a:off x="1152525" y="41814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39" name="Rectangle 14"/>
          <p:cNvSpPr>
            <a:spLocks noChangeArrowheads="1"/>
          </p:cNvSpPr>
          <p:nvPr/>
        </p:nvSpPr>
        <p:spPr bwMode="auto">
          <a:xfrm>
            <a:off x="542925" y="41814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40" name="Rectangle 15"/>
          <p:cNvSpPr>
            <a:spLocks noChangeArrowheads="1"/>
          </p:cNvSpPr>
          <p:nvPr/>
        </p:nvSpPr>
        <p:spPr bwMode="auto">
          <a:xfrm>
            <a:off x="238125" y="448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41" name="Rectangle 16"/>
          <p:cNvSpPr>
            <a:spLocks noChangeArrowheads="1"/>
          </p:cNvSpPr>
          <p:nvPr/>
        </p:nvSpPr>
        <p:spPr bwMode="auto">
          <a:xfrm>
            <a:off x="847725" y="448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42" name="Rectangle 17"/>
          <p:cNvSpPr>
            <a:spLocks noChangeArrowheads="1"/>
          </p:cNvSpPr>
          <p:nvPr/>
        </p:nvSpPr>
        <p:spPr bwMode="auto">
          <a:xfrm>
            <a:off x="1152525" y="448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43" name="Rectangle 18"/>
          <p:cNvSpPr>
            <a:spLocks noChangeArrowheads="1"/>
          </p:cNvSpPr>
          <p:nvPr/>
        </p:nvSpPr>
        <p:spPr bwMode="auto">
          <a:xfrm>
            <a:off x="542925" y="448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44" name="Rectangle 19"/>
          <p:cNvSpPr>
            <a:spLocks noChangeArrowheads="1"/>
          </p:cNvSpPr>
          <p:nvPr/>
        </p:nvSpPr>
        <p:spPr bwMode="auto">
          <a:xfrm>
            <a:off x="238125" y="47910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45" name="Rectangle 20"/>
          <p:cNvSpPr>
            <a:spLocks noChangeArrowheads="1"/>
          </p:cNvSpPr>
          <p:nvPr/>
        </p:nvSpPr>
        <p:spPr bwMode="auto">
          <a:xfrm>
            <a:off x="847725" y="47910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46" name="Rectangle 21"/>
          <p:cNvSpPr>
            <a:spLocks noChangeArrowheads="1"/>
          </p:cNvSpPr>
          <p:nvPr/>
        </p:nvSpPr>
        <p:spPr bwMode="auto">
          <a:xfrm>
            <a:off x="1152525" y="47910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47" name="Rectangle 22"/>
          <p:cNvSpPr>
            <a:spLocks noChangeArrowheads="1"/>
          </p:cNvSpPr>
          <p:nvPr/>
        </p:nvSpPr>
        <p:spPr bwMode="auto">
          <a:xfrm>
            <a:off x="542925" y="47910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48" name="Rectangle 127"/>
          <p:cNvSpPr>
            <a:spLocks noChangeArrowheads="1"/>
          </p:cNvSpPr>
          <p:nvPr/>
        </p:nvSpPr>
        <p:spPr bwMode="auto">
          <a:xfrm>
            <a:off x="542925" y="38766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49" name="Rectangle 128"/>
          <p:cNvSpPr>
            <a:spLocks noChangeArrowheads="1"/>
          </p:cNvSpPr>
          <p:nvPr/>
        </p:nvSpPr>
        <p:spPr bwMode="auto">
          <a:xfrm>
            <a:off x="847725" y="38766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50" name="Rectangle 129"/>
          <p:cNvSpPr>
            <a:spLocks noChangeArrowheads="1"/>
          </p:cNvSpPr>
          <p:nvPr/>
        </p:nvSpPr>
        <p:spPr bwMode="auto">
          <a:xfrm>
            <a:off x="542925" y="35718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51" name="Rectangle 130"/>
          <p:cNvSpPr>
            <a:spLocks noChangeArrowheads="1"/>
          </p:cNvSpPr>
          <p:nvPr/>
        </p:nvSpPr>
        <p:spPr bwMode="auto">
          <a:xfrm>
            <a:off x="542925" y="41814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52" name="Rectangle 131"/>
          <p:cNvSpPr>
            <a:spLocks noChangeArrowheads="1"/>
          </p:cNvSpPr>
          <p:nvPr/>
        </p:nvSpPr>
        <p:spPr bwMode="auto">
          <a:xfrm>
            <a:off x="542925" y="44862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53" name="Rectangle 132"/>
          <p:cNvSpPr>
            <a:spLocks noChangeArrowheads="1"/>
          </p:cNvSpPr>
          <p:nvPr/>
        </p:nvSpPr>
        <p:spPr bwMode="auto">
          <a:xfrm>
            <a:off x="847725" y="47910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54" name="Rectangle 3"/>
          <p:cNvSpPr>
            <a:spLocks noChangeArrowheads="1"/>
          </p:cNvSpPr>
          <p:nvPr/>
        </p:nvSpPr>
        <p:spPr bwMode="auto">
          <a:xfrm>
            <a:off x="1477963" y="3581400"/>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55" name="Rectangle 4"/>
          <p:cNvSpPr>
            <a:spLocks noChangeArrowheads="1"/>
          </p:cNvSpPr>
          <p:nvPr/>
        </p:nvSpPr>
        <p:spPr bwMode="auto">
          <a:xfrm>
            <a:off x="2087563" y="35814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56" name="Rectangle 6"/>
          <p:cNvSpPr>
            <a:spLocks noChangeArrowheads="1"/>
          </p:cNvSpPr>
          <p:nvPr/>
        </p:nvSpPr>
        <p:spPr bwMode="auto">
          <a:xfrm>
            <a:off x="1782763" y="35814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57" name="Rectangle 7"/>
          <p:cNvSpPr>
            <a:spLocks noChangeArrowheads="1"/>
          </p:cNvSpPr>
          <p:nvPr/>
        </p:nvSpPr>
        <p:spPr bwMode="auto">
          <a:xfrm>
            <a:off x="1477963" y="38862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58" name="Rectangle 8"/>
          <p:cNvSpPr>
            <a:spLocks noChangeArrowheads="1"/>
          </p:cNvSpPr>
          <p:nvPr/>
        </p:nvSpPr>
        <p:spPr bwMode="auto">
          <a:xfrm>
            <a:off x="2087563" y="38862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59" name="Rectangle 10"/>
          <p:cNvSpPr>
            <a:spLocks noChangeArrowheads="1"/>
          </p:cNvSpPr>
          <p:nvPr/>
        </p:nvSpPr>
        <p:spPr bwMode="auto">
          <a:xfrm>
            <a:off x="1782763" y="38862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60" name="Rectangle 11"/>
          <p:cNvSpPr>
            <a:spLocks noChangeArrowheads="1"/>
          </p:cNvSpPr>
          <p:nvPr/>
        </p:nvSpPr>
        <p:spPr bwMode="auto">
          <a:xfrm>
            <a:off x="1477963" y="41910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61" name="Rectangle 12"/>
          <p:cNvSpPr>
            <a:spLocks noChangeArrowheads="1"/>
          </p:cNvSpPr>
          <p:nvPr/>
        </p:nvSpPr>
        <p:spPr bwMode="auto">
          <a:xfrm>
            <a:off x="2087563" y="41910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62" name="Rectangle 14"/>
          <p:cNvSpPr>
            <a:spLocks noChangeArrowheads="1"/>
          </p:cNvSpPr>
          <p:nvPr/>
        </p:nvSpPr>
        <p:spPr bwMode="auto">
          <a:xfrm>
            <a:off x="1782763" y="41910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63" name="Rectangle 15"/>
          <p:cNvSpPr>
            <a:spLocks noChangeArrowheads="1"/>
          </p:cNvSpPr>
          <p:nvPr/>
        </p:nvSpPr>
        <p:spPr bwMode="auto">
          <a:xfrm>
            <a:off x="1477963" y="44958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64" name="Rectangle 16"/>
          <p:cNvSpPr>
            <a:spLocks noChangeArrowheads="1"/>
          </p:cNvSpPr>
          <p:nvPr/>
        </p:nvSpPr>
        <p:spPr bwMode="auto">
          <a:xfrm>
            <a:off x="2087563" y="44958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65" name="Rectangle 18"/>
          <p:cNvSpPr>
            <a:spLocks noChangeArrowheads="1"/>
          </p:cNvSpPr>
          <p:nvPr/>
        </p:nvSpPr>
        <p:spPr bwMode="auto">
          <a:xfrm>
            <a:off x="1782763" y="44958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66" name="Rectangle 19"/>
          <p:cNvSpPr>
            <a:spLocks noChangeArrowheads="1"/>
          </p:cNvSpPr>
          <p:nvPr/>
        </p:nvSpPr>
        <p:spPr bwMode="auto">
          <a:xfrm>
            <a:off x="1477963" y="48006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67" name="Rectangle 20"/>
          <p:cNvSpPr>
            <a:spLocks noChangeArrowheads="1"/>
          </p:cNvSpPr>
          <p:nvPr/>
        </p:nvSpPr>
        <p:spPr bwMode="auto">
          <a:xfrm>
            <a:off x="2087563" y="48006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68" name="Rectangle 22"/>
          <p:cNvSpPr>
            <a:spLocks noChangeArrowheads="1"/>
          </p:cNvSpPr>
          <p:nvPr/>
        </p:nvSpPr>
        <p:spPr bwMode="auto">
          <a:xfrm>
            <a:off x="1477963" y="48006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69" name="Rectangle 127"/>
          <p:cNvSpPr>
            <a:spLocks noChangeArrowheads="1"/>
          </p:cNvSpPr>
          <p:nvPr/>
        </p:nvSpPr>
        <p:spPr bwMode="auto">
          <a:xfrm>
            <a:off x="1782763" y="38862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70" name="Rectangle 128"/>
          <p:cNvSpPr>
            <a:spLocks noChangeArrowheads="1"/>
          </p:cNvSpPr>
          <p:nvPr/>
        </p:nvSpPr>
        <p:spPr bwMode="auto">
          <a:xfrm>
            <a:off x="1773238" y="51149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71" name="Rectangle 129"/>
          <p:cNvSpPr>
            <a:spLocks noChangeArrowheads="1"/>
          </p:cNvSpPr>
          <p:nvPr/>
        </p:nvSpPr>
        <p:spPr bwMode="auto">
          <a:xfrm>
            <a:off x="1782763" y="35814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72" name="Rectangle 130"/>
          <p:cNvSpPr>
            <a:spLocks noChangeArrowheads="1"/>
          </p:cNvSpPr>
          <p:nvPr/>
        </p:nvSpPr>
        <p:spPr bwMode="auto">
          <a:xfrm>
            <a:off x="1782763" y="41910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73" name="Rectangle 131"/>
          <p:cNvSpPr>
            <a:spLocks noChangeArrowheads="1"/>
          </p:cNvSpPr>
          <p:nvPr/>
        </p:nvSpPr>
        <p:spPr bwMode="auto">
          <a:xfrm>
            <a:off x="1782763" y="44958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74" name="Rectangle 132"/>
          <p:cNvSpPr>
            <a:spLocks noChangeArrowheads="1"/>
          </p:cNvSpPr>
          <p:nvPr/>
        </p:nvSpPr>
        <p:spPr bwMode="auto">
          <a:xfrm>
            <a:off x="2087563" y="48006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75" name="Rectangle 3"/>
          <p:cNvSpPr>
            <a:spLocks noChangeArrowheads="1"/>
          </p:cNvSpPr>
          <p:nvPr/>
        </p:nvSpPr>
        <p:spPr bwMode="auto">
          <a:xfrm>
            <a:off x="258763" y="51054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76" name="Rectangle 4"/>
          <p:cNvSpPr>
            <a:spLocks noChangeArrowheads="1"/>
          </p:cNvSpPr>
          <p:nvPr/>
        </p:nvSpPr>
        <p:spPr bwMode="auto">
          <a:xfrm>
            <a:off x="868363" y="51054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77" name="Rectangle 5"/>
          <p:cNvSpPr>
            <a:spLocks noChangeArrowheads="1"/>
          </p:cNvSpPr>
          <p:nvPr/>
        </p:nvSpPr>
        <p:spPr bwMode="auto">
          <a:xfrm>
            <a:off x="1173163" y="51054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78" name="Rectangle 6"/>
          <p:cNvSpPr>
            <a:spLocks noChangeArrowheads="1"/>
          </p:cNvSpPr>
          <p:nvPr/>
        </p:nvSpPr>
        <p:spPr bwMode="auto">
          <a:xfrm>
            <a:off x="563563" y="51054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79" name="Rectangle 7"/>
          <p:cNvSpPr>
            <a:spLocks noChangeArrowheads="1"/>
          </p:cNvSpPr>
          <p:nvPr/>
        </p:nvSpPr>
        <p:spPr bwMode="auto">
          <a:xfrm>
            <a:off x="258763" y="54102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80" name="Rectangle 8"/>
          <p:cNvSpPr>
            <a:spLocks noChangeArrowheads="1"/>
          </p:cNvSpPr>
          <p:nvPr/>
        </p:nvSpPr>
        <p:spPr bwMode="auto">
          <a:xfrm>
            <a:off x="868363" y="54102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81" name="Rectangle 9"/>
          <p:cNvSpPr>
            <a:spLocks noChangeArrowheads="1"/>
          </p:cNvSpPr>
          <p:nvPr/>
        </p:nvSpPr>
        <p:spPr bwMode="auto">
          <a:xfrm>
            <a:off x="1173163" y="54102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82" name="Rectangle 10"/>
          <p:cNvSpPr>
            <a:spLocks noChangeArrowheads="1"/>
          </p:cNvSpPr>
          <p:nvPr/>
        </p:nvSpPr>
        <p:spPr bwMode="auto">
          <a:xfrm>
            <a:off x="563563" y="54102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83" name="Rectangle 11"/>
          <p:cNvSpPr>
            <a:spLocks noChangeArrowheads="1"/>
          </p:cNvSpPr>
          <p:nvPr/>
        </p:nvSpPr>
        <p:spPr bwMode="auto">
          <a:xfrm>
            <a:off x="258763" y="57150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84" name="Rectangle 12"/>
          <p:cNvSpPr>
            <a:spLocks noChangeArrowheads="1"/>
          </p:cNvSpPr>
          <p:nvPr/>
        </p:nvSpPr>
        <p:spPr bwMode="auto">
          <a:xfrm>
            <a:off x="868363" y="57150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85" name="Rectangle 13"/>
          <p:cNvSpPr>
            <a:spLocks noChangeArrowheads="1"/>
          </p:cNvSpPr>
          <p:nvPr/>
        </p:nvSpPr>
        <p:spPr bwMode="auto">
          <a:xfrm>
            <a:off x="1173163" y="57150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86" name="Rectangle 14"/>
          <p:cNvSpPr>
            <a:spLocks noChangeArrowheads="1"/>
          </p:cNvSpPr>
          <p:nvPr/>
        </p:nvSpPr>
        <p:spPr bwMode="auto">
          <a:xfrm>
            <a:off x="563563" y="57150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87" name="Rectangle 15"/>
          <p:cNvSpPr>
            <a:spLocks noChangeArrowheads="1"/>
          </p:cNvSpPr>
          <p:nvPr/>
        </p:nvSpPr>
        <p:spPr bwMode="auto">
          <a:xfrm>
            <a:off x="258763" y="60198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88" name="Rectangle 16"/>
          <p:cNvSpPr>
            <a:spLocks noChangeArrowheads="1"/>
          </p:cNvSpPr>
          <p:nvPr/>
        </p:nvSpPr>
        <p:spPr bwMode="auto">
          <a:xfrm>
            <a:off x="868363" y="60198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89" name="Rectangle 17"/>
          <p:cNvSpPr>
            <a:spLocks noChangeArrowheads="1"/>
          </p:cNvSpPr>
          <p:nvPr/>
        </p:nvSpPr>
        <p:spPr bwMode="auto">
          <a:xfrm>
            <a:off x="1173163" y="60198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90" name="Rectangle 18"/>
          <p:cNvSpPr>
            <a:spLocks noChangeArrowheads="1"/>
          </p:cNvSpPr>
          <p:nvPr/>
        </p:nvSpPr>
        <p:spPr bwMode="auto">
          <a:xfrm>
            <a:off x="563563" y="60198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91" name="Rectangle 127"/>
          <p:cNvSpPr>
            <a:spLocks noChangeArrowheads="1"/>
          </p:cNvSpPr>
          <p:nvPr/>
        </p:nvSpPr>
        <p:spPr bwMode="auto">
          <a:xfrm>
            <a:off x="1508125" y="47704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92" name="Rectangle 128"/>
          <p:cNvSpPr>
            <a:spLocks noChangeArrowheads="1"/>
          </p:cNvSpPr>
          <p:nvPr/>
        </p:nvSpPr>
        <p:spPr bwMode="auto">
          <a:xfrm>
            <a:off x="868363" y="54102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93" name="Rectangle 129"/>
          <p:cNvSpPr>
            <a:spLocks noChangeArrowheads="1"/>
          </p:cNvSpPr>
          <p:nvPr/>
        </p:nvSpPr>
        <p:spPr bwMode="auto">
          <a:xfrm>
            <a:off x="1193800" y="57150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94" name="Rectangle 130"/>
          <p:cNvSpPr>
            <a:spLocks noChangeArrowheads="1"/>
          </p:cNvSpPr>
          <p:nvPr/>
        </p:nvSpPr>
        <p:spPr bwMode="auto">
          <a:xfrm>
            <a:off x="858838" y="44751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95" name="Rectangle 131"/>
          <p:cNvSpPr>
            <a:spLocks noChangeArrowheads="1"/>
          </p:cNvSpPr>
          <p:nvPr/>
        </p:nvSpPr>
        <p:spPr bwMode="auto">
          <a:xfrm>
            <a:off x="1184275" y="47799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96" name="Rectangle 3"/>
          <p:cNvSpPr>
            <a:spLocks noChangeArrowheads="1"/>
          </p:cNvSpPr>
          <p:nvPr/>
        </p:nvSpPr>
        <p:spPr bwMode="auto">
          <a:xfrm>
            <a:off x="1468438" y="5114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97" name="Rectangle 4"/>
          <p:cNvSpPr>
            <a:spLocks noChangeArrowheads="1"/>
          </p:cNvSpPr>
          <p:nvPr/>
        </p:nvSpPr>
        <p:spPr bwMode="auto">
          <a:xfrm>
            <a:off x="2078038" y="5114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98" name="Rectangle 6"/>
          <p:cNvSpPr>
            <a:spLocks noChangeArrowheads="1"/>
          </p:cNvSpPr>
          <p:nvPr/>
        </p:nvSpPr>
        <p:spPr bwMode="auto">
          <a:xfrm>
            <a:off x="1468438" y="5114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899" name="Rectangle 7"/>
          <p:cNvSpPr>
            <a:spLocks noChangeArrowheads="1"/>
          </p:cNvSpPr>
          <p:nvPr/>
        </p:nvSpPr>
        <p:spPr bwMode="auto">
          <a:xfrm>
            <a:off x="1762125" y="48006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900" name="Rectangle 8"/>
          <p:cNvSpPr>
            <a:spLocks noChangeArrowheads="1"/>
          </p:cNvSpPr>
          <p:nvPr/>
        </p:nvSpPr>
        <p:spPr bwMode="auto">
          <a:xfrm>
            <a:off x="2078038" y="54197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901" name="Rectangle 10"/>
          <p:cNvSpPr>
            <a:spLocks noChangeArrowheads="1"/>
          </p:cNvSpPr>
          <p:nvPr/>
        </p:nvSpPr>
        <p:spPr bwMode="auto">
          <a:xfrm>
            <a:off x="1468438" y="54197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902" name="Rectangle 11"/>
          <p:cNvSpPr>
            <a:spLocks noChangeArrowheads="1"/>
          </p:cNvSpPr>
          <p:nvPr/>
        </p:nvSpPr>
        <p:spPr bwMode="auto">
          <a:xfrm>
            <a:off x="1468438" y="5724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903" name="Rectangle 12"/>
          <p:cNvSpPr>
            <a:spLocks noChangeArrowheads="1"/>
          </p:cNvSpPr>
          <p:nvPr/>
        </p:nvSpPr>
        <p:spPr bwMode="auto">
          <a:xfrm>
            <a:off x="2078038" y="5724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904" name="Rectangle 14"/>
          <p:cNvSpPr>
            <a:spLocks noChangeArrowheads="1"/>
          </p:cNvSpPr>
          <p:nvPr/>
        </p:nvSpPr>
        <p:spPr bwMode="auto">
          <a:xfrm>
            <a:off x="1468438" y="5724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905" name="Rectangle 15"/>
          <p:cNvSpPr>
            <a:spLocks noChangeArrowheads="1"/>
          </p:cNvSpPr>
          <p:nvPr/>
        </p:nvSpPr>
        <p:spPr bwMode="auto">
          <a:xfrm>
            <a:off x="1468438" y="60293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906" name="Rectangle 16"/>
          <p:cNvSpPr>
            <a:spLocks noChangeArrowheads="1"/>
          </p:cNvSpPr>
          <p:nvPr/>
        </p:nvSpPr>
        <p:spPr bwMode="auto">
          <a:xfrm>
            <a:off x="2078038" y="60293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907" name="Rectangle 18"/>
          <p:cNvSpPr>
            <a:spLocks noChangeArrowheads="1"/>
          </p:cNvSpPr>
          <p:nvPr/>
        </p:nvSpPr>
        <p:spPr bwMode="auto">
          <a:xfrm>
            <a:off x="1468438" y="60293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908" name="Rectangle 127"/>
          <p:cNvSpPr>
            <a:spLocks noChangeArrowheads="1"/>
          </p:cNvSpPr>
          <p:nvPr/>
        </p:nvSpPr>
        <p:spPr bwMode="auto">
          <a:xfrm>
            <a:off x="1468438" y="54197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909" name="Rectangle 128"/>
          <p:cNvSpPr>
            <a:spLocks noChangeArrowheads="1"/>
          </p:cNvSpPr>
          <p:nvPr/>
        </p:nvSpPr>
        <p:spPr bwMode="auto">
          <a:xfrm>
            <a:off x="542925" y="48101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910" name="Rectangle 129"/>
          <p:cNvSpPr>
            <a:spLocks noChangeArrowheads="1"/>
          </p:cNvSpPr>
          <p:nvPr/>
        </p:nvSpPr>
        <p:spPr bwMode="auto">
          <a:xfrm>
            <a:off x="1468438" y="51149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911" name="Rectangle 130"/>
          <p:cNvSpPr>
            <a:spLocks noChangeArrowheads="1"/>
          </p:cNvSpPr>
          <p:nvPr/>
        </p:nvSpPr>
        <p:spPr bwMode="auto">
          <a:xfrm>
            <a:off x="1468438" y="57245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912" name="Rectangle 131"/>
          <p:cNvSpPr>
            <a:spLocks noChangeArrowheads="1"/>
          </p:cNvSpPr>
          <p:nvPr/>
        </p:nvSpPr>
        <p:spPr bwMode="auto">
          <a:xfrm>
            <a:off x="1468438" y="60293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913" name="Rectangle 11"/>
          <p:cNvSpPr>
            <a:spLocks noChangeArrowheads="1"/>
          </p:cNvSpPr>
          <p:nvPr/>
        </p:nvSpPr>
        <p:spPr bwMode="auto">
          <a:xfrm>
            <a:off x="249238" y="38766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914" name="Rectangle 11"/>
          <p:cNvSpPr>
            <a:spLocks noChangeArrowheads="1"/>
          </p:cNvSpPr>
          <p:nvPr/>
        </p:nvSpPr>
        <p:spPr bwMode="auto">
          <a:xfrm>
            <a:off x="542925" y="35607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915" name="Rectangle 22"/>
          <p:cNvSpPr>
            <a:spLocks noChangeArrowheads="1"/>
          </p:cNvSpPr>
          <p:nvPr/>
        </p:nvSpPr>
        <p:spPr bwMode="auto">
          <a:xfrm>
            <a:off x="269875" y="53895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916" name="Rectangle 21"/>
          <p:cNvSpPr>
            <a:spLocks noChangeArrowheads="1"/>
          </p:cNvSpPr>
          <p:nvPr/>
        </p:nvSpPr>
        <p:spPr bwMode="auto">
          <a:xfrm>
            <a:off x="2087563" y="48101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917" name="Rectangle 21"/>
          <p:cNvSpPr>
            <a:spLocks noChangeArrowheads="1"/>
          </p:cNvSpPr>
          <p:nvPr/>
        </p:nvSpPr>
        <p:spPr bwMode="auto">
          <a:xfrm>
            <a:off x="889000" y="54006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918" name="Rectangle 15"/>
          <p:cNvSpPr>
            <a:spLocks noChangeArrowheads="1"/>
          </p:cNvSpPr>
          <p:nvPr/>
        </p:nvSpPr>
        <p:spPr bwMode="auto">
          <a:xfrm>
            <a:off x="1773238" y="54006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919" name="Rectangle 16"/>
          <p:cNvSpPr>
            <a:spLocks noChangeArrowheads="1"/>
          </p:cNvSpPr>
          <p:nvPr/>
        </p:nvSpPr>
        <p:spPr bwMode="auto">
          <a:xfrm>
            <a:off x="1793875" y="60198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920" name="Rectangle 16"/>
          <p:cNvSpPr>
            <a:spLocks noChangeArrowheads="1"/>
          </p:cNvSpPr>
          <p:nvPr/>
        </p:nvSpPr>
        <p:spPr bwMode="auto">
          <a:xfrm>
            <a:off x="1793875" y="57054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4921" name="Rectangle 131"/>
          <p:cNvSpPr>
            <a:spLocks noChangeArrowheads="1"/>
          </p:cNvSpPr>
          <p:nvPr/>
        </p:nvSpPr>
        <p:spPr bwMode="auto">
          <a:xfrm>
            <a:off x="1184275" y="60102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Tree>
    <p:extLst>
      <p:ext uri="{BB962C8B-B14F-4D97-AF65-F5344CB8AC3E}">
        <p14:creationId xmlns:p14="http://schemas.microsoft.com/office/powerpoint/2010/main" val="18545252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809875" y="508000"/>
            <a:ext cx="7772400" cy="1143000"/>
          </a:xfrm>
        </p:spPr>
        <p:txBody>
          <a:bodyPr/>
          <a:lstStyle/>
          <a:p>
            <a:r>
              <a:rPr lang="en-GB" altLang="en-US" smtClean="0">
                <a:solidFill>
                  <a:srgbClr val="FF3300"/>
                </a:solidFill>
              </a:rPr>
              <a:t> </a:t>
            </a:r>
            <a:r>
              <a:rPr lang="en-GB" altLang="en-US" i="1" smtClean="0">
                <a:solidFill>
                  <a:srgbClr val="FF3300"/>
                </a:solidFill>
              </a:rPr>
              <a:t>what is this </a:t>
            </a:r>
            <a:br>
              <a:rPr lang="en-GB" altLang="en-US" i="1" smtClean="0">
                <a:solidFill>
                  <a:srgbClr val="FF3300"/>
                </a:solidFill>
              </a:rPr>
            </a:br>
            <a:r>
              <a:rPr lang="en-GB" altLang="en-US" i="1" smtClean="0">
                <a:solidFill>
                  <a:srgbClr val="FF3300"/>
                </a:solidFill>
              </a:rPr>
              <a:t>unit doing?</a:t>
            </a:r>
            <a:endParaRPr lang="en-GB" altLang="en-US" smtClean="0">
              <a:solidFill>
                <a:srgbClr val="FF3300"/>
              </a:solidFill>
            </a:endParaRPr>
          </a:p>
        </p:txBody>
      </p:sp>
      <p:sp>
        <p:nvSpPr>
          <p:cNvPr id="35843" name="Content Placeholder 2"/>
          <p:cNvSpPr>
            <a:spLocks noGrp="1"/>
          </p:cNvSpPr>
          <p:nvPr>
            <p:ph idx="1"/>
          </p:nvPr>
        </p:nvSpPr>
        <p:spPr/>
        <p:txBody>
          <a:bodyPr/>
          <a:lstStyle/>
          <a:p>
            <a:endParaRPr lang="en-GB" altLang="en-US" smtClean="0"/>
          </a:p>
        </p:txBody>
      </p:sp>
      <p:pic>
        <p:nvPicPr>
          <p:cNvPr id="35844" name="Picture 4" descr="https://onlinecourses.science.psu.edu/stat857/sites/onlinecourses.science.psu.edu.stat857/files/image_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275" y="295275"/>
            <a:ext cx="3983038" cy="315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6" descr="http://mechanicalforex.com/wp-content/uploads/2011/06/N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8400" y="1804988"/>
            <a:ext cx="5241636" cy="4886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6" name="Rectangle 3"/>
          <p:cNvSpPr>
            <a:spLocks noChangeArrowheads="1"/>
          </p:cNvSpPr>
          <p:nvPr/>
        </p:nvSpPr>
        <p:spPr bwMode="auto">
          <a:xfrm>
            <a:off x="238125" y="35718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847" name="Rectangle 4"/>
          <p:cNvSpPr>
            <a:spLocks noChangeArrowheads="1"/>
          </p:cNvSpPr>
          <p:nvPr/>
        </p:nvSpPr>
        <p:spPr bwMode="auto">
          <a:xfrm>
            <a:off x="847725" y="35718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848" name="Rectangle 5"/>
          <p:cNvSpPr>
            <a:spLocks noChangeArrowheads="1"/>
          </p:cNvSpPr>
          <p:nvPr/>
        </p:nvSpPr>
        <p:spPr bwMode="auto">
          <a:xfrm>
            <a:off x="1152525" y="3571875"/>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849" name="Rectangle 6"/>
          <p:cNvSpPr>
            <a:spLocks noChangeArrowheads="1"/>
          </p:cNvSpPr>
          <p:nvPr/>
        </p:nvSpPr>
        <p:spPr bwMode="auto">
          <a:xfrm>
            <a:off x="542925" y="35718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850" name="Rectangle 7"/>
          <p:cNvSpPr>
            <a:spLocks noChangeArrowheads="1"/>
          </p:cNvSpPr>
          <p:nvPr/>
        </p:nvSpPr>
        <p:spPr bwMode="auto">
          <a:xfrm>
            <a:off x="238125" y="38766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851" name="Rectangle 8"/>
          <p:cNvSpPr>
            <a:spLocks noChangeArrowheads="1"/>
          </p:cNvSpPr>
          <p:nvPr/>
        </p:nvSpPr>
        <p:spPr bwMode="auto">
          <a:xfrm>
            <a:off x="847725" y="38766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852" name="Rectangle 9"/>
          <p:cNvSpPr>
            <a:spLocks noChangeArrowheads="1"/>
          </p:cNvSpPr>
          <p:nvPr/>
        </p:nvSpPr>
        <p:spPr bwMode="auto">
          <a:xfrm>
            <a:off x="1152525" y="3876675"/>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853" name="Rectangle 10"/>
          <p:cNvSpPr>
            <a:spLocks noChangeArrowheads="1"/>
          </p:cNvSpPr>
          <p:nvPr/>
        </p:nvSpPr>
        <p:spPr bwMode="auto">
          <a:xfrm>
            <a:off x="542925" y="38766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854" name="Rectangle 11"/>
          <p:cNvSpPr>
            <a:spLocks noChangeArrowheads="1"/>
          </p:cNvSpPr>
          <p:nvPr/>
        </p:nvSpPr>
        <p:spPr bwMode="auto">
          <a:xfrm>
            <a:off x="238125" y="41814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855" name="Rectangle 12"/>
          <p:cNvSpPr>
            <a:spLocks noChangeArrowheads="1"/>
          </p:cNvSpPr>
          <p:nvPr/>
        </p:nvSpPr>
        <p:spPr bwMode="auto">
          <a:xfrm>
            <a:off x="847725" y="41814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856" name="Rectangle 13"/>
          <p:cNvSpPr>
            <a:spLocks noChangeArrowheads="1"/>
          </p:cNvSpPr>
          <p:nvPr/>
        </p:nvSpPr>
        <p:spPr bwMode="auto">
          <a:xfrm>
            <a:off x="1152525" y="41814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857" name="Rectangle 14"/>
          <p:cNvSpPr>
            <a:spLocks noChangeArrowheads="1"/>
          </p:cNvSpPr>
          <p:nvPr/>
        </p:nvSpPr>
        <p:spPr bwMode="auto">
          <a:xfrm>
            <a:off x="542925" y="41814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858" name="Rectangle 15"/>
          <p:cNvSpPr>
            <a:spLocks noChangeArrowheads="1"/>
          </p:cNvSpPr>
          <p:nvPr/>
        </p:nvSpPr>
        <p:spPr bwMode="auto">
          <a:xfrm>
            <a:off x="238125" y="448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859" name="Rectangle 16"/>
          <p:cNvSpPr>
            <a:spLocks noChangeArrowheads="1"/>
          </p:cNvSpPr>
          <p:nvPr/>
        </p:nvSpPr>
        <p:spPr bwMode="auto">
          <a:xfrm>
            <a:off x="847725" y="448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860" name="Rectangle 17"/>
          <p:cNvSpPr>
            <a:spLocks noChangeArrowheads="1"/>
          </p:cNvSpPr>
          <p:nvPr/>
        </p:nvSpPr>
        <p:spPr bwMode="auto">
          <a:xfrm>
            <a:off x="1152525" y="448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861" name="Rectangle 18"/>
          <p:cNvSpPr>
            <a:spLocks noChangeArrowheads="1"/>
          </p:cNvSpPr>
          <p:nvPr/>
        </p:nvSpPr>
        <p:spPr bwMode="auto">
          <a:xfrm>
            <a:off x="542925" y="448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862" name="Rectangle 19"/>
          <p:cNvSpPr>
            <a:spLocks noChangeArrowheads="1"/>
          </p:cNvSpPr>
          <p:nvPr/>
        </p:nvSpPr>
        <p:spPr bwMode="auto">
          <a:xfrm>
            <a:off x="238125" y="47910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863" name="Rectangle 20"/>
          <p:cNvSpPr>
            <a:spLocks noChangeArrowheads="1"/>
          </p:cNvSpPr>
          <p:nvPr/>
        </p:nvSpPr>
        <p:spPr bwMode="auto">
          <a:xfrm>
            <a:off x="847725" y="47910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864" name="Rectangle 21"/>
          <p:cNvSpPr>
            <a:spLocks noChangeArrowheads="1"/>
          </p:cNvSpPr>
          <p:nvPr/>
        </p:nvSpPr>
        <p:spPr bwMode="auto">
          <a:xfrm>
            <a:off x="1152525" y="47910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865" name="Rectangle 22"/>
          <p:cNvSpPr>
            <a:spLocks noChangeArrowheads="1"/>
          </p:cNvSpPr>
          <p:nvPr/>
        </p:nvSpPr>
        <p:spPr bwMode="auto">
          <a:xfrm>
            <a:off x="542925" y="47910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866" name="Rectangle 127"/>
          <p:cNvSpPr>
            <a:spLocks noChangeArrowheads="1"/>
          </p:cNvSpPr>
          <p:nvPr/>
        </p:nvSpPr>
        <p:spPr bwMode="auto">
          <a:xfrm>
            <a:off x="542925" y="38766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867" name="Rectangle 128"/>
          <p:cNvSpPr>
            <a:spLocks noChangeArrowheads="1"/>
          </p:cNvSpPr>
          <p:nvPr/>
        </p:nvSpPr>
        <p:spPr bwMode="auto">
          <a:xfrm>
            <a:off x="847725" y="38766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868" name="Rectangle 129"/>
          <p:cNvSpPr>
            <a:spLocks noChangeArrowheads="1"/>
          </p:cNvSpPr>
          <p:nvPr/>
        </p:nvSpPr>
        <p:spPr bwMode="auto">
          <a:xfrm>
            <a:off x="542925" y="35718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869" name="Rectangle 130"/>
          <p:cNvSpPr>
            <a:spLocks noChangeArrowheads="1"/>
          </p:cNvSpPr>
          <p:nvPr/>
        </p:nvSpPr>
        <p:spPr bwMode="auto">
          <a:xfrm>
            <a:off x="542925" y="41814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870" name="Rectangle 131"/>
          <p:cNvSpPr>
            <a:spLocks noChangeArrowheads="1"/>
          </p:cNvSpPr>
          <p:nvPr/>
        </p:nvSpPr>
        <p:spPr bwMode="auto">
          <a:xfrm>
            <a:off x="542925" y="44862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871" name="Rectangle 132"/>
          <p:cNvSpPr>
            <a:spLocks noChangeArrowheads="1"/>
          </p:cNvSpPr>
          <p:nvPr/>
        </p:nvSpPr>
        <p:spPr bwMode="auto">
          <a:xfrm>
            <a:off x="847725" y="47910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872" name="Rectangle 3"/>
          <p:cNvSpPr>
            <a:spLocks noChangeArrowheads="1"/>
          </p:cNvSpPr>
          <p:nvPr/>
        </p:nvSpPr>
        <p:spPr bwMode="auto">
          <a:xfrm>
            <a:off x="1477963" y="3581400"/>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873" name="Rectangle 4"/>
          <p:cNvSpPr>
            <a:spLocks noChangeArrowheads="1"/>
          </p:cNvSpPr>
          <p:nvPr/>
        </p:nvSpPr>
        <p:spPr bwMode="auto">
          <a:xfrm>
            <a:off x="2087563" y="35814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874" name="Rectangle 6"/>
          <p:cNvSpPr>
            <a:spLocks noChangeArrowheads="1"/>
          </p:cNvSpPr>
          <p:nvPr/>
        </p:nvSpPr>
        <p:spPr bwMode="auto">
          <a:xfrm>
            <a:off x="1782763" y="35814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875" name="Rectangle 7"/>
          <p:cNvSpPr>
            <a:spLocks noChangeArrowheads="1"/>
          </p:cNvSpPr>
          <p:nvPr/>
        </p:nvSpPr>
        <p:spPr bwMode="auto">
          <a:xfrm>
            <a:off x="1477963" y="38862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876" name="Rectangle 8"/>
          <p:cNvSpPr>
            <a:spLocks noChangeArrowheads="1"/>
          </p:cNvSpPr>
          <p:nvPr/>
        </p:nvSpPr>
        <p:spPr bwMode="auto">
          <a:xfrm>
            <a:off x="2087563" y="38862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877" name="Rectangle 10"/>
          <p:cNvSpPr>
            <a:spLocks noChangeArrowheads="1"/>
          </p:cNvSpPr>
          <p:nvPr/>
        </p:nvSpPr>
        <p:spPr bwMode="auto">
          <a:xfrm>
            <a:off x="1782763" y="38862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878" name="Rectangle 11"/>
          <p:cNvSpPr>
            <a:spLocks noChangeArrowheads="1"/>
          </p:cNvSpPr>
          <p:nvPr/>
        </p:nvSpPr>
        <p:spPr bwMode="auto">
          <a:xfrm>
            <a:off x="1477963" y="41910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879" name="Rectangle 12"/>
          <p:cNvSpPr>
            <a:spLocks noChangeArrowheads="1"/>
          </p:cNvSpPr>
          <p:nvPr/>
        </p:nvSpPr>
        <p:spPr bwMode="auto">
          <a:xfrm>
            <a:off x="2087563" y="41910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880" name="Rectangle 14"/>
          <p:cNvSpPr>
            <a:spLocks noChangeArrowheads="1"/>
          </p:cNvSpPr>
          <p:nvPr/>
        </p:nvSpPr>
        <p:spPr bwMode="auto">
          <a:xfrm>
            <a:off x="1782763" y="41910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881" name="Rectangle 15"/>
          <p:cNvSpPr>
            <a:spLocks noChangeArrowheads="1"/>
          </p:cNvSpPr>
          <p:nvPr/>
        </p:nvSpPr>
        <p:spPr bwMode="auto">
          <a:xfrm>
            <a:off x="1477963" y="44958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882" name="Rectangle 16"/>
          <p:cNvSpPr>
            <a:spLocks noChangeArrowheads="1"/>
          </p:cNvSpPr>
          <p:nvPr/>
        </p:nvSpPr>
        <p:spPr bwMode="auto">
          <a:xfrm>
            <a:off x="2087563" y="44958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883" name="Rectangle 18"/>
          <p:cNvSpPr>
            <a:spLocks noChangeArrowheads="1"/>
          </p:cNvSpPr>
          <p:nvPr/>
        </p:nvSpPr>
        <p:spPr bwMode="auto">
          <a:xfrm>
            <a:off x="1782763" y="44958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884" name="Rectangle 19"/>
          <p:cNvSpPr>
            <a:spLocks noChangeArrowheads="1"/>
          </p:cNvSpPr>
          <p:nvPr/>
        </p:nvSpPr>
        <p:spPr bwMode="auto">
          <a:xfrm>
            <a:off x="1477963" y="48006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885" name="Rectangle 20"/>
          <p:cNvSpPr>
            <a:spLocks noChangeArrowheads="1"/>
          </p:cNvSpPr>
          <p:nvPr/>
        </p:nvSpPr>
        <p:spPr bwMode="auto">
          <a:xfrm>
            <a:off x="2087563" y="48006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886" name="Rectangle 22"/>
          <p:cNvSpPr>
            <a:spLocks noChangeArrowheads="1"/>
          </p:cNvSpPr>
          <p:nvPr/>
        </p:nvSpPr>
        <p:spPr bwMode="auto">
          <a:xfrm>
            <a:off x="1477963" y="48006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887" name="Rectangle 127"/>
          <p:cNvSpPr>
            <a:spLocks noChangeArrowheads="1"/>
          </p:cNvSpPr>
          <p:nvPr/>
        </p:nvSpPr>
        <p:spPr bwMode="auto">
          <a:xfrm>
            <a:off x="1782763" y="38862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888" name="Rectangle 128"/>
          <p:cNvSpPr>
            <a:spLocks noChangeArrowheads="1"/>
          </p:cNvSpPr>
          <p:nvPr/>
        </p:nvSpPr>
        <p:spPr bwMode="auto">
          <a:xfrm>
            <a:off x="1773238" y="51149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889" name="Rectangle 129"/>
          <p:cNvSpPr>
            <a:spLocks noChangeArrowheads="1"/>
          </p:cNvSpPr>
          <p:nvPr/>
        </p:nvSpPr>
        <p:spPr bwMode="auto">
          <a:xfrm>
            <a:off x="1782763" y="35814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890" name="Rectangle 130"/>
          <p:cNvSpPr>
            <a:spLocks noChangeArrowheads="1"/>
          </p:cNvSpPr>
          <p:nvPr/>
        </p:nvSpPr>
        <p:spPr bwMode="auto">
          <a:xfrm>
            <a:off x="1782763" y="41910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891" name="Rectangle 131"/>
          <p:cNvSpPr>
            <a:spLocks noChangeArrowheads="1"/>
          </p:cNvSpPr>
          <p:nvPr/>
        </p:nvSpPr>
        <p:spPr bwMode="auto">
          <a:xfrm>
            <a:off x="1782763" y="44958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892" name="Rectangle 132"/>
          <p:cNvSpPr>
            <a:spLocks noChangeArrowheads="1"/>
          </p:cNvSpPr>
          <p:nvPr/>
        </p:nvSpPr>
        <p:spPr bwMode="auto">
          <a:xfrm>
            <a:off x="2087563" y="48006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893" name="Rectangle 3"/>
          <p:cNvSpPr>
            <a:spLocks noChangeArrowheads="1"/>
          </p:cNvSpPr>
          <p:nvPr/>
        </p:nvSpPr>
        <p:spPr bwMode="auto">
          <a:xfrm>
            <a:off x="258763" y="51054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894" name="Rectangle 4"/>
          <p:cNvSpPr>
            <a:spLocks noChangeArrowheads="1"/>
          </p:cNvSpPr>
          <p:nvPr/>
        </p:nvSpPr>
        <p:spPr bwMode="auto">
          <a:xfrm>
            <a:off x="868363" y="51054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895" name="Rectangle 5"/>
          <p:cNvSpPr>
            <a:spLocks noChangeArrowheads="1"/>
          </p:cNvSpPr>
          <p:nvPr/>
        </p:nvSpPr>
        <p:spPr bwMode="auto">
          <a:xfrm>
            <a:off x="1173163" y="51054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896" name="Rectangle 6"/>
          <p:cNvSpPr>
            <a:spLocks noChangeArrowheads="1"/>
          </p:cNvSpPr>
          <p:nvPr/>
        </p:nvSpPr>
        <p:spPr bwMode="auto">
          <a:xfrm>
            <a:off x="563563" y="51054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897" name="Rectangle 7"/>
          <p:cNvSpPr>
            <a:spLocks noChangeArrowheads="1"/>
          </p:cNvSpPr>
          <p:nvPr/>
        </p:nvSpPr>
        <p:spPr bwMode="auto">
          <a:xfrm>
            <a:off x="258763" y="54102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898" name="Rectangle 8"/>
          <p:cNvSpPr>
            <a:spLocks noChangeArrowheads="1"/>
          </p:cNvSpPr>
          <p:nvPr/>
        </p:nvSpPr>
        <p:spPr bwMode="auto">
          <a:xfrm>
            <a:off x="868363" y="54102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899" name="Rectangle 9"/>
          <p:cNvSpPr>
            <a:spLocks noChangeArrowheads="1"/>
          </p:cNvSpPr>
          <p:nvPr/>
        </p:nvSpPr>
        <p:spPr bwMode="auto">
          <a:xfrm>
            <a:off x="1173163" y="54102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900" name="Rectangle 10"/>
          <p:cNvSpPr>
            <a:spLocks noChangeArrowheads="1"/>
          </p:cNvSpPr>
          <p:nvPr/>
        </p:nvSpPr>
        <p:spPr bwMode="auto">
          <a:xfrm>
            <a:off x="563563" y="54102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901" name="Rectangle 11"/>
          <p:cNvSpPr>
            <a:spLocks noChangeArrowheads="1"/>
          </p:cNvSpPr>
          <p:nvPr/>
        </p:nvSpPr>
        <p:spPr bwMode="auto">
          <a:xfrm>
            <a:off x="258763" y="57150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902" name="Rectangle 12"/>
          <p:cNvSpPr>
            <a:spLocks noChangeArrowheads="1"/>
          </p:cNvSpPr>
          <p:nvPr/>
        </p:nvSpPr>
        <p:spPr bwMode="auto">
          <a:xfrm>
            <a:off x="868363" y="57150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903" name="Rectangle 13"/>
          <p:cNvSpPr>
            <a:spLocks noChangeArrowheads="1"/>
          </p:cNvSpPr>
          <p:nvPr/>
        </p:nvSpPr>
        <p:spPr bwMode="auto">
          <a:xfrm>
            <a:off x="1173163" y="57150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904" name="Rectangle 14"/>
          <p:cNvSpPr>
            <a:spLocks noChangeArrowheads="1"/>
          </p:cNvSpPr>
          <p:nvPr/>
        </p:nvSpPr>
        <p:spPr bwMode="auto">
          <a:xfrm>
            <a:off x="563563" y="57150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905" name="Rectangle 15"/>
          <p:cNvSpPr>
            <a:spLocks noChangeArrowheads="1"/>
          </p:cNvSpPr>
          <p:nvPr/>
        </p:nvSpPr>
        <p:spPr bwMode="auto">
          <a:xfrm>
            <a:off x="258763" y="60198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906" name="Rectangle 16"/>
          <p:cNvSpPr>
            <a:spLocks noChangeArrowheads="1"/>
          </p:cNvSpPr>
          <p:nvPr/>
        </p:nvSpPr>
        <p:spPr bwMode="auto">
          <a:xfrm>
            <a:off x="868363" y="60198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907" name="Rectangle 17"/>
          <p:cNvSpPr>
            <a:spLocks noChangeArrowheads="1"/>
          </p:cNvSpPr>
          <p:nvPr/>
        </p:nvSpPr>
        <p:spPr bwMode="auto">
          <a:xfrm>
            <a:off x="1173163" y="60198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908" name="Rectangle 18"/>
          <p:cNvSpPr>
            <a:spLocks noChangeArrowheads="1"/>
          </p:cNvSpPr>
          <p:nvPr/>
        </p:nvSpPr>
        <p:spPr bwMode="auto">
          <a:xfrm>
            <a:off x="563563" y="60198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909" name="Rectangle 127"/>
          <p:cNvSpPr>
            <a:spLocks noChangeArrowheads="1"/>
          </p:cNvSpPr>
          <p:nvPr/>
        </p:nvSpPr>
        <p:spPr bwMode="auto">
          <a:xfrm>
            <a:off x="1508125" y="47704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910" name="Rectangle 128"/>
          <p:cNvSpPr>
            <a:spLocks noChangeArrowheads="1"/>
          </p:cNvSpPr>
          <p:nvPr/>
        </p:nvSpPr>
        <p:spPr bwMode="auto">
          <a:xfrm>
            <a:off x="868363" y="54102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911" name="Rectangle 129"/>
          <p:cNvSpPr>
            <a:spLocks noChangeArrowheads="1"/>
          </p:cNvSpPr>
          <p:nvPr/>
        </p:nvSpPr>
        <p:spPr bwMode="auto">
          <a:xfrm>
            <a:off x="1193800" y="57150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912" name="Rectangle 130"/>
          <p:cNvSpPr>
            <a:spLocks noChangeArrowheads="1"/>
          </p:cNvSpPr>
          <p:nvPr/>
        </p:nvSpPr>
        <p:spPr bwMode="auto">
          <a:xfrm>
            <a:off x="858838" y="44751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913" name="Rectangle 131"/>
          <p:cNvSpPr>
            <a:spLocks noChangeArrowheads="1"/>
          </p:cNvSpPr>
          <p:nvPr/>
        </p:nvSpPr>
        <p:spPr bwMode="auto">
          <a:xfrm>
            <a:off x="1184275" y="47799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914" name="Rectangle 3"/>
          <p:cNvSpPr>
            <a:spLocks noChangeArrowheads="1"/>
          </p:cNvSpPr>
          <p:nvPr/>
        </p:nvSpPr>
        <p:spPr bwMode="auto">
          <a:xfrm>
            <a:off x="1468438" y="5114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915" name="Rectangle 4"/>
          <p:cNvSpPr>
            <a:spLocks noChangeArrowheads="1"/>
          </p:cNvSpPr>
          <p:nvPr/>
        </p:nvSpPr>
        <p:spPr bwMode="auto">
          <a:xfrm>
            <a:off x="2078038" y="5114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916" name="Rectangle 6"/>
          <p:cNvSpPr>
            <a:spLocks noChangeArrowheads="1"/>
          </p:cNvSpPr>
          <p:nvPr/>
        </p:nvSpPr>
        <p:spPr bwMode="auto">
          <a:xfrm>
            <a:off x="1468438" y="5114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917" name="Rectangle 7"/>
          <p:cNvSpPr>
            <a:spLocks noChangeArrowheads="1"/>
          </p:cNvSpPr>
          <p:nvPr/>
        </p:nvSpPr>
        <p:spPr bwMode="auto">
          <a:xfrm>
            <a:off x="1762125" y="48006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918" name="Rectangle 8"/>
          <p:cNvSpPr>
            <a:spLocks noChangeArrowheads="1"/>
          </p:cNvSpPr>
          <p:nvPr/>
        </p:nvSpPr>
        <p:spPr bwMode="auto">
          <a:xfrm>
            <a:off x="2078038" y="54197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919" name="Rectangle 10"/>
          <p:cNvSpPr>
            <a:spLocks noChangeArrowheads="1"/>
          </p:cNvSpPr>
          <p:nvPr/>
        </p:nvSpPr>
        <p:spPr bwMode="auto">
          <a:xfrm>
            <a:off x="1468438" y="54197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920" name="Rectangle 11"/>
          <p:cNvSpPr>
            <a:spLocks noChangeArrowheads="1"/>
          </p:cNvSpPr>
          <p:nvPr/>
        </p:nvSpPr>
        <p:spPr bwMode="auto">
          <a:xfrm>
            <a:off x="1468438" y="5724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921" name="Rectangle 12"/>
          <p:cNvSpPr>
            <a:spLocks noChangeArrowheads="1"/>
          </p:cNvSpPr>
          <p:nvPr/>
        </p:nvSpPr>
        <p:spPr bwMode="auto">
          <a:xfrm>
            <a:off x="2078038" y="5724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922" name="Rectangle 14"/>
          <p:cNvSpPr>
            <a:spLocks noChangeArrowheads="1"/>
          </p:cNvSpPr>
          <p:nvPr/>
        </p:nvSpPr>
        <p:spPr bwMode="auto">
          <a:xfrm>
            <a:off x="1468438" y="5724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923" name="Rectangle 15"/>
          <p:cNvSpPr>
            <a:spLocks noChangeArrowheads="1"/>
          </p:cNvSpPr>
          <p:nvPr/>
        </p:nvSpPr>
        <p:spPr bwMode="auto">
          <a:xfrm>
            <a:off x="1468438" y="60293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924" name="Rectangle 16"/>
          <p:cNvSpPr>
            <a:spLocks noChangeArrowheads="1"/>
          </p:cNvSpPr>
          <p:nvPr/>
        </p:nvSpPr>
        <p:spPr bwMode="auto">
          <a:xfrm>
            <a:off x="2078038" y="60293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925" name="Rectangle 18"/>
          <p:cNvSpPr>
            <a:spLocks noChangeArrowheads="1"/>
          </p:cNvSpPr>
          <p:nvPr/>
        </p:nvSpPr>
        <p:spPr bwMode="auto">
          <a:xfrm>
            <a:off x="1468438" y="60293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926" name="Rectangle 127"/>
          <p:cNvSpPr>
            <a:spLocks noChangeArrowheads="1"/>
          </p:cNvSpPr>
          <p:nvPr/>
        </p:nvSpPr>
        <p:spPr bwMode="auto">
          <a:xfrm>
            <a:off x="1468438" y="54197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927" name="Rectangle 128"/>
          <p:cNvSpPr>
            <a:spLocks noChangeArrowheads="1"/>
          </p:cNvSpPr>
          <p:nvPr/>
        </p:nvSpPr>
        <p:spPr bwMode="auto">
          <a:xfrm>
            <a:off x="542925" y="48101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928" name="Rectangle 129"/>
          <p:cNvSpPr>
            <a:spLocks noChangeArrowheads="1"/>
          </p:cNvSpPr>
          <p:nvPr/>
        </p:nvSpPr>
        <p:spPr bwMode="auto">
          <a:xfrm>
            <a:off x="1468438" y="51149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929" name="Rectangle 130"/>
          <p:cNvSpPr>
            <a:spLocks noChangeArrowheads="1"/>
          </p:cNvSpPr>
          <p:nvPr/>
        </p:nvSpPr>
        <p:spPr bwMode="auto">
          <a:xfrm>
            <a:off x="1468438" y="57245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930" name="Rectangle 131"/>
          <p:cNvSpPr>
            <a:spLocks noChangeArrowheads="1"/>
          </p:cNvSpPr>
          <p:nvPr/>
        </p:nvSpPr>
        <p:spPr bwMode="auto">
          <a:xfrm>
            <a:off x="1468438" y="60293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931" name="Rectangle 11"/>
          <p:cNvSpPr>
            <a:spLocks noChangeArrowheads="1"/>
          </p:cNvSpPr>
          <p:nvPr/>
        </p:nvSpPr>
        <p:spPr bwMode="auto">
          <a:xfrm>
            <a:off x="249238" y="38766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932" name="Rectangle 11"/>
          <p:cNvSpPr>
            <a:spLocks noChangeArrowheads="1"/>
          </p:cNvSpPr>
          <p:nvPr/>
        </p:nvSpPr>
        <p:spPr bwMode="auto">
          <a:xfrm>
            <a:off x="542925" y="35607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933" name="Rectangle 22"/>
          <p:cNvSpPr>
            <a:spLocks noChangeArrowheads="1"/>
          </p:cNvSpPr>
          <p:nvPr/>
        </p:nvSpPr>
        <p:spPr bwMode="auto">
          <a:xfrm>
            <a:off x="269875" y="53895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934" name="Rectangle 21"/>
          <p:cNvSpPr>
            <a:spLocks noChangeArrowheads="1"/>
          </p:cNvSpPr>
          <p:nvPr/>
        </p:nvSpPr>
        <p:spPr bwMode="auto">
          <a:xfrm>
            <a:off x="2087563" y="48101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935" name="Rectangle 21"/>
          <p:cNvSpPr>
            <a:spLocks noChangeArrowheads="1"/>
          </p:cNvSpPr>
          <p:nvPr/>
        </p:nvSpPr>
        <p:spPr bwMode="auto">
          <a:xfrm>
            <a:off x="889000" y="54006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936" name="Rectangle 15"/>
          <p:cNvSpPr>
            <a:spLocks noChangeArrowheads="1"/>
          </p:cNvSpPr>
          <p:nvPr/>
        </p:nvSpPr>
        <p:spPr bwMode="auto">
          <a:xfrm>
            <a:off x="1773238" y="54006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937" name="Rectangle 16"/>
          <p:cNvSpPr>
            <a:spLocks noChangeArrowheads="1"/>
          </p:cNvSpPr>
          <p:nvPr/>
        </p:nvSpPr>
        <p:spPr bwMode="auto">
          <a:xfrm>
            <a:off x="1793875" y="60198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938" name="Rectangle 16"/>
          <p:cNvSpPr>
            <a:spLocks noChangeArrowheads="1"/>
          </p:cNvSpPr>
          <p:nvPr/>
        </p:nvSpPr>
        <p:spPr bwMode="auto">
          <a:xfrm>
            <a:off x="1793875" y="57054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939" name="Rectangle 11"/>
          <p:cNvSpPr>
            <a:spLocks noChangeArrowheads="1"/>
          </p:cNvSpPr>
          <p:nvPr/>
        </p:nvSpPr>
        <p:spPr bwMode="auto">
          <a:xfrm>
            <a:off x="3846513" y="25955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940" name="Rectangle 11"/>
          <p:cNvSpPr>
            <a:spLocks noChangeArrowheads="1"/>
          </p:cNvSpPr>
          <p:nvPr/>
        </p:nvSpPr>
        <p:spPr bwMode="auto">
          <a:xfrm>
            <a:off x="3867150" y="3195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941" name="Rectangle 4"/>
          <p:cNvSpPr>
            <a:spLocks noChangeArrowheads="1"/>
          </p:cNvSpPr>
          <p:nvPr/>
        </p:nvSpPr>
        <p:spPr bwMode="auto">
          <a:xfrm>
            <a:off x="3857625" y="37544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942" name="Rectangle 129"/>
          <p:cNvSpPr>
            <a:spLocks noChangeArrowheads="1"/>
          </p:cNvSpPr>
          <p:nvPr/>
        </p:nvSpPr>
        <p:spPr bwMode="auto">
          <a:xfrm>
            <a:off x="3886200" y="44148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943" name="Rectangle 129"/>
          <p:cNvSpPr>
            <a:spLocks noChangeArrowheads="1"/>
          </p:cNvSpPr>
          <p:nvPr/>
        </p:nvSpPr>
        <p:spPr bwMode="auto">
          <a:xfrm>
            <a:off x="3886200" y="50847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5944" name="Rectangle 129"/>
          <p:cNvSpPr>
            <a:spLocks noChangeArrowheads="1"/>
          </p:cNvSpPr>
          <p:nvPr/>
        </p:nvSpPr>
        <p:spPr bwMode="auto">
          <a:xfrm>
            <a:off x="3916363" y="61007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 name="Oval 3"/>
          <p:cNvSpPr/>
          <p:nvPr/>
        </p:nvSpPr>
        <p:spPr>
          <a:xfrm>
            <a:off x="6715125" y="3119438"/>
            <a:ext cx="711200" cy="7461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5946" name="Rectangle 131"/>
          <p:cNvSpPr>
            <a:spLocks noChangeArrowheads="1"/>
          </p:cNvSpPr>
          <p:nvPr/>
        </p:nvSpPr>
        <p:spPr bwMode="auto">
          <a:xfrm>
            <a:off x="1184275" y="60102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Tree>
    <p:extLst>
      <p:ext uri="{BB962C8B-B14F-4D97-AF65-F5344CB8AC3E}">
        <p14:creationId xmlns:p14="http://schemas.microsoft.com/office/powerpoint/2010/main" val="26262883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574675" y="296863"/>
            <a:ext cx="7772400" cy="1143000"/>
          </a:xfrm>
        </p:spPr>
        <p:txBody>
          <a:bodyPr/>
          <a:lstStyle/>
          <a:p>
            <a:r>
              <a:rPr lang="en-GB" altLang="en-US" smtClean="0">
                <a:solidFill>
                  <a:srgbClr val="FF3300"/>
                </a:solidFill>
              </a:rPr>
              <a:t>Hidden layer units become </a:t>
            </a:r>
            <a:br>
              <a:rPr lang="en-GB" altLang="en-US" smtClean="0">
                <a:solidFill>
                  <a:srgbClr val="FF3300"/>
                </a:solidFill>
              </a:rPr>
            </a:br>
            <a:r>
              <a:rPr lang="en-GB" altLang="en-US" i="1" smtClean="0">
                <a:solidFill>
                  <a:srgbClr val="FF3300"/>
                </a:solidFill>
              </a:rPr>
              <a:t>self-organised feature detectors</a:t>
            </a:r>
          </a:p>
        </p:txBody>
      </p:sp>
      <p:sp>
        <p:nvSpPr>
          <p:cNvPr id="4" name="Oval 3"/>
          <p:cNvSpPr/>
          <p:nvPr/>
        </p:nvSpPr>
        <p:spPr>
          <a:xfrm>
            <a:off x="3729038" y="3584575"/>
            <a:ext cx="711200" cy="7461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6868" name="Rectangle 3"/>
          <p:cNvSpPr>
            <a:spLocks noChangeArrowheads="1"/>
          </p:cNvSpPr>
          <p:nvPr/>
        </p:nvSpPr>
        <p:spPr bwMode="auto">
          <a:xfrm>
            <a:off x="228600" y="37941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869" name="Rectangle 4"/>
          <p:cNvSpPr>
            <a:spLocks noChangeArrowheads="1"/>
          </p:cNvSpPr>
          <p:nvPr/>
        </p:nvSpPr>
        <p:spPr bwMode="auto">
          <a:xfrm>
            <a:off x="838200" y="37941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870" name="Rectangle 5"/>
          <p:cNvSpPr>
            <a:spLocks noChangeArrowheads="1"/>
          </p:cNvSpPr>
          <p:nvPr/>
        </p:nvSpPr>
        <p:spPr bwMode="auto">
          <a:xfrm>
            <a:off x="1143000" y="3794125"/>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871" name="Rectangle 6"/>
          <p:cNvSpPr>
            <a:spLocks noChangeArrowheads="1"/>
          </p:cNvSpPr>
          <p:nvPr/>
        </p:nvSpPr>
        <p:spPr bwMode="auto">
          <a:xfrm>
            <a:off x="533400" y="37941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872" name="Rectangle 7"/>
          <p:cNvSpPr>
            <a:spLocks noChangeArrowheads="1"/>
          </p:cNvSpPr>
          <p:nvPr/>
        </p:nvSpPr>
        <p:spPr bwMode="auto">
          <a:xfrm>
            <a:off x="228600" y="40989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873" name="Rectangle 8"/>
          <p:cNvSpPr>
            <a:spLocks noChangeArrowheads="1"/>
          </p:cNvSpPr>
          <p:nvPr/>
        </p:nvSpPr>
        <p:spPr bwMode="auto">
          <a:xfrm>
            <a:off x="838200" y="4098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874" name="Rectangle 9"/>
          <p:cNvSpPr>
            <a:spLocks noChangeArrowheads="1"/>
          </p:cNvSpPr>
          <p:nvPr/>
        </p:nvSpPr>
        <p:spPr bwMode="auto">
          <a:xfrm>
            <a:off x="1143000" y="4098925"/>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875" name="Rectangle 10"/>
          <p:cNvSpPr>
            <a:spLocks noChangeArrowheads="1"/>
          </p:cNvSpPr>
          <p:nvPr/>
        </p:nvSpPr>
        <p:spPr bwMode="auto">
          <a:xfrm>
            <a:off x="533400" y="4098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876" name="Rectangle 11"/>
          <p:cNvSpPr>
            <a:spLocks noChangeArrowheads="1"/>
          </p:cNvSpPr>
          <p:nvPr/>
        </p:nvSpPr>
        <p:spPr bwMode="auto">
          <a:xfrm>
            <a:off x="228600" y="44037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877" name="Rectangle 12"/>
          <p:cNvSpPr>
            <a:spLocks noChangeArrowheads="1"/>
          </p:cNvSpPr>
          <p:nvPr/>
        </p:nvSpPr>
        <p:spPr bwMode="auto">
          <a:xfrm>
            <a:off x="838200" y="44037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878" name="Rectangle 13"/>
          <p:cNvSpPr>
            <a:spLocks noChangeArrowheads="1"/>
          </p:cNvSpPr>
          <p:nvPr/>
        </p:nvSpPr>
        <p:spPr bwMode="auto">
          <a:xfrm>
            <a:off x="1143000" y="44037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879" name="Rectangle 14"/>
          <p:cNvSpPr>
            <a:spLocks noChangeArrowheads="1"/>
          </p:cNvSpPr>
          <p:nvPr/>
        </p:nvSpPr>
        <p:spPr bwMode="auto">
          <a:xfrm>
            <a:off x="533400" y="44037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880" name="Rectangle 15"/>
          <p:cNvSpPr>
            <a:spLocks noChangeArrowheads="1"/>
          </p:cNvSpPr>
          <p:nvPr/>
        </p:nvSpPr>
        <p:spPr bwMode="auto">
          <a:xfrm>
            <a:off x="228600" y="4708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881" name="Rectangle 16"/>
          <p:cNvSpPr>
            <a:spLocks noChangeArrowheads="1"/>
          </p:cNvSpPr>
          <p:nvPr/>
        </p:nvSpPr>
        <p:spPr bwMode="auto">
          <a:xfrm>
            <a:off x="838200" y="4708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882" name="Rectangle 17"/>
          <p:cNvSpPr>
            <a:spLocks noChangeArrowheads="1"/>
          </p:cNvSpPr>
          <p:nvPr/>
        </p:nvSpPr>
        <p:spPr bwMode="auto">
          <a:xfrm>
            <a:off x="1143000" y="4708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883" name="Rectangle 18"/>
          <p:cNvSpPr>
            <a:spLocks noChangeArrowheads="1"/>
          </p:cNvSpPr>
          <p:nvPr/>
        </p:nvSpPr>
        <p:spPr bwMode="auto">
          <a:xfrm>
            <a:off x="533400" y="4708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884" name="Rectangle 19"/>
          <p:cNvSpPr>
            <a:spLocks noChangeArrowheads="1"/>
          </p:cNvSpPr>
          <p:nvPr/>
        </p:nvSpPr>
        <p:spPr bwMode="auto">
          <a:xfrm>
            <a:off x="228600" y="50133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885" name="Rectangle 20"/>
          <p:cNvSpPr>
            <a:spLocks noChangeArrowheads="1"/>
          </p:cNvSpPr>
          <p:nvPr/>
        </p:nvSpPr>
        <p:spPr bwMode="auto">
          <a:xfrm>
            <a:off x="838200" y="50133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886" name="Rectangle 21"/>
          <p:cNvSpPr>
            <a:spLocks noChangeArrowheads="1"/>
          </p:cNvSpPr>
          <p:nvPr/>
        </p:nvSpPr>
        <p:spPr bwMode="auto">
          <a:xfrm>
            <a:off x="1143000" y="50133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887" name="Rectangle 22"/>
          <p:cNvSpPr>
            <a:spLocks noChangeArrowheads="1"/>
          </p:cNvSpPr>
          <p:nvPr/>
        </p:nvSpPr>
        <p:spPr bwMode="auto">
          <a:xfrm>
            <a:off x="533400" y="50133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888" name="Rectangle 127"/>
          <p:cNvSpPr>
            <a:spLocks noChangeArrowheads="1"/>
          </p:cNvSpPr>
          <p:nvPr/>
        </p:nvSpPr>
        <p:spPr bwMode="auto">
          <a:xfrm>
            <a:off x="533400" y="40989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889" name="Rectangle 128"/>
          <p:cNvSpPr>
            <a:spLocks noChangeArrowheads="1"/>
          </p:cNvSpPr>
          <p:nvPr/>
        </p:nvSpPr>
        <p:spPr bwMode="auto">
          <a:xfrm>
            <a:off x="838200" y="40989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890" name="Rectangle 129"/>
          <p:cNvSpPr>
            <a:spLocks noChangeArrowheads="1"/>
          </p:cNvSpPr>
          <p:nvPr/>
        </p:nvSpPr>
        <p:spPr bwMode="auto">
          <a:xfrm>
            <a:off x="533400" y="37941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891" name="Rectangle 130"/>
          <p:cNvSpPr>
            <a:spLocks noChangeArrowheads="1"/>
          </p:cNvSpPr>
          <p:nvPr/>
        </p:nvSpPr>
        <p:spPr bwMode="auto">
          <a:xfrm>
            <a:off x="533400" y="44037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892" name="Rectangle 131"/>
          <p:cNvSpPr>
            <a:spLocks noChangeArrowheads="1"/>
          </p:cNvSpPr>
          <p:nvPr/>
        </p:nvSpPr>
        <p:spPr bwMode="auto">
          <a:xfrm>
            <a:off x="533400" y="47085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893" name="Rectangle 132"/>
          <p:cNvSpPr>
            <a:spLocks noChangeArrowheads="1"/>
          </p:cNvSpPr>
          <p:nvPr/>
        </p:nvSpPr>
        <p:spPr bwMode="auto">
          <a:xfrm>
            <a:off x="838200" y="50133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894" name="Rectangle 3"/>
          <p:cNvSpPr>
            <a:spLocks noChangeArrowheads="1"/>
          </p:cNvSpPr>
          <p:nvPr/>
        </p:nvSpPr>
        <p:spPr bwMode="auto">
          <a:xfrm>
            <a:off x="1468438" y="3805238"/>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895" name="Rectangle 4"/>
          <p:cNvSpPr>
            <a:spLocks noChangeArrowheads="1"/>
          </p:cNvSpPr>
          <p:nvPr/>
        </p:nvSpPr>
        <p:spPr bwMode="auto">
          <a:xfrm>
            <a:off x="2078038" y="38052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896" name="Rectangle 6"/>
          <p:cNvSpPr>
            <a:spLocks noChangeArrowheads="1"/>
          </p:cNvSpPr>
          <p:nvPr/>
        </p:nvSpPr>
        <p:spPr bwMode="auto">
          <a:xfrm>
            <a:off x="1773238" y="38052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897" name="Rectangle 7"/>
          <p:cNvSpPr>
            <a:spLocks noChangeArrowheads="1"/>
          </p:cNvSpPr>
          <p:nvPr/>
        </p:nvSpPr>
        <p:spPr bwMode="auto">
          <a:xfrm>
            <a:off x="1468438" y="41100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898" name="Rectangle 8"/>
          <p:cNvSpPr>
            <a:spLocks noChangeArrowheads="1"/>
          </p:cNvSpPr>
          <p:nvPr/>
        </p:nvSpPr>
        <p:spPr bwMode="auto">
          <a:xfrm>
            <a:off x="2078038" y="41100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899" name="Rectangle 10"/>
          <p:cNvSpPr>
            <a:spLocks noChangeArrowheads="1"/>
          </p:cNvSpPr>
          <p:nvPr/>
        </p:nvSpPr>
        <p:spPr bwMode="auto">
          <a:xfrm>
            <a:off x="1773238" y="41100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00" name="Rectangle 11"/>
          <p:cNvSpPr>
            <a:spLocks noChangeArrowheads="1"/>
          </p:cNvSpPr>
          <p:nvPr/>
        </p:nvSpPr>
        <p:spPr bwMode="auto">
          <a:xfrm>
            <a:off x="1468438" y="4414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01" name="Rectangle 12"/>
          <p:cNvSpPr>
            <a:spLocks noChangeArrowheads="1"/>
          </p:cNvSpPr>
          <p:nvPr/>
        </p:nvSpPr>
        <p:spPr bwMode="auto">
          <a:xfrm>
            <a:off x="2078038" y="4414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02" name="Rectangle 14"/>
          <p:cNvSpPr>
            <a:spLocks noChangeArrowheads="1"/>
          </p:cNvSpPr>
          <p:nvPr/>
        </p:nvSpPr>
        <p:spPr bwMode="auto">
          <a:xfrm>
            <a:off x="1773238" y="4414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03" name="Rectangle 15"/>
          <p:cNvSpPr>
            <a:spLocks noChangeArrowheads="1"/>
          </p:cNvSpPr>
          <p:nvPr/>
        </p:nvSpPr>
        <p:spPr bwMode="auto">
          <a:xfrm>
            <a:off x="1468438" y="4719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04" name="Rectangle 16"/>
          <p:cNvSpPr>
            <a:spLocks noChangeArrowheads="1"/>
          </p:cNvSpPr>
          <p:nvPr/>
        </p:nvSpPr>
        <p:spPr bwMode="auto">
          <a:xfrm>
            <a:off x="2078038" y="4719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05" name="Rectangle 18"/>
          <p:cNvSpPr>
            <a:spLocks noChangeArrowheads="1"/>
          </p:cNvSpPr>
          <p:nvPr/>
        </p:nvSpPr>
        <p:spPr bwMode="auto">
          <a:xfrm>
            <a:off x="1773238" y="4719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06" name="Rectangle 19"/>
          <p:cNvSpPr>
            <a:spLocks noChangeArrowheads="1"/>
          </p:cNvSpPr>
          <p:nvPr/>
        </p:nvSpPr>
        <p:spPr bwMode="auto">
          <a:xfrm>
            <a:off x="1468438" y="50244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07" name="Rectangle 20"/>
          <p:cNvSpPr>
            <a:spLocks noChangeArrowheads="1"/>
          </p:cNvSpPr>
          <p:nvPr/>
        </p:nvSpPr>
        <p:spPr bwMode="auto">
          <a:xfrm>
            <a:off x="2078038" y="50244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08" name="Rectangle 22"/>
          <p:cNvSpPr>
            <a:spLocks noChangeArrowheads="1"/>
          </p:cNvSpPr>
          <p:nvPr/>
        </p:nvSpPr>
        <p:spPr bwMode="auto">
          <a:xfrm>
            <a:off x="1468438" y="50244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09" name="Rectangle 127"/>
          <p:cNvSpPr>
            <a:spLocks noChangeArrowheads="1"/>
          </p:cNvSpPr>
          <p:nvPr/>
        </p:nvSpPr>
        <p:spPr bwMode="auto">
          <a:xfrm>
            <a:off x="1773238" y="41100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10" name="Rectangle 128"/>
          <p:cNvSpPr>
            <a:spLocks noChangeArrowheads="1"/>
          </p:cNvSpPr>
          <p:nvPr/>
        </p:nvSpPr>
        <p:spPr bwMode="auto">
          <a:xfrm>
            <a:off x="1762125" y="53387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11" name="Rectangle 129"/>
          <p:cNvSpPr>
            <a:spLocks noChangeArrowheads="1"/>
          </p:cNvSpPr>
          <p:nvPr/>
        </p:nvSpPr>
        <p:spPr bwMode="auto">
          <a:xfrm>
            <a:off x="1773238" y="38052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12" name="Rectangle 130"/>
          <p:cNvSpPr>
            <a:spLocks noChangeArrowheads="1"/>
          </p:cNvSpPr>
          <p:nvPr/>
        </p:nvSpPr>
        <p:spPr bwMode="auto">
          <a:xfrm>
            <a:off x="1773238" y="44148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13" name="Rectangle 131"/>
          <p:cNvSpPr>
            <a:spLocks noChangeArrowheads="1"/>
          </p:cNvSpPr>
          <p:nvPr/>
        </p:nvSpPr>
        <p:spPr bwMode="auto">
          <a:xfrm>
            <a:off x="1773238" y="47196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14" name="Rectangle 132"/>
          <p:cNvSpPr>
            <a:spLocks noChangeArrowheads="1"/>
          </p:cNvSpPr>
          <p:nvPr/>
        </p:nvSpPr>
        <p:spPr bwMode="auto">
          <a:xfrm>
            <a:off x="2078038" y="50244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15" name="Rectangle 3"/>
          <p:cNvSpPr>
            <a:spLocks noChangeArrowheads="1"/>
          </p:cNvSpPr>
          <p:nvPr/>
        </p:nvSpPr>
        <p:spPr bwMode="auto">
          <a:xfrm>
            <a:off x="249238" y="53292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16" name="Rectangle 4"/>
          <p:cNvSpPr>
            <a:spLocks noChangeArrowheads="1"/>
          </p:cNvSpPr>
          <p:nvPr/>
        </p:nvSpPr>
        <p:spPr bwMode="auto">
          <a:xfrm>
            <a:off x="858838" y="53292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17" name="Rectangle 5"/>
          <p:cNvSpPr>
            <a:spLocks noChangeArrowheads="1"/>
          </p:cNvSpPr>
          <p:nvPr/>
        </p:nvSpPr>
        <p:spPr bwMode="auto">
          <a:xfrm>
            <a:off x="1163638" y="53292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18" name="Rectangle 6"/>
          <p:cNvSpPr>
            <a:spLocks noChangeArrowheads="1"/>
          </p:cNvSpPr>
          <p:nvPr/>
        </p:nvSpPr>
        <p:spPr bwMode="auto">
          <a:xfrm>
            <a:off x="554038" y="53292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19" name="Rectangle 7"/>
          <p:cNvSpPr>
            <a:spLocks noChangeArrowheads="1"/>
          </p:cNvSpPr>
          <p:nvPr/>
        </p:nvSpPr>
        <p:spPr bwMode="auto">
          <a:xfrm>
            <a:off x="249238" y="56340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20" name="Rectangle 8"/>
          <p:cNvSpPr>
            <a:spLocks noChangeArrowheads="1"/>
          </p:cNvSpPr>
          <p:nvPr/>
        </p:nvSpPr>
        <p:spPr bwMode="auto">
          <a:xfrm>
            <a:off x="858838" y="56340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21" name="Rectangle 9"/>
          <p:cNvSpPr>
            <a:spLocks noChangeArrowheads="1"/>
          </p:cNvSpPr>
          <p:nvPr/>
        </p:nvSpPr>
        <p:spPr bwMode="auto">
          <a:xfrm>
            <a:off x="1163638" y="56340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22" name="Rectangle 10"/>
          <p:cNvSpPr>
            <a:spLocks noChangeArrowheads="1"/>
          </p:cNvSpPr>
          <p:nvPr/>
        </p:nvSpPr>
        <p:spPr bwMode="auto">
          <a:xfrm>
            <a:off x="554038" y="56340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23" name="Rectangle 11"/>
          <p:cNvSpPr>
            <a:spLocks noChangeArrowheads="1"/>
          </p:cNvSpPr>
          <p:nvPr/>
        </p:nvSpPr>
        <p:spPr bwMode="auto">
          <a:xfrm>
            <a:off x="249238" y="5938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24" name="Rectangle 12"/>
          <p:cNvSpPr>
            <a:spLocks noChangeArrowheads="1"/>
          </p:cNvSpPr>
          <p:nvPr/>
        </p:nvSpPr>
        <p:spPr bwMode="auto">
          <a:xfrm>
            <a:off x="858838" y="5938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25" name="Rectangle 13"/>
          <p:cNvSpPr>
            <a:spLocks noChangeArrowheads="1"/>
          </p:cNvSpPr>
          <p:nvPr/>
        </p:nvSpPr>
        <p:spPr bwMode="auto">
          <a:xfrm>
            <a:off x="1163638" y="5938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26" name="Rectangle 14"/>
          <p:cNvSpPr>
            <a:spLocks noChangeArrowheads="1"/>
          </p:cNvSpPr>
          <p:nvPr/>
        </p:nvSpPr>
        <p:spPr bwMode="auto">
          <a:xfrm>
            <a:off x="554038" y="5938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27" name="Rectangle 15"/>
          <p:cNvSpPr>
            <a:spLocks noChangeArrowheads="1"/>
          </p:cNvSpPr>
          <p:nvPr/>
        </p:nvSpPr>
        <p:spPr bwMode="auto">
          <a:xfrm>
            <a:off x="249238" y="6243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28" name="Rectangle 16"/>
          <p:cNvSpPr>
            <a:spLocks noChangeArrowheads="1"/>
          </p:cNvSpPr>
          <p:nvPr/>
        </p:nvSpPr>
        <p:spPr bwMode="auto">
          <a:xfrm>
            <a:off x="858838" y="6243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29" name="Rectangle 17"/>
          <p:cNvSpPr>
            <a:spLocks noChangeArrowheads="1"/>
          </p:cNvSpPr>
          <p:nvPr/>
        </p:nvSpPr>
        <p:spPr bwMode="auto">
          <a:xfrm>
            <a:off x="1163638" y="6243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30" name="Rectangle 18"/>
          <p:cNvSpPr>
            <a:spLocks noChangeArrowheads="1"/>
          </p:cNvSpPr>
          <p:nvPr/>
        </p:nvSpPr>
        <p:spPr bwMode="auto">
          <a:xfrm>
            <a:off x="554038" y="6243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31" name="Rectangle 127"/>
          <p:cNvSpPr>
            <a:spLocks noChangeArrowheads="1"/>
          </p:cNvSpPr>
          <p:nvPr/>
        </p:nvSpPr>
        <p:spPr bwMode="auto">
          <a:xfrm>
            <a:off x="1498600" y="49942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32" name="Rectangle 128"/>
          <p:cNvSpPr>
            <a:spLocks noChangeArrowheads="1"/>
          </p:cNvSpPr>
          <p:nvPr/>
        </p:nvSpPr>
        <p:spPr bwMode="auto">
          <a:xfrm>
            <a:off x="858838" y="56340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33" name="Rectangle 129"/>
          <p:cNvSpPr>
            <a:spLocks noChangeArrowheads="1"/>
          </p:cNvSpPr>
          <p:nvPr/>
        </p:nvSpPr>
        <p:spPr bwMode="auto">
          <a:xfrm>
            <a:off x="1184275" y="59388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34" name="Rectangle 130"/>
          <p:cNvSpPr>
            <a:spLocks noChangeArrowheads="1"/>
          </p:cNvSpPr>
          <p:nvPr/>
        </p:nvSpPr>
        <p:spPr bwMode="auto">
          <a:xfrm>
            <a:off x="847725" y="46990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35" name="Rectangle 131"/>
          <p:cNvSpPr>
            <a:spLocks noChangeArrowheads="1"/>
          </p:cNvSpPr>
          <p:nvPr/>
        </p:nvSpPr>
        <p:spPr bwMode="auto">
          <a:xfrm>
            <a:off x="1173163" y="50038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36" name="Rectangle 3"/>
          <p:cNvSpPr>
            <a:spLocks noChangeArrowheads="1"/>
          </p:cNvSpPr>
          <p:nvPr/>
        </p:nvSpPr>
        <p:spPr bwMode="auto">
          <a:xfrm>
            <a:off x="1457325" y="53387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37" name="Rectangle 4"/>
          <p:cNvSpPr>
            <a:spLocks noChangeArrowheads="1"/>
          </p:cNvSpPr>
          <p:nvPr/>
        </p:nvSpPr>
        <p:spPr bwMode="auto">
          <a:xfrm>
            <a:off x="2066925" y="53387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38" name="Rectangle 6"/>
          <p:cNvSpPr>
            <a:spLocks noChangeArrowheads="1"/>
          </p:cNvSpPr>
          <p:nvPr/>
        </p:nvSpPr>
        <p:spPr bwMode="auto">
          <a:xfrm>
            <a:off x="1457325" y="53387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39" name="Rectangle 7"/>
          <p:cNvSpPr>
            <a:spLocks noChangeArrowheads="1"/>
          </p:cNvSpPr>
          <p:nvPr/>
        </p:nvSpPr>
        <p:spPr bwMode="auto">
          <a:xfrm>
            <a:off x="1752600" y="50244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40" name="Rectangle 8"/>
          <p:cNvSpPr>
            <a:spLocks noChangeArrowheads="1"/>
          </p:cNvSpPr>
          <p:nvPr/>
        </p:nvSpPr>
        <p:spPr bwMode="auto">
          <a:xfrm>
            <a:off x="2066925" y="56435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41" name="Rectangle 10"/>
          <p:cNvSpPr>
            <a:spLocks noChangeArrowheads="1"/>
          </p:cNvSpPr>
          <p:nvPr/>
        </p:nvSpPr>
        <p:spPr bwMode="auto">
          <a:xfrm>
            <a:off x="1457325" y="56435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42" name="Rectangle 11"/>
          <p:cNvSpPr>
            <a:spLocks noChangeArrowheads="1"/>
          </p:cNvSpPr>
          <p:nvPr/>
        </p:nvSpPr>
        <p:spPr bwMode="auto">
          <a:xfrm>
            <a:off x="1457325" y="59483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43" name="Rectangle 12"/>
          <p:cNvSpPr>
            <a:spLocks noChangeArrowheads="1"/>
          </p:cNvSpPr>
          <p:nvPr/>
        </p:nvSpPr>
        <p:spPr bwMode="auto">
          <a:xfrm>
            <a:off x="2066925" y="59483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44" name="Rectangle 14"/>
          <p:cNvSpPr>
            <a:spLocks noChangeArrowheads="1"/>
          </p:cNvSpPr>
          <p:nvPr/>
        </p:nvSpPr>
        <p:spPr bwMode="auto">
          <a:xfrm>
            <a:off x="1457325" y="59483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45" name="Rectangle 15"/>
          <p:cNvSpPr>
            <a:spLocks noChangeArrowheads="1"/>
          </p:cNvSpPr>
          <p:nvPr/>
        </p:nvSpPr>
        <p:spPr bwMode="auto">
          <a:xfrm>
            <a:off x="1457325" y="6253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46" name="Rectangle 16"/>
          <p:cNvSpPr>
            <a:spLocks noChangeArrowheads="1"/>
          </p:cNvSpPr>
          <p:nvPr/>
        </p:nvSpPr>
        <p:spPr bwMode="auto">
          <a:xfrm>
            <a:off x="2066925" y="6253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47" name="Rectangle 18"/>
          <p:cNvSpPr>
            <a:spLocks noChangeArrowheads="1"/>
          </p:cNvSpPr>
          <p:nvPr/>
        </p:nvSpPr>
        <p:spPr bwMode="auto">
          <a:xfrm>
            <a:off x="1457325" y="6253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48" name="Rectangle 127"/>
          <p:cNvSpPr>
            <a:spLocks noChangeArrowheads="1"/>
          </p:cNvSpPr>
          <p:nvPr/>
        </p:nvSpPr>
        <p:spPr bwMode="auto">
          <a:xfrm>
            <a:off x="1457325" y="56435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49" name="Rectangle 128"/>
          <p:cNvSpPr>
            <a:spLocks noChangeArrowheads="1"/>
          </p:cNvSpPr>
          <p:nvPr/>
        </p:nvSpPr>
        <p:spPr bwMode="auto">
          <a:xfrm>
            <a:off x="533400" y="50339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50" name="Rectangle 129"/>
          <p:cNvSpPr>
            <a:spLocks noChangeArrowheads="1"/>
          </p:cNvSpPr>
          <p:nvPr/>
        </p:nvSpPr>
        <p:spPr bwMode="auto">
          <a:xfrm>
            <a:off x="1457325" y="53387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51" name="Rectangle 130"/>
          <p:cNvSpPr>
            <a:spLocks noChangeArrowheads="1"/>
          </p:cNvSpPr>
          <p:nvPr/>
        </p:nvSpPr>
        <p:spPr bwMode="auto">
          <a:xfrm>
            <a:off x="1457325" y="59483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52" name="Rectangle 131"/>
          <p:cNvSpPr>
            <a:spLocks noChangeArrowheads="1"/>
          </p:cNvSpPr>
          <p:nvPr/>
        </p:nvSpPr>
        <p:spPr bwMode="auto">
          <a:xfrm>
            <a:off x="1457325" y="62531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53" name="Rectangle 11"/>
          <p:cNvSpPr>
            <a:spLocks noChangeArrowheads="1"/>
          </p:cNvSpPr>
          <p:nvPr/>
        </p:nvSpPr>
        <p:spPr bwMode="auto">
          <a:xfrm>
            <a:off x="238125" y="4098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54" name="Rectangle 11"/>
          <p:cNvSpPr>
            <a:spLocks noChangeArrowheads="1"/>
          </p:cNvSpPr>
          <p:nvPr/>
        </p:nvSpPr>
        <p:spPr bwMode="auto">
          <a:xfrm>
            <a:off x="533400" y="37846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55" name="Rectangle 22"/>
          <p:cNvSpPr>
            <a:spLocks noChangeArrowheads="1"/>
          </p:cNvSpPr>
          <p:nvPr/>
        </p:nvSpPr>
        <p:spPr bwMode="auto">
          <a:xfrm>
            <a:off x="258763" y="56134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56" name="Rectangle 21"/>
          <p:cNvSpPr>
            <a:spLocks noChangeArrowheads="1"/>
          </p:cNvSpPr>
          <p:nvPr/>
        </p:nvSpPr>
        <p:spPr bwMode="auto">
          <a:xfrm>
            <a:off x="2078038" y="50339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57" name="Rectangle 21"/>
          <p:cNvSpPr>
            <a:spLocks noChangeArrowheads="1"/>
          </p:cNvSpPr>
          <p:nvPr/>
        </p:nvSpPr>
        <p:spPr bwMode="auto">
          <a:xfrm>
            <a:off x="879475" y="5622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58" name="Rectangle 15"/>
          <p:cNvSpPr>
            <a:spLocks noChangeArrowheads="1"/>
          </p:cNvSpPr>
          <p:nvPr/>
        </p:nvSpPr>
        <p:spPr bwMode="auto">
          <a:xfrm>
            <a:off x="1762125" y="5622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59" name="Rectangle 16"/>
          <p:cNvSpPr>
            <a:spLocks noChangeArrowheads="1"/>
          </p:cNvSpPr>
          <p:nvPr/>
        </p:nvSpPr>
        <p:spPr bwMode="auto">
          <a:xfrm>
            <a:off x="1782763" y="6243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60" name="Rectangle 16"/>
          <p:cNvSpPr>
            <a:spLocks noChangeArrowheads="1"/>
          </p:cNvSpPr>
          <p:nvPr/>
        </p:nvSpPr>
        <p:spPr bwMode="auto">
          <a:xfrm>
            <a:off x="1782763" y="59277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61" name="Rectangle 131"/>
          <p:cNvSpPr>
            <a:spLocks noChangeArrowheads="1"/>
          </p:cNvSpPr>
          <p:nvPr/>
        </p:nvSpPr>
        <p:spPr bwMode="auto">
          <a:xfrm>
            <a:off x="1173163" y="62325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62" name="Rectangle 3"/>
          <p:cNvSpPr>
            <a:spLocks noChangeArrowheads="1"/>
          </p:cNvSpPr>
          <p:nvPr/>
        </p:nvSpPr>
        <p:spPr bwMode="auto">
          <a:xfrm>
            <a:off x="777875" y="1914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63" name="Rectangle 4"/>
          <p:cNvSpPr>
            <a:spLocks noChangeArrowheads="1"/>
          </p:cNvSpPr>
          <p:nvPr/>
        </p:nvSpPr>
        <p:spPr bwMode="auto">
          <a:xfrm>
            <a:off x="1387475" y="1914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64" name="Rectangle 5"/>
          <p:cNvSpPr>
            <a:spLocks noChangeArrowheads="1"/>
          </p:cNvSpPr>
          <p:nvPr/>
        </p:nvSpPr>
        <p:spPr bwMode="auto">
          <a:xfrm>
            <a:off x="1692275" y="1914525"/>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65" name="Rectangle 6"/>
          <p:cNvSpPr>
            <a:spLocks noChangeArrowheads="1"/>
          </p:cNvSpPr>
          <p:nvPr/>
        </p:nvSpPr>
        <p:spPr bwMode="auto">
          <a:xfrm>
            <a:off x="1082675" y="1914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66" name="Rectangle 129"/>
          <p:cNvSpPr>
            <a:spLocks noChangeArrowheads="1"/>
          </p:cNvSpPr>
          <p:nvPr/>
        </p:nvSpPr>
        <p:spPr bwMode="auto">
          <a:xfrm>
            <a:off x="1082675" y="19145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67" name="Rectangle 3"/>
          <p:cNvSpPr>
            <a:spLocks noChangeArrowheads="1"/>
          </p:cNvSpPr>
          <p:nvPr/>
        </p:nvSpPr>
        <p:spPr bwMode="auto">
          <a:xfrm>
            <a:off x="2016125" y="1925638"/>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68" name="Rectangle 4"/>
          <p:cNvSpPr>
            <a:spLocks noChangeArrowheads="1"/>
          </p:cNvSpPr>
          <p:nvPr/>
        </p:nvSpPr>
        <p:spPr bwMode="auto">
          <a:xfrm>
            <a:off x="2625725" y="1925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69" name="Rectangle 6"/>
          <p:cNvSpPr>
            <a:spLocks noChangeArrowheads="1"/>
          </p:cNvSpPr>
          <p:nvPr/>
        </p:nvSpPr>
        <p:spPr bwMode="auto">
          <a:xfrm>
            <a:off x="2320925" y="1925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70" name="Rectangle 129"/>
          <p:cNvSpPr>
            <a:spLocks noChangeArrowheads="1"/>
          </p:cNvSpPr>
          <p:nvPr/>
        </p:nvSpPr>
        <p:spPr bwMode="auto">
          <a:xfrm>
            <a:off x="2320925" y="19256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71" name="Rectangle 11"/>
          <p:cNvSpPr>
            <a:spLocks noChangeArrowheads="1"/>
          </p:cNvSpPr>
          <p:nvPr/>
        </p:nvSpPr>
        <p:spPr bwMode="auto">
          <a:xfrm>
            <a:off x="1082675" y="19050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72" name="Rectangle 7"/>
          <p:cNvSpPr>
            <a:spLocks noChangeArrowheads="1"/>
          </p:cNvSpPr>
          <p:nvPr/>
        </p:nvSpPr>
        <p:spPr bwMode="auto">
          <a:xfrm>
            <a:off x="2941638" y="19351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73" name="Rectangle 8"/>
          <p:cNvSpPr>
            <a:spLocks noChangeArrowheads="1"/>
          </p:cNvSpPr>
          <p:nvPr/>
        </p:nvSpPr>
        <p:spPr bwMode="auto">
          <a:xfrm>
            <a:off x="3551238"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74" name="Rectangle 9"/>
          <p:cNvSpPr>
            <a:spLocks noChangeArrowheads="1"/>
          </p:cNvSpPr>
          <p:nvPr/>
        </p:nvSpPr>
        <p:spPr bwMode="auto">
          <a:xfrm>
            <a:off x="3856038" y="1935163"/>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75" name="Rectangle 10"/>
          <p:cNvSpPr>
            <a:spLocks noChangeArrowheads="1"/>
          </p:cNvSpPr>
          <p:nvPr/>
        </p:nvSpPr>
        <p:spPr bwMode="auto">
          <a:xfrm>
            <a:off x="3246438"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76" name="Rectangle 127"/>
          <p:cNvSpPr>
            <a:spLocks noChangeArrowheads="1"/>
          </p:cNvSpPr>
          <p:nvPr/>
        </p:nvSpPr>
        <p:spPr bwMode="auto">
          <a:xfrm>
            <a:off x="3246438" y="19351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77" name="Rectangle 128"/>
          <p:cNvSpPr>
            <a:spLocks noChangeArrowheads="1"/>
          </p:cNvSpPr>
          <p:nvPr/>
        </p:nvSpPr>
        <p:spPr bwMode="auto">
          <a:xfrm>
            <a:off x="3551238" y="19351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78" name="Rectangle 7"/>
          <p:cNvSpPr>
            <a:spLocks noChangeArrowheads="1"/>
          </p:cNvSpPr>
          <p:nvPr/>
        </p:nvSpPr>
        <p:spPr bwMode="auto">
          <a:xfrm>
            <a:off x="4181475" y="19462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79" name="Rectangle 8"/>
          <p:cNvSpPr>
            <a:spLocks noChangeArrowheads="1"/>
          </p:cNvSpPr>
          <p:nvPr/>
        </p:nvSpPr>
        <p:spPr bwMode="auto">
          <a:xfrm>
            <a:off x="4791075" y="194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80" name="Rectangle 10"/>
          <p:cNvSpPr>
            <a:spLocks noChangeArrowheads="1"/>
          </p:cNvSpPr>
          <p:nvPr/>
        </p:nvSpPr>
        <p:spPr bwMode="auto">
          <a:xfrm>
            <a:off x="4486275" y="194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81" name="Rectangle 127"/>
          <p:cNvSpPr>
            <a:spLocks noChangeArrowheads="1"/>
          </p:cNvSpPr>
          <p:nvPr/>
        </p:nvSpPr>
        <p:spPr bwMode="auto">
          <a:xfrm>
            <a:off x="4486275" y="19462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82" name="Rectangle 11"/>
          <p:cNvSpPr>
            <a:spLocks noChangeArrowheads="1"/>
          </p:cNvSpPr>
          <p:nvPr/>
        </p:nvSpPr>
        <p:spPr bwMode="auto">
          <a:xfrm>
            <a:off x="2951163"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83" name="Rectangle 11"/>
          <p:cNvSpPr>
            <a:spLocks noChangeArrowheads="1"/>
          </p:cNvSpPr>
          <p:nvPr/>
        </p:nvSpPr>
        <p:spPr bwMode="auto">
          <a:xfrm>
            <a:off x="5121275"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84" name="Rectangle 12"/>
          <p:cNvSpPr>
            <a:spLocks noChangeArrowheads="1"/>
          </p:cNvSpPr>
          <p:nvPr/>
        </p:nvSpPr>
        <p:spPr bwMode="auto">
          <a:xfrm>
            <a:off x="5730875"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85" name="Rectangle 13"/>
          <p:cNvSpPr>
            <a:spLocks noChangeArrowheads="1"/>
          </p:cNvSpPr>
          <p:nvPr/>
        </p:nvSpPr>
        <p:spPr bwMode="auto">
          <a:xfrm>
            <a:off x="6035675"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86" name="Rectangle 14"/>
          <p:cNvSpPr>
            <a:spLocks noChangeArrowheads="1"/>
          </p:cNvSpPr>
          <p:nvPr/>
        </p:nvSpPr>
        <p:spPr bwMode="auto">
          <a:xfrm>
            <a:off x="5426075"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87" name="Rectangle 130"/>
          <p:cNvSpPr>
            <a:spLocks noChangeArrowheads="1"/>
          </p:cNvSpPr>
          <p:nvPr/>
        </p:nvSpPr>
        <p:spPr bwMode="auto">
          <a:xfrm>
            <a:off x="5426075" y="19351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88" name="Rectangle 11"/>
          <p:cNvSpPr>
            <a:spLocks noChangeArrowheads="1"/>
          </p:cNvSpPr>
          <p:nvPr/>
        </p:nvSpPr>
        <p:spPr bwMode="auto">
          <a:xfrm>
            <a:off x="6359525" y="194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89" name="Rectangle 12"/>
          <p:cNvSpPr>
            <a:spLocks noChangeArrowheads="1"/>
          </p:cNvSpPr>
          <p:nvPr/>
        </p:nvSpPr>
        <p:spPr bwMode="auto">
          <a:xfrm>
            <a:off x="6969125" y="194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90" name="Rectangle 14"/>
          <p:cNvSpPr>
            <a:spLocks noChangeArrowheads="1"/>
          </p:cNvSpPr>
          <p:nvPr/>
        </p:nvSpPr>
        <p:spPr bwMode="auto">
          <a:xfrm>
            <a:off x="6664325" y="194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91" name="Rectangle 130"/>
          <p:cNvSpPr>
            <a:spLocks noChangeArrowheads="1"/>
          </p:cNvSpPr>
          <p:nvPr/>
        </p:nvSpPr>
        <p:spPr bwMode="auto">
          <a:xfrm>
            <a:off x="6664325" y="19462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92" name="Rectangle 15"/>
          <p:cNvSpPr>
            <a:spLocks noChangeArrowheads="1"/>
          </p:cNvSpPr>
          <p:nvPr/>
        </p:nvSpPr>
        <p:spPr bwMode="auto">
          <a:xfrm>
            <a:off x="7289800" y="1939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93" name="Rectangle 16"/>
          <p:cNvSpPr>
            <a:spLocks noChangeArrowheads="1"/>
          </p:cNvSpPr>
          <p:nvPr/>
        </p:nvSpPr>
        <p:spPr bwMode="auto">
          <a:xfrm>
            <a:off x="7899400" y="1939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94" name="Rectangle 17"/>
          <p:cNvSpPr>
            <a:spLocks noChangeArrowheads="1"/>
          </p:cNvSpPr>
          <p:nvPr/>
        </p:nvSpPr>
        <p:spPr bwMode="auto">
          <a:xfrm>
            <a:off x="8204200" y="1939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95" name="Rectangle 18"/>
          <p:cNvSpPr>
            <a:spLocks noChangeArrowheads="1"/>
          </p:cNvSpPr>
          <p:nvPr/>
        </p:nvSpPr>
        <p:spPr bwMode="auto">
          <a:xfrm>
            <a:off x="7594600" y="1939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96" name="Rectangle 131"/>
          <p:cNvSpPr>
            <a:spLocks noChangeArrowheads="1"/>
          </p:cNvSpPr>
          <p:nvPr/>
        </p:nvSpPr>
        <p:spPr bwMode="auto">
          <a:xfrm>
            <a:off x="7594600" y="19399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97" name="Rectangle 130"/>
          <p:cNvSpPr>
            <a:spLocks noChangeArrowheads="1"/>
          </p:cNvSpPr>
          <p:nvPr/>
        </p:nvSpPr>
        <p:spPr bwMode="auto">
          <a:xfrm>
            <a:off x="7908925" y="19304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6998" name="TextBox 7"/>
          <p:cNvSpPr txBox="1">
            <a:spLocks noChangeArrowheads="1"/>
          </p:cNvSpPr>
          <p:nvPr/>
        </p:nvSpPr>
        <p:spPr bwMode="auto">
          <a:xfrm>
            <a:off x="8509000" y="1866900"/>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b="1"/>
              <a:t>…</a:t>
            </a:r>
          </a:p>
        </p:txBody>
      </p:sp>
      <p:sp>
        <p:nvSpPr>
          <p:cNvPr id="36999" name="TextBox 261"/>
          <p:cNvSpPr txBox="1">
            <a:spLocks noChangeArrowheads="1"/>
          </p:cNvSpPr>
          <p:nvPr/>
        </p:nvSpPr>
        <p:spPr bwMode="auto">
          <a:xfrm>
            <a:off x="-17463" y="3475038"/>
            <a:ext cx="3381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b="1"/>
              <a:t>1</a:t>
            </a:r>
          </a:p>
        </p:txBody>
      </p:sp>
      <p:sp>
        <p:nvSpPr>
          <p:cNvPr id="37000" name="TextBox 262"/>
          <p:cNvSpPr txBox="1">
            <a:spLocks noChangeArrowheads="1"/>
          </p:cNvSpPr>
          <p:nvPr/>
        </p:nvSpPr>
        <p:spPr bwMode="auto">
          <a:xfrm>
            <a:off x="2247900" y="6421438"/>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b="1"/>
              <a:t>63</a:t>
            </a:r>
          </a:p>
        </p:txBody>
      </p:sp>
      <p:sp>
        <p:nvSpPr>
          <p:cNvPr id="37001" name="TextBox 263"/>
          <p:cNvSpPr txBox="1">
            <a:spLocks noChangeArrowheads="1"/>
          </p:cNvSpPr>
          <p:nvPr/>
        </p:nvSpPr>
        <p:spPr bwMode="auto">
          <a:xfrm>
            <a:off x="646113" y="1400175"/>
            <a:ext cx="85709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b="1"/>
              <a:t> </a:t>
            </a:r>
            <a:r>
              <a:rPr lang="en-GB" altLang="en-US" sz="2400"/>
              <a:t>1                5                10                 15                20                25 </a:t>
            </a:r>
            <a:r>
              <a:rPr lang="en-GB" altLang="en-US" sz="2400" b="1"/>
              <a:t> …</a:t>
            </a:r>
          </a:p>
        </p:txBody>
      </p:sp>
      <p:cxnSp>
        <p:nvCxnSpPr>
          <p:cNvPr id="41" name="Straight Connector 40"/>
          <p:cNvCxnSpPr>
            <a:stCxn id="36962" idx="2"/>
            <a:endCxn id="4" idx="2"/>
          </p:cNvCxnSpPr>
          <p:nvPr/>
        </p:nvCxnSpPr>
        <p:spPr>
          <a:xfrm>
            <a:off x="930275" y="2219325"/>
            <a:ext cx="2798763" cy="1738313"/>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a:endCxn id="4" idx="2"/>
          </p:cNvCxnSpPr>
          <p:nvPr/>
        </p:nvCxnSpPr>
        <p:spPr>
          <a:xfrm>
            <a:off x="1235075" y="2219325"/>
            <a:ext cx="2493963" cy="1738313"/>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1549400" y="2230438"/>
            <a:ext cx="2179638" cy="1554162"/>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a:endCxn id="4" idx="1"/>
          </p:cNvCxnSpPr>
          <p:nvPr/>
        </p:nvCxnSpPr>
        <p:spPr>
          <a:xfrm>
            <a:off x="1884363" y="2239963"/>
            <a:ext cx="1947862" cy="1452562"/>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a:endCxn id="4" idx="1"/>
          </p:cNvCxnSpPr>
          <p:nvPr/>
        </p:nvCxnSpPr>
        <p:spPr>
          <a:xfrm>
            <a:off x="2209800" y="2260600"/>
            <a:ext cx="1622425" cy="1431925"/>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a:endCxn id="4" idx="1"/>
          </p:cNvCxnSpPr>
          <p:nvPr/>
        </p:nvCxnSpPr>
        <p:spPr>
          <a:xfrm>
            <a:off x="2484438" y="2270125"/>
            <a:ext cx="1347787" cy="1422400"/>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a:stCxn id="36968" idx="2"/>
            <a:endCxn id="4" idx="1"/>
          </p:cNvCxnSpPr>
          <p:nvPr/>
        </p:nvCxnSpPr>
        <p:spPr>
          <a:xfrm>
            <a:off x="2778125" y="2230438"/>
            <a:ext cx="1054100" cy="1462087"/>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stCxn id="36972" idx="2"/>
            <a:endCxn id="4" idx="1"/>
          </p:cNvCxnSpPr>
          <p:nvPr/>
        </p:nvCxnSpPr>
        <p:spPr>
          <a:xfrm>
            <a:off x="3094038" y="2239963"/>
            <a:ext cx="738187" cy="1452562"/>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a:off x="3509963" y="2281238"/>
            <a:ext cx="369887" cy="1303337"/>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a:off x="3692525" y="2290763"/>
            <a:ext cx="369888" cy="1303337"/>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a:endCxn id="4" idx="0"/>
          </p:cNvCxnSpPr>
          <p:nvPr/>
        </p:nvCxnSpPr>
        <p:spPr>
          <a:xfrm>
            <a:off x="3978275" y="2320925"/>
            <a:ext cx="106363" cy="126365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flipH="1">
            <a:off x="4181475" y="2301875"/>
            <a:ext cx="203200" cy="130175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flipH="1">
            <a:off x="4181475" y="2290763"/>
            <a:ext cx="436563" cy="1293812"/>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a:endCxn id="4" idx="7"/>
          </p:cNvCxnSpPr>
          <p:nvPr/>
        </p:nvCxnSpPr>
        <p:spPr>
          <a:xfrm flipH="1">
            <a:off x="4335463" y="2311400"/>
            <a:ext cx="658812" cy="138112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a:endCxn id="4" idx="7"/>
          </p:cNvCxnSpPr>
          <p:nvPr/>
        </p:nvCxnSpPr>
        <p:spPr>
          <a:xfrm flipH="1">
            <a:off x="4335463" y="2281238"/>
            <a:ext cx="931862" cy="1411287"/>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flipH="1">
            <a:off x="4440238" y="2290763"/>
            <a:ext cx="1152525" cy="141605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a:stCxn id="36984" idx="2"/>
          </p:cNvCxnSpPr>
          <p:nvPr/>
        </p:nvCxnSpPr>
        <p:spPr>
          <a:xfrm flipH="1">
            <a:off x="4486275" y="2239963"/>
            <a:ext cx="1397000" cy="154940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a:endCxn id="4" idx="6"/>
          </p:cNvCxnSpPr>
          <p:nvPr/>
        </p:nvCxnSpPr>
        <p:spPr>
          <a:xfrm flipH="1">
            <a:off x="4440238" y="2290763"/>
            <a:ext cx="1773237" cy="166687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a:stCxn id="36988" idx="2"/>
            <a:endCxn id="4" idx="6"/>
          </p:cNvCxnSpPr>
          <p:nvPr/>
        </p:nvCxnSpPr>
        <p:spPr>
          <a:xfrm flipH="1">
            <a:off x="4440238" y="2251075"/>
            <a:ext cx="2071687" cy="170656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a:endCxn id="4" idx="6"/>
          </p:cNvCxnSpPr>
          <p:nvPr/>
        </p:nvCxnSpPr>
        <p:spPr>
          <a:xfrm flipH="1">
            <a:off x="4440238" y="2290763"/>
            <a:ext cx="2325687" cy="166687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a:endCxn id="4" idx="6"/>
          </p:cNvCxnSpPr>
          <p:nvPr/>
        </p:nvCxnSpPr>
        <p:spPr>
          <a:xfrm flipH="1">
            <a:off x="4440238" y="2251075"/>
            <a:ext cx="2671762" cy="170656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a:endCxn id="4" idx="6"/>
          </p:cNvCxnSpPr>
          <p:nvPr/>
        </p:nvCxnSpPr>
        <p:spPr>
          <a:xfrm flipH="1">
            <a:off x="4440238" y="2270125"/>
            <a:ext cx="2976562" cy="168751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a:endCxn id="4" idx="6"/>
          </p:cNvCxnSpPr>
          <p:nvPr/>
        </p:nvCxnSpPr>
        <p:spPr>
          <a:xfrm flipH="1">
            <a:off x="4440238" y="2270125"/>
            <a:ext cx="3352800" cy="168751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a:endCxn id="4" idx="6"/>
          </p:cNvCxnSpPr>
          <p:nvPr/>
        </p:nvCxnSpPr>
        <p:spPr>
          <a:xfrm flipH="1">
            <a:off x="4440238" y="2251075"/>
            <a:ext cx="3636962" cy="170656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a:stCxn id="36994" idx="2"/>
          </p:cNvCxnSpPr>
          <p:nvPr/>
        </p:nvCxnSpPr>
        <p:spPr>
          <a:xfrm flipH="1">
            <a:off x="4486275" y="2244725"/>
            <a:ext cx="3870325" cy="171291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p:nvCxnSpPr>
        <p:spPr>
          <a:xfrm flipH="1">
            <a:off x="4551363" y="2316163"/>
            <a:ext cx="4449762" cy="164147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6188075" y="4414838"/>
            <a:ext cx="2265363" cy="0"/>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flipH="1">
            <a:off x="6213475" y="5156200"/>
            <a:ext cx="2143125" cy="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sp>
        <p:nvSpPr>
          <p:cNvPr id="37030" name="TextBox 310"/>
          <p:cNvSpPr txBox="1">
            <a:spLocks noChangeArrowheads="1"/>
          </p:cNvSpPr>
          <p:nvPr/>
        </p:nvSpPr>
        <p:spPr bwMode="auto">
          <a:xfrm>
            <a:off x="6213475" y="3967163"/>
            <a:ext cx="24066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a:t>strong +ve weight</a:t>
            </a:r>
          </a:p>
        </p:txBody>
      </p:sp>
      <p:sp>
        <p:nvSpPr>
          <p:cNvPr id="37031" name="TextBox 313"/>
          <p:cNvSpPr txBox="1">
            <a:spLocks noChangeArrowheads="1"/>
          </p:cNvSpPr>
          <p:nvPr/>
        </p:nvSpPr>
        <p:spPr bwMode="auto">
          <a:xfrm>
            <a:off x="6227763" y="4627563"/>
            <a:ext cx="21748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a:t>low/zero weight</a:t>
            </a:r>
          </a:p>
        </p:txBody>
      </p:sp>
    </p:spTree>
    <p:extLst>
      <p:ext uri="{BB962C8B-B14F-4D97-AF65-F5344CB8AC3E}">
        <p14:creationId xmlns:p14="http://schemas.microsoft.com/office/powerpoint/2010/main" val="27225128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574675" y="296863"/>
            <a:ext cx="7772400" cy="1143000"/>
          </a:xfrm>
        </p:spPr>
        <p:txBody>
          <a:bodyPr/>
          <a:lstStyle/>
          <a:p>
            <a:r>
              <a:rPr lang="en-GB" altLang="en-US" smtClean="0">
                <a:solidFill>
                  <a:srgbClr val="FF3300"/>
                </a:solidFill>
              </a:rPr>
              <a:t>What does this unit detect? </a:t>
            </a:r>
            <a:endParaRPr lang="en-GB" altLang="en-US" i="1" smtClean="0">
              <a:solidFill>
                <a:srgbClr val="FF3300"/>
              </a:solidFill>
            </a:endParaRPr>
          </a:p>
        </p:txBody>
      </p:sp>
      <p:sp>
        <p:nvSpPr>
          <p:cNvPr id="4" name="Oval 3"/>
          <p:cNvSpPr/>
          <p:nvPr/>
        </p:nvSpPr>
        <p:spPr>
          <a:xfrm>
            <a:off x="3729038" y="3584575"/>
            <a:ext cx="711200" cy="7461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7892" name="Rectangle 3"/>
          <p:cNvSpPr>
            <a:spLocks noChangeArrowheads="1"/>
          </p:cNvSpPr>
          <p:nvPr/>
        </p:nvSpPr>
        <p:spPr bwMode="auto">
          <a:xfrm>
            <a:off x="228600" y="37941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893" name="Rectangle 4"/>
          <p:cNvSpPr>
            <a:spLocks noChangeArrowheads="1"/>
          </p:cNvSpPr>
          <p:nvPr/>
        </p:nvSpPr>
        <p:spPr bwMode="auto">
          <a:xfrm>
            <a:off x="838200" y="37941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894" name="Rectangle 5"/>
          <p:cNvSpPr>
            <a:spLocks noChangeArrowheads="1"/>
          </p:cNvSpPr>
          <p:nvPr/>
        </p:nvSpPr>
        <p:spPr bwMode="auto">
          <a:xfrm>
            <a:off x="1143000" y="3794125"/>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895" name="Rectangle 6"/>
          <p:cNvSpPr>
            <a:spLocks noChangeArrowheads="1"/>
          </p:cNvSpPr>
          <p:nvPr/>
        </p:nvSpPr>
        <p:spPr bwMode="auto">
          <a:xfrm>
            <a:off x="533400" y="37941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896" name="Rectangle 7"/>
          <p:cNvSpPr>
            <a:spLocks noChangeArrowheads="1"/>
          </p:cNvSpPr>
          <p:nvPr/>
        </p:nvSpPr>
        <p:spPr bwMode="auto">
          <a:xfrm>
            <a:off x="228600" y="40989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897" name="Rectangle 8"/>
          <p:cNvSpPr>
            <a:spLocks noChangeArrowheads="1"/>
          </p:cNvSpPr>
          <p:nvPr/>
        </p:nvSpPr>
        <p:spPr bwMode="auto">
          <a:xfrm>
            <a:off x="838200" y="4098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898" name="Rectangle 9"/>
          <p:cNvSpPr>
            <a:spLocks noChangeArrowheads="1"/>
          </p:cNvSpPr>
          <p:nvPr/>
        </p:nvSpPr>
        <p:spPr bwMode="auto">
          <a:xfrm>
            <a:off x="1143000" y="4098925"/>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899" name="Rectangle 10"/>
          <p:cNvSpPr>
            <a:spLocks noChangeArrowheads="1"/>
          </p:cNvSpPr>
          <p:nvPr/>
        </p:nvSpPr>
        <p:spPr bwMode="auto">
          <a:xfrm>
            <a:off x="533400" y="4098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00" name="Rectangle 11"/>
          <p:cNvSpPr>
            <a:spLocks noChangeArrowheads="1"/>
          </p:cNvSpPr>
          <p:nvPr/>
        </p:nvSpPr>
        <p:spPr bwMode="auto">
          <a:xfrm>
            <a:off x="228600" y="44037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01" name="Rectangle 12"/>
          <p:cNvSpPr>
            <a:spLocks noChangeArrowheads="1"/>
          </p:cNvSpPr>
          <p:nvPr/>
        </p:nvSpPr>
        <p:spPr bwMode="auto">
          <a:xfrm>
            <a:off x="838200" y="44037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02" name="Rectangle 13"/>
          <p:cNvSpPr>
            <a:spLocks noChangeArrowheads="1"/>
          </p:cNvSpPr>
          <p:nvPr/>
        </p:nvSpPr>
        <p:spPr bwMode="auto">
          <a:xfrm>
            <a:off x="1143000" y="44037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03" name="Rectangle 14"/>
          <p:cNvSpPr>
            <a:spLocks noChangeArrowheads="1"/>
          </p:cNvSpPr>
          <p:nvPr/>
        </p:nvSpPr>
        <p:spPr bwMode="auto">
          <a:xfrm>
            <a:off x="533400" y="44037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04" name="Rectangle 15"/>
          <p:cNvSpPr>
            <a:spLocks noChangeArrowheads="1"/>
          </p:cNvSpPr>
          <p:nvPr/>
        </p:nvSpPr>
        <p:spPr bwMode="auto">
          <a:xfrm>
            <a:off x="228600" y="4708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05" name="Rectangle 16"/>
          <p:cNvSpPr>
            <a:spLocks noChangeArrowheads="1"/>
          </p:cNvSpPr>
          <p:nvPr/>
        </p:nvSpPr>
        <p:spPr bwMode="auto">
          <a:xfrm>
            <a:off x="838200" y="4708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06" name="Rectangle 17"/>
          <p:cNvSpPr>
            <a:spLocks noChangeArrowheads="1"/>
          </p:cNvSpPr>
          <p:nvPr/>
        </p:nvSpPr>
        <p:spPr bwMode="auto">
          <a:xfrm>
            <a:off x="1143000" y="4708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07" name="Rectangle 18"/>
          <p:cNvSpPr>
            <a:spLocks noChangeArrowheads="1"/>
          </p:cNvSpPr>
          <p:nvPr/>
        </p:nvSpPr>
        <p:spPr bwMode="auto">
          <a:xfrm>
            <a:off x="533400" y="4708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08" name="Rectangle 19"/>
          <p:cNvSpPr>
            <a:spLocks noChangeArrowheads="1"/>
          </p:cNvSpPr>
          <p:nvPr/>
        </p:nvSpPr>
        <p:spPr bwMode="auto">
          <a:xfrm>
            <a:off x="228600" y="50133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09" name="Rectangle 20"/>
          <p:cNvSpPr>
            <a:spLocks noChangeArrowheads="1"/>
          </p:cNvSpPr>
          <p:nvPr/>
        </p:nvSpPr>
        <p:spPr bwMode="auto">
          <a:xfrm>
            <a:off x="838200" y="50133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10" name="Rectangle 21"/>
          <p:cNvSpPr>
            <a:spLocks noChangeArrowheads="1"/>
          </p:cNvSpPr>
          <p:nvPr/>
        </p:nvSpPr>
        <p:spPr bwMode="auto">
          <a:xfrm>
            <a:off x="1143000" y="50133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11" name="Rectangle 22"/>
          <p:cNvSpPr>
            <a:spLocks noChangeArrowheads="1"/>
          </p:cNvSpPr>
          <p:nvPr/>
        </p:nvSpPr>
        <p:spPr bwMode="auto">
          <a:xfrm>
            <a:off x="533400" y="50133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12" name="Rectangle 127"/>
          <p:cNvSpPr>
            <a:spLocks noChangeArrowheads="1"/>
          </p:cNvSpPr>
          <p:nvPr/>
        </p:nvSpPr>
        <p:spPr bwMode="auto">
          <a:xfrm>
            <a:off x="533400" y="40989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13" name="Rectangle 128"/>
          <p:cNvSpPr>
            <a:spLocks noChangeArrowheads="1"/>
          </p:cNvSpPr>
          <p:nvPr/>
        </p:nvSpPr>
        <p:spPr bwMode="auto">
          <a:xfrm>
            <a:off x="838200" y="40989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14" name="Rectangle 129"/>
          <p:cNvSpPr>
            <a:spLocks noChangeArrowheads="1"/>
          </p:cNvSpPr>
          <p:nvPr/>
        </p:nvSpPr>
        <p:spPr bwMode="auto">
          <a:xfrm>
            <a:off x="533400" y="37941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15" name="Rectangle 130"/>
          <p:cNvSpPr>
            <a:spLocks noChangeArrowheads="1"/>
          </p:cNvSpPr>
          <p:nvPr/>
        </p:nvSpPr>
        <p:spPr bwMode="auto">
          <a:xfrm>
            <a:off x="533400" y="44037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16" name="Rectangle 131"/>
          <p:cNvSpPr>
            <a:spLocks noChangeArrowheads="1"/>
          </p:cNvSpPr>
          <p:nvPr/>
        </p:nvSpPr>
        <p:spPr bwMode="auto">
          <a:xfrm>
            <a:off x="533400" y="47085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17" name="Rectangle 132"/>
          <p:cNvSpPr>
            <a:spLocks noChangeArrowheads="1"/>
          </p:cNvSpPr>
          <p:nvPr/>
        </p:nvSpPr>
        <p:spPr bwMode="auto">
          <a:xfrm>
            <a:off x="838200" y="50133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18" name="Rectangle 3"/>
          <p:cNvSpPr>
            <a:spLocks noChangeArrowheads="1"/>
          </p:cNvSpPr>
          <p:nvPr/>
        </p:nvSpPr>
        <p:spPr bwMode="auto">
          <a:xfrm>
            <a:off x="1468438" y="3805238"/>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19" name="Rectangle 4"/>
          <p:cNvSpPr>
            <a:spLocks noChangeArrowheads="1"/>
          </p:cNvSpPr>
          <p:nvPr/>
        </p:nvSpPr>
        <p:spPr bwMode="auto">
          <a:xfrm>
            <a:off x="2078038" y="38052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20" name="Rectangle 6"/>
          <p:cNvSpPr>
            <a:spLocks noChangeArrowheads="1"/>
          </p:cNvSpPr>
          <p:nvPr/>
        </p:nvSpPr>
        <p:spPr bwMode="auto">
          <a:xfrm>
            <a:off x="1773238" y="38052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21" name="Rectangle 7"/>
          <p:cNvSpPr>
            <a:spLocks noChangeArrowheads="1"/>
          </p:cNvSpPr>
          <p:nvPr/>
        </p:nvSpPr>
        <p:spPr bwMode="auto">
          <a:xfrm>
            <a:off x="1468438" y="41100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22" name="Rectangle 8"/>
          <p:cNvSpPr>
            <a:spLocks noChangeArrowheads="1"/>
          </p:cNvSpPr>
          <p:nvPr/>
        </p:nvSpPr>
        <p:spPr bwMode="auto">
          <a:xfrm>
            <a:off x="2078038" y="41100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23" name="Rectangle 10"/>
          <p:cNvSpPr>
            <a:spLocks noChangeArrowheads="1"/>
          </p:cNvSpPr>
          <p:nvPr/>
        </p:nvSpPr>
        <p:spPr bwMode="auto">
          <a:xfrm>
            <a:off x="1773238" y="41100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24" name="Rectangle 11"/>
          <p:cNvSpPr>
            <a:spLocks noChangeArrowheads="1"/>
          </p:cNvSpPr>
          <p:nvPr/>
        </p:nvSpPr>
        <p:spPr bwMode="auto">
          <a:xfrm>
            <a:off x="1468438" y="4414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25" name="Rectangle 12"/>
          <p:cNvSpPr>
            <a:spLocks noChangeArrowheads="1"/>
          </p:cNvSpPr>
          <p:nvPr/>
        </p:nvSpPr>
        <p:spPr bwMode="auto">
          <a:xfrm>
            <a:off x="2078038" y="4414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26" name="Rectangle 14"/>
          <p:cNvSpPr>
            <a:spLocks noChangeArrowheads="1"/>
          </p:cNvSpPr>
          <p:nvPr/>
        </p:nvSpPr>
        <p:spPr bwMode="auto">
          <a:xfrm>
            <a:off x="1773238" y="4414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27" name="Rectangle 15"/>
          <p:cNvSpPr>
            <a:spLocks noChangeArrowheads="1"/>
          </p:cNvSpPr>
          <p:nvPr/>
        </p:nvSpPr>
        <p:spPr bwMode="auto">
          <a:xfrm>
            <a:off x="1468438" y="4719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28" name="Rectangle 16"/>
          <p:cNvSpPr>
            <a:spLocks noChangeArrowheads="1"/>
          </p:cNvSpPr>
          <p:nvPr/>
        </p:nvSpPr>
        <p:spPr bwMode="auto">
          <a:xfrm>
            <a:off x="2078038" y="4719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29" name="Rectangle 18"/>
          <p:cNvSpPr>
            <a:spLocks noChangeArrowheads="1"/>
          </p:cNvSpPr>
          <p:nvPr/>
        </p:nvSpPr>
        <p:spPr bwMode="auto">
          <a:xfrm>
            <a:off x="1773238" y="4719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30" name="Rectangle 19"/>
          <p:cNvSpPr>
            <a:spLocks noChangeArrowheads="1"/>
          </p:cNvSpPr>
          <p:nvPr/>
        </p:nvSpPr>
        <p:spPr bwMode="auto">
          <a:xfrm>
            <a:off x="1468438" y="50244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31" name="Rectangle 20"/>
          <p:cNvSpPr>
            <a:spLocks noChangeArrowheads="1"/>
          </p:cNvSpPr>
          <p:nvPr/>
        </p:nvSpPr>
        <p:spPr bwMode="auto">
          <a:xfrm>
            <a:off x="2078038" y="50244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32" name="Rectangle 22"/>
          <p:cNvSpPr>
            <a:spLocks noChangeArrowheads="1"/>
          </p:cNvSpPr>
          <p:nvPr/>
        </p:nvSpPr>
        <p:spPr bwMode="auto">
          <a:xfrm>
            <a:off x="1468438" y="50244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33" name="Rectangle 127"/>
          <p:cNvSpPr>
            <a:spLocks noChangeArrowheads="1"/>
          </p:cNvSpPr>
          <p:nvPr/>
        </p:nvSpPr>
        <p:spPr bwMode="auto">
          <a:xfrm>
            <a:off x="1773238" y="41100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34" name="Rectangle 128"/>
          <p:cNvSpPr>
            <a:spLocks noChangeArrowheads="1"/>
          </p:cNvSpPr>
          <p:nvPr/>
        </p:nvSpPr>
        <p:spPr bwMode="auto">
          <a:xfrm>
            <a:off x="1762125" y="53387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35" name="Rectangle 129"/>
          <p:cNvSpPr>
            <a:spLocks noChangeArrowheads="1"/>
          </p:cNvSpPr>
          <p:nvPr/>
        </p:nvSpPr>
        <p:spPr bwMode="auto">
          <a:xfrm>
            <a:off x="1773238" y="38052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36" name="Rectangle 130"/>
          <p:cNvSpPr>
            <a:spLocks noChangeArrowheads="1"/>
          </p:cNvSpPr>
          <p:nvPr/>
        </p:nvSpPr>
        <p:spPr bwMode="auto">
          <a:xfrm>
            <a:off x="1773238" y="44148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37" name="Rectangle 131"/>
          <p:cNvSpPr>
            <a:spLocks noChangeArrowheads="1"/>
          </p:cNvSpPr>
          <p:nvPr/>
        </p:nvSpPr>
        <p:spPr bwMode="auto">
          <a:xfrm>
            <a:off x="1773238" y="47196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38" name="Rectangle 132"/>
          <p:cNvSpPr>
            <a:spLocks noChangeArrowheads="1"/>
          </p:cNvSpPr>
          <p:nvPr/>
        </p:nvSpPr>
        <p:spPr bwMode="auto">
          <a:xfrm>
            <a:off x="2078038" y="50244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39" name="Rectangle 3"/>
          <p:cNvSpPr>
            <a:spLocks noChangeArrowheads="1"/>
          </p:cNvSpPr>
          <p:nvPr/>
        </p:nvSpPr>
        <p:spPr bwMode="auto">
          <a:xfrm>
            <a:off x="249238" y="53292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40" name="Rectangle 4"/>
          <p:cNvSpPr>
            <a:spLocks noChangeArrowheads="1"/>
          </p:cNvSpPr>
          <p:nvPr/>
        </p:nvSpPr>
        <p:spPr bwMode="auto">
          <a:xfrm>
            <a:off x="858838" y="53292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41" name="Rectangle 5"/>
          <p:cNvSpPr>
            <a:spLocks noChangeArrowheads="1"/>
          </p:cNvSpPr>
          <p:nvPr/>
        </p:nvSpPr>
        <p:spPr bwMode="auto">
          <a:xfrm>
            <a:off x="1163638" y="53292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42" name="Rectangle 6"/>
          <p:cNvSpPr>
            <a:spLocks noChangeArrowheads="1"/>
          </p:cNvSpPr>
          <p:nvPr/>
        </p:nvSpPr>
        <p:spPr bwMode="auto">
          <a:xfrm>
            <a:off x="554038" y="53292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43" name="Rectangle 7"/>
          <p:cNvSpPr>
            <a:spLocks noChangeArrowheads="1"/>
          </p:cNvSpPr>
          <p:nvPr/>
        </p:nvSpPr>
        <p:spPr bwMode="auto">
          <a:xfrm>
            <a:off x="249238" y="56340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44" name="Rectangle 8"/>
          <p:cNvSpPr>
            <a:spLocks noChangeArrowheads="1"/>
          </p:cNvSpPr>
          <p:nvPr/>
        </p:nvSpPr>
        <p:spPr bwMode="auto">
          <a:xfrm>
            <a:off x="858838" y="56340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45" name="Rectangle 9"/>
          <p:cNvSpPr>
            <a:spLocks noChangeArrowheads="1"/>
          </p:cNvSpPr>
          <p:nvPr/>
        </p:nvSpPr>
        <p:spPr bwMode="auto">
          <a:xfrm>
            <a:off x="1163638" y="56340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46" name="Rectangle 10"/>
          <p:cNvSpPr>
            <a:spLocks noChangeArrowheads="1"/>
          </p:cNvSpPr>
          <p:nvPr/>
        </p:nvSpPr>
        <p:spPr bwMode="auto">
          <a:xfrm>
            <a:off x="554038" y="56340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47" name="Rectangle 11"/>
          <p:cNvSpPr>
            <a:spLocks noChangeArrowheads="1"/>
          </p:cNvSpPr>
          <p:nvPr/>
        </p:nvSpPr>
        <p:spPr bwMode="auto">
          <a:xfrm>
            <a:off x="249238" y="5938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48" name="Rectangle 12"/>
          <p:cNvSpPr>
            <a:spLocks noChangeArrowheads="1"/>
          </p:cNvSpPr>
          <p:nvPr/>
        </p:nvSpPr>
        <p:spPr bwMode="auto">
          <a:xfrm>
            <a:off x="858838" y="5938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49" name="Rectangle 13"/>
          <p:cNvSpPr>
            <a:spLocks noChangeArrowheads="1"/>
          </p:cNvSpPr>
          <p:nvPr/>
        </p:nvSpPr>
        <p:spPr bwMode="auto">
          <a:xfrm>
            <a:off x="1163638" y="5938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50" name="Rectangle 14"/>
          <p:cNvSpPr>
            <a:spLocks noChangeArrowheads="1"/>
          </p:cNvSpPr>
          <p:nvPr/>
        </p:nvSpPr>
        <p:spPr bwMode="auto">
          <a:xfrm>
            <a:off x="554038" y="5938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51" name="Rectangle 15"/>
          <p:cNvSpPr>
            <a:spLocks noChangeArrowheads="1"/>
          </p:cNvSpPr>
          <p:nvPr/>
        </p:nvSpPr>
        <p:spPr bwMode="auto">
          <a:xfrm>
            <a:off x="249238" y="6243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52" name="Rectangle 16"/>
          <p:cNvSpPr>
            <a:spLocks noChangeArrowheads="1"/>
          </p:cNvSpPr>
          <p:nvPr/>
        </p:nvSpPr>
        <p:spPr bwMode="auto">
          <a:xfrm>
            <a:off x="858838" y="6243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53" name="Rectangle 17"/>
          <p:cNvSpPr>
            <a:spLocks noChangeArrowheads="1"/>
          </p:cNvSpPr>
          <p:nvPr/>
        </p:nvSpPr>
        <p:spPr bwMode="auto">
          <a:xfrm>
            <a:off x="1163638" y="6243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54" name="Rectangle 18"/>
          <p:cNvSpPr>
            <a:spLocks noChangeArrowheads="1"/>
          </p:cNvSpPr>
          <p:nvPr/>
        </p:nvSpPr>
        <p:spPr bwMode="auto">
          <a:xfrm>
            <a:off x="554038" y="6243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55" name="Rectangle 127"/>
          <p:cNvSpPr>
            <a:spLocks noChangeArrowheads="1"/>
          </p:cNvSpPr>
          <p:nvPr/>
        </p:nvSpPr>
        <p:spPr bwMode="auto">
          <a:xfrm>
            <a:off x="1498600" y="49942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56" name="Rectangle 128"/>
          <p:cNvSpPr>
            <a:spLocks noChangeArrowheads="1"/>
          </p:cNvSpPr>
          <p:nvPr/>
        </p:nvSpPr>
        <p:spPr bwMode="auto">
          <a:xfrm>
            <a:off x="858838" y="56340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57" name="Rectangle 129"/>
          <p:cNvSpPr>
            <a:spLocks noChangeArrowheads="1"/>
          </p:cNvSpPr>
          <p:nvPr/>
        </p:nvSpPr>
        <p:spPr bwMode="auto">
          <a:xfrm>
            <a:off x="1184275" y="59388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58" name="Rectangle 130"/>
          <p:cNvSpPr>
            <a:spLocks noChangeArrowheads="1"/>
          </p:cNvSpPr>
          <p:nvPr/>
        </p:nvSpPr>
        <p:spPr bwMode="auto">
          <a:xfrm>
            <a:off x="847725" y="46990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59" name="Rectangle 131"/>
          <p:cNvSpPr>
            <a:spLocks noChangeArrowheads="1"/>
          </p:cNvSpPr>
          <p:nvPr/>
        </p:nvSpPr>
        <p:spPr bwMode="auto">
          <a:xfrm>
            <a:off x="1173163" y="50038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60" name="Rectangle 3"/>
          <p:cNvSpPr>
            <a:spLocks noChangeArrowheads="1"/>
          </p:cNvSpPr>
          <p:nvPr/>
        </p:nvSpPr>
        <p:spPr bwMode="auto">
          <a:xfrm>
            <a:off x="1457325" y="53387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61" name="Rectangle 4"/>
          <p:cNvSpPr>
            <a:spLocks noChangeArrowheads="1"/>
          </p:cNvSpPr>
          <p:nvPr/>
        </p:nvSpPr>
        <p:spPr bwMode="auto">
          <a:xfrm>
            <a:off x="2066925" y="53387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62" name="Rectangle 6"/>
          <p:cNvSpPr>
            <a:spLocks noChangeArrowheads="1"/>
          </p:cNvSpPr>
          <p:nvPr/>
        </p:nvSpPr>
        <p:spPr bwMode="auto">
          <a:xfrm>
            <a:off x="1457325" y="53387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63" name="Rectangle 7"/>
          <p:cNvSpPr>
            <a:spLocks noChangeArrowheads="1"/>
          </p:cNvSpPr>
          <p:nvPr/>
        </p:nvSpPr>
        <p:spPr bwMode="auto">
          <a:xfrm>
            <a:off x="1752600" y="50244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64" name="Rectangle 8"/>
          <p:cNvSpPr>
            <a:spLocks noChangeArrowheads="1"/>
          </p:cNvSpPr>
          <p:nvPr/>
        </p:nvSpPr>
        <p:spPr bwMode="auto">
          <a:xfrm>
            <a:off x="2066925" y="56435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65" name="Rectangle 10"/>
          <p:cNvSpPr>
            <a:spLocks noChangeArrowheads="1"/>
          </p:cNvSpPr>
          <p:nvPr/>
        </p:nvSpPr>
        <p:spPr bwMode="auto">
          <a:xfrm>
            <a:off x="1457325" y="56435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66" name="Rectangle 11"/>
          <p:cNvSpPr>
            <a:spLocks noChangeArrowheads="1"/>
          </p:cNvSpPr>
          <p:nvPr/>
        </p:nvSpPr>
        <p:spPr bwMode="auto">
          <a:xfrm>
            <a:off x="1457325" y="59483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67" name="Rectangle 12"/>
          <p:cNvSpPr>
            <a:spLocks noChangeArrowheads="1"/>
          </p:cNvSpPr>
          <p:nvPr/>
        </p:nvSpPr>
        <p:spPr bwMode="auto">
          <a:xfrm>
            <a:off x="2066925" y="59483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68" name="Rectangle 14"/>
          <p:cNvSpPr>
            <a:spLocks noChangeArrowheads="1"/>
          </p:cNvSpPr>
          <p:nvPr/>
        </p:nvSpPr>
        <p:spPr bwMode="auto">
          <a:xfrm>
            <a:off x="1457325" y="59483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69" name="Rectangle 15"/>
          <p:cNvSpPr>
            <a:spLocks noChangeArrowheads="1"/>
          </p:cNvSpPr>
          <p:nvPr/>
        </p:nvSpPr>
        <p:spPr bwMode="auto">
          <a:xfrm>
            <a:off x="1457325" y="6253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70" name="Rectangle 16"/>
          <p:cNvSpPr>
            <a:spLocks noChangeArrowheads="1"/>
          </p:cNvSpPr>
          <p:nvPr/>
        </p:nvSpPr>
        <p:spPr bwMode="auto">
          <a:xfrm>
            <a:off x="2066925" y="6253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71" name="Rectangle 18"/>
          <p:cNvSpPr>
            <a:spLocks noChangeArrowheads="1"/>
          </p:cNvSpPr>
          <p:nvPr/>
        </p:nvSpPr>
        <p:spPr bwMode="auto">
          <a:xfrm>
            <a:off x="1457325" y="6253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72" name="Rectangle 127"/>
          <p:cNvSpPr>
            <a:spLocks noChangeArrowheads="1"/>
          </p:cNvSpPr>
          <p:nvPr/>
        </p:nvSpPr>
        <p:spPr bwMode="auto">
          <a:xfrm>
            <a:off x="1457325" y="56435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73" name="Rectangle 128"/>
          <p:cNvSpPr>
            <a:spLocks noChangeArrowheads="1"/>
          </p:cNvSpPr>
          <p:nvPr/>
        </p:nvSpPr>
        <p:spPr bwMode="auto">
          <a:xfrm>
            <a:off x="533400" y="50339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74" name="Rectangle 129"/>
          <p:cNvSpPr>
            <a:spLocks noChangeArrowheads="1"/>
          </p:cNvSpPr>
          <p:nvPr/>
        </p:nvSpPr>
        <p:spPr bwMode="auto">
          <a:xfrm>
            <a:off x="1457325" y="53387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75" name="Rectangle 130"/>
          <p:cNvSpPr>
            <a:spLocks noChangeArrowheads="1"/>
          </p:cNvSpPr>
          <p:nvPr/>
        </p:nvSpPr>
        <p:spPr bwMode="auto">
          <a:xfrm>
            <a:off x="1457325" y="59483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76" name="Rectangle 131"/>
          <p:cNvSpPr>
            <a:spLocks noChangeArrowheads="1"/>
          </p:cNvSpPr>
          <p:nvPr/>
        </p:nvSpPr>
        <p:spPr bwMode="auto">
          <a:xfrm>
            <a:off x="1457325" y="62531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77" name="Rectangle 11"/>
          <p:cNvSpPr>
            <a:spLocks noChangeArrowheads="1"/>
          </p:cNvSpPr>
          <p:nvPr/>
        </p:nvSpPr>
        <p:spPr bwMode="auto">
          <a:xfrm>
            <a:off x="238125" y="4098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78" name="Rectangle 11"/>
          <p:cNvSpPr>
            <a:spLocks noChangeArrowheads="1"/>
          </p:cNvSpPr>
          <p:nvPr/>
        </p:nvSpPr>
        <p:spPr bwMode="auto">
          <a:xfrm>
            <a:off x="533400" y="37846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79" name="Rectangle 22"/>
          <p:cNvSpPr>
            <a:spLocks noChangeArrowheads="1"/>
          </p:cNvSpPr>
          <p:nvPr/>
        </p:nvSpPr>
        <p:spPr bwMode="auto">
          <a:xfrm>
            <a:off x="258763" y="56134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80" name="Rectangle 21"/>
          <p:cNvSpPr>
            <a:spLocks noChangeArrowheads="1"/>
          </p:cNvSpPr>
          <p:nvPr/>
        </p:nvSpPr>
        <p:spPr bwMode="auto">
          <a:xfrm>
            <a:off x="2078038" y="50339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81" name="Rectangle 21"/>
          <p:cNvSpPr>
            <a:spLocks noChangeArrowheads="1"/>
          </p:cNvSpPr>
          <p:nvPr/>
        </p:nvSpPr>
        <p:spPr bwMode="auto">
          <a:xfrm>
            <a:off x="879475" y="5622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82" name="Rectangle 15"/>
          <p:cNvSpPr>
            <a:spLocks noChangeArrowheads="1"/>
          </p:cNvSpPr>
          <p:nvPr/>
        </p:nvSpPr>
        <p:spPr bwMode="auto">
          <a:xfrm>
            <a:off x="1762125" y="5622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83" name="Rectangle 16"/>
          <p:cNvSpPr>
            <a:spLocks noChangeArrowheads="1"/>
          </p:cNvSpPr>
          <p:nvPr/>
        </p:nvSpPr>
        <p:spPr bwMode="auto">
          <a:xfrm>
            <a:off x="1782763" y="6243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84" name="Rectangle 16"/>
          <p:cNvSpPr>
            <a:spLocks noChangeArrowheads="1"/>
          </p:cNvSpPr>
          <p:nvPr/>
        </p:nvSpPr>
        <p:spPr bwMode="auto">
          <a:xfrm>
            <a:off x="1782763" y="59277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85" name="Rectangle 131"/>
          <p:cNvSpPr>
            <a:spLocks noChangeArrowheads="1"/>
          </p:cNvSpPr>
          <p:nvPr/>
        </p:nvSpPr>
        <p:spPr bwMode="auto">
          <a:xfrm>
            <a:off x="1173163" y="62325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86" name="Rectangle 3"/>
          <p:cNvSpPr>
            <a:spLocks noChangeArrowheads="1"/>
          </p:cNvSpPr>
          <p:nvPr/>
        </p:nvSpPr>
        <p:spPr bwMode="auto">
          <a:xfrm>
            <a:off x="777875" y="1914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87" name="Rectangle 4"/>
          <p:cNvSpPr>
            <a:spLocks noChangeArrowheads="1"/>
          </p:cNvSpPr>
          <p:nvPr/>
        </p:nvSpPr>
        <p:spPr bwMode="auto">
          <a:xfrm>
            <a:off x="1387475" y="1914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88" name="Rectangle 5"/>
          <p:cNvSpPr>
            <a:spLocks noChangeArrowheads="1"/>
          </p:cNvSpPr>
          <p:nvPr/>
        </p:nvSpPr>
        <p:spPr bwMode="auto">
          <a:xfrm>
            <a:off x="1692275" y="1914525"/>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89" name="Rectangle 6"/>
          <p:cNvSpPr>
            <a:spLocks noChangeArrowheads="1"/>
          </p:cNvSpPr>
          <p:nvPr/>
        </p:nvSpPr>
        <p:spPr bwMode="auto">
          <a:xfrm>
            <a:off x="1082675" y="1914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90" name="Rectangle 129"/>
          <p:cNvSpPr>
            <a:spLocks noChangeArrowheads="1"/>
          </p:cNvSpPr>
          <p:nvPr/>
        </p:nvSpPr>
        <p:spPr bwMode="auto">
          <a:xfrm>
            <a:off x="1082675" y="19145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91" name="Rectangle 3"/>
          <p:cNvSpPr>
            <a:spLocks noChangeArrowheads="1"/>
          </p:cNvSpPr>
          <p:nvPr/>
        </p:nvSpPr>
        <p:spPr bwMode="auto">
          <a:xfrm>
            <a:off x="2016125" y="1925638"/>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92" name="Rectangle 4"/>
          <p:cNvSpPr>
            <a:spLocks noChangeArrowheads="1"/>
          </p:cNvSpPr>
          <p:nvPr/>
        </p:nvSpPr>
        <p:spPr bwMode="auto">
          <a:xfrm>
            <a:off x="2625725" y="1925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93" name="Rectangle 6"/>
          <p:cNvSpPr>
            <a:spLocks noChangeArrowheads="1"/>
          </p:cNvSpPr>
          <p:nvPr/>
        </p:nvSpPr>
        <p:spPr bwMode="auto">
          <a:xfrm>
            <a:off x="2320925" y="1925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94" name="Rectangle 129"/>
          <p:cNvSpPr>
            <a:spLocks noChangeArrowheads="1"/>
          </p:cNvSpPr>
          <p:nvPr/>
        </p:nvSpPr>
        <p:spPr bwMode="auto">
          <a:xfrm>
            <a:off x="2320925" y="19256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95" name="Rectangle 11"/>
          <p:cNvSpPr>
            <a:spLocks noChangeArrowheads="1"/>
          </p:cNvSpPr>
          <p:nvPr/>
        </p:nvSpPr>
        <p:spPr bwMode="auto">
          <a:xfrm>
            <a:off x="1082675" y="19050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96" name="Rectangle 7"/>
          <p:cNvSpPr>
            <a:spLocks noChangeArrowheads="1"/>
          </p:cNvSpPr>
          <p:nvPr/>
        </p:nvSpPr>
        <p:spPr bwMode="auto">
          <a:xfrm>
            <a:off x="2941638" y="19351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97" name="Rectangle 8"/>
          <p:cNvSpPr>
            <a:spLocks noChangeArrowheads="1"/>
          </p:cNvSpPr>
          <p:nvPr/>
        </p:nvSpPr>
        <p:spPr bwMode="auto">
          <a:xfrm>
            <a:off x="3551238"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98" name="Rectangle 9"/>
          <p:cNvSpPr>
            <a:spLocks noChangeArrowheads="1"/>
          </p:cNvSpPr>
          <p:nvPr/>
        </p:nvSpPr>
        <p:spPr bwMode="auto">
          <a:xfrm>
            <a:off x="3856038" y="1935163"/>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7999" name="Rectangle 10"/>
          <p:cNvSpPr>
            <a:spLocks noChangeArrowheads="1"/>
          </p:cNvSpPr>
          <p:nvPr/>
        </p:nvSpPr>
        <p:spPr bwMode="auto">
          <a:xfrm>
            <a:off x="3246438"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000" name="Rectangle 127"/>
          <p:cNvSpPr>
            <a:spLocks noChangeArrowheads="1"/>
          </p:cNvSpPr>
          <p:nvPr/>
        </p:nvSpPr>
        <p:spPr bwMode="auto">
          <a:xfrm>
            <a:off x="3246438" y="19351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001" name="Rectangle 128"/>
          <p:cNvSpPr>
            <a:spLocks noChangeArrowheads="1"/>
          </p:cNvSpPr>
          <p:nvPr/>
        </p:nvSpPr>
        <p:spPr bwMode="auto">
          <a:xfrm>
            <a:off x="3551238" y="19351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002" name="Rectangle 7"/>
          <p:cNvSpPr>
            <a:spLocks noChangeArrowheads="1"/>
          </p:cNvSpPr>
          <p:nvPr/>
        </p:nvSpPr>
        <p:spPr bwMode="auto">
          <a:xfrm>
            <a:off x="4181475" y="19462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003" name="Rectangle 8"/>
          <p:cNvSpPr>
            <a:spLocks noChangeArrowheads="1"/>
          </p:cNvSpPr>
          <p:nvPr/>
        </p:nvSpPr>
        <p:spPr bwMode="auto">
          <a:xfrm>
            <a:off x="4791075" y="194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004" name="Rectangle 10"/>
          <p:cNvSpPr>
            <a:spLocks noChangeArrowheads="1"/>
          </p:cNvSpPr>
          <p:nvPr/>
        </p:nvSpPr>
        <p:spPr bwMode="auto">
          <a:xfrm>
            <a:off x="4486275" y="194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005" name="Rectangle 127"/>
          <p:cNvSpPr>
            <a:spLocks noChangeArrowheads="1"/>
          </p:cNvSpPr>
          <p:nvPr/>
        </p:nvSpPr>
        <p:spPr bwMode="auto">
          <a:xfrm>
            <a:off x="4486275" y="19462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006" name="Rectangle 11"/>
          <p:cNvSpPr>
            <a:spLocks noChangeArrowheads="1"/>
          </p:cNvSpPr>
          <p:nvPr/>
        </p:nvSpPr>
        <p:spPr bwMode="auto">
          <a:xfrm>
            <a:off x="2951163"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007" name="Rectangle 11"/>
          <p:cNvSpPr>
            <a:spLocks noChangeArrowheads="1"/>
          </p:cNvSpPr>
          <p:nvPr/>
        </p:nvSpPr>
        <p:spPr bwMode="auto">
          <a:xfrm>
            <a:off x="5121275"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008" name="Rectangle 12"/>
          <p:cNvSpPr>
            <a:spLocks noChangeArrowheads="1"/>
          </p:cNvSpPr>
          <p:nvPr/>
        </p:nvSpPr>
        <p:spPr bwMode="auto">
          <a:xfrm>
            <a:off x="5730875"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009" name="Rectangle 13"/>
          <p:cNvSpPr>
            <a:spLocks noChangeArrowheads="1"/>
          </p:cNvSpPr>
          <p:nvPr/>
        </p:nvSpPr>
        <p:spPr bwMode="auto">
          <a:xfrm>
            <a:off x="6035675"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010" name="Rectangle 14"/>
          <p:cNvSpPr>
            <a:spLocks noChangeArrowheads="1"/>
          </p:cNvSpPr>
          <p:nvPr/>
        </p:nvSpPr>
        <p:spPr bwMode="auto">
          <a:xfrm>
            <a:off x="5426075"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011" name="Rectangle 130"/>
          <p:cNvSpPr>
            <a:spLocks noChangeArrowheads="1"/>
          </p:cNvSpPr>
          <p:nvPr/>
        </p:nvSpPr>
        <p:spPr bwMode="auto">
          <a:xfrm>
            <a:off x="5426075" y="19351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012" name="Rectangle 11"/>
          <p:cNvSpPr>
            <a:spLocks noChangeArrowheads="1"/>
          </p:cNvSpPr>
          <p:nvPr/>
        </p:nvSpPr>
        <p:spPr bwMode="auto">
          <a:xfrm>
            <a:off x="6359525" y="194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013" name="Rectangle 12"/>
          <p:cNvSpPr>
            <a:spLocks noChangeArrowheads="1"/>
          </p:cNvSpPr>
          <p:nvPr/>
        </p:nvSpPr>
        <p:spPr bwMode="auto">
          <a:xfrm>
            <a:off x="6969125" y="194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014" name="Rectangle 14"/>
          <p:cNvSpPr>
            <a:spLocks noChangeArrowheads="1"/>
          </p:cNvSpPr>
          <p:nvPr/>
        </p:nvSpPr>
        <p:spPr bwMode="auto">
          <a:xfrm>
            <a:off x="6664325" y="194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015" name="Rectangle 130"/>
          <p:cNvSpPr>
            <a:spLocks noChangeArrowheads="1"/>
          </p:cNvSpPr>
          <p:nvPr/>
        </p:nvSpPr>
        <p:spPr bwMode="auto">
          <a:xfrm>
            <a:off x="6664325" y="19462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016" name="Rectangle 15"/>
          <p:cNvSpPr>
            <a:spLocks noChangeArrowheads="1"/>
          </p:cNvSpPr>
          <p:nvPr/>
        </p:nvSpPr>
        <p:spPr bwMode="auto">
          <a:xfrm>
            <a:off x="7289800" y="1939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017" name="Rectangle 16"/>
          <p:cNvSpPr>
            <a:spLocks noChangeArrowheads="1"/>
          </p:cNvSpPr>
          <p:nvPr/>
        </p:nvSpPr>
        <p:spPr bwMode="auto">
          <a:xfrm>
            <a:off x="7899400" y="1939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018" name="Rectangle 17"/>
          <p:cNvSpPr>
            <a:spLocks noChangeArrowheads="1"/>
          </p:cNvSpPr>
          <p:nvPr/>
        </p:nvSpPr>
        <p:spPr bwMode="auto">
          <a:xfrm>
            <a:off x="8204200" y="1939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019" name="Rectangle 18"/>
          <p:cNvSpPr>
            <a:spLocks noChangeArrowheads="1"/>
          </p:cNvSpPr>
          <p:nvPr/>
        </p:nvSpPr>
        <p:spPr bwMode="auto">
          <a:xfrm>
            <a:off x="7594600" y="1939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020" name="Rectangle 131"/>
          <p:cNvSpPr>
            <a:spLocks noChangeArrowheads="1"/>
          </p:cNvSpPr>
          <p:nvPr/>
        </p:nvSpPr>
        <p:spPr bwMode="auto">
          <a:xfrm>
            <a:off x="7594600" y="19399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021" name="Rectangle 130"/>
          <p:cNvSpPr>
            <a:spLocks noChangeArrowheads="1"/>
          </p:cNvSpPr>
          <p:nvPr/>
        </p:nvSpPr>
        <p:spPr bwMode="auto">
          <a:xfrm>
            <a:off x="7908925" y="19304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022" name="TextBox 7"/>
          <p:cNvSpPr txBox="1">
            <a:spLocks noChangeArrowheads="1"/>
          </p:cNvSpPr>
          <p:nvPr/>
        </p:nvSpPr>
        <p:spPr bwMode="auto">
          <a:xfrm>
            <a:off x="8509000" y="1866900"/>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b="1"/>
              <a:t>…</a:t>
            </a:r>
          </a:p>
        </p:txBody>
      </p:sp>
      <p:sp>
        <p:nvSpPr>
          <p:cNvPr id="38023" name="TextBox 261"/>
          <p:cNvSpPr txBox="1">
            <a:spLocks noChangeArrowheads="1"/>
          </p:cNvSpPr>
          <p:nvPr/>
        </p:nvSpPr>
        <p:spPr bwMode="auto">
          <a:xfrm>
            <a:off x="-17463" y="3475038"/>
            <a:ext cx="3381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b="1"/>
              <a:t>1</a:t>
            </a:r>
          </a:p>
        </p:txBody>
      </p:sp>
      <p:sp>
        <p:nvSpPr>
          <p:cNvPr id="38024" name="TextBox 262"/>
          <p:cNvSpPr txBox="1">
            <a:spLocks noChangeArrowheads="1"/>
          </p:cNvSpPr>
          <p:nvPr/>
        </p:nvSpPr>
        <p:spPr bwMode="auto">
          <a:xfrm>
            <a:off x="2247900" y="6421438"/>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b="1"/>
              <a:t>63</a:t>
            </a:r>
          </a:p>
        </p:txBody>
      </p:sp>
      <p:sp>
        <p:nvSpPr>
          <p:cNvPr id="38025" name="TextBox 263"/>
          <p:cNvSpPr txBox="1">
            <a:spLocks noChangeArrowheads="1"/>
          </p:cNvSpPr>
          <p:nvPr/>
        </p:nvSpPr>
        <p:spPr bwMode="auto">
          <a:xfrm>
            <a:off x="646113" y="1400175"/>
            <a:ext cx="85709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b="1"/>
              <a:t> </a:t>
            </a:r>
            <a:r>
              <a:rPr lang="en-GB" altLang="en-US" sz="2400"/>
              <a:t>1                5                10                 15                20                25 </a:t>
            </a:r>
            <a:r>
              <a:rPr lang="en-GB" altLang="en-US" sz="2400" b="1"/>
              <a:t> …</a:t>
            </a:r>
          </a:p>
        </p:txBody>
      </p:sp>
      <p:cxnSp>
        <p:nvCxnSpPr>
          <p:cNvPr id="41" name="Straight Connector 40"/>
          <p:cNvCxnSpPr>
            <a:stCxn id="37986" idx="2"/>
            <a:endCxn id="4" idx="2"/>
          </p:cNvCxnSpPr>
          <p:nvPr/>
        </p:nvCxnSpPr>
        <p:spPr>
          <a:xfrm>
            <a:off x="930275" y="2219325"/>
            <a:ext cx="2798763" cy="1738313"/>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a:endCxn id="4" idx="2"/>
          </p:cNvCxnSpPr>
          <p:nvPr/>
        </p:nvCxnSpPr>
        <p:spPr>
          <a:xfrm>
            <a:off x="1235075" y="2219325"/>
            <a:ext cx="2493963" cy="1738313"/>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1549400" y="2230438"/>
            <a:ext cx="2179638" cy="1554162"/>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a:endCxn id="4" idx="1"/>
          </p:cNvCxnSpPr>
          <p:nvPr/>
        </p:nvCxnSpPr>
        <p:spPr>
          <a:xfrm>
            <a:off x="1884363" y="2239963"/>
            <a:ext cx="1947862" cy="1452562"/>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a:endCxn id="4" idx="1"/>
          </p:cNvCxnSpPr>
          <p:nvPr/>
        </p:nvCxnSpPr>
        <p:spPr>
          <a:xfrm>
            <a:off x="2209800" y="2260600"/>
            <a:ext cx="1622425" cy="1431925"/>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a:endCxn id="4" idx="1"/>
          </p:cNvCxnSpPr>
          <p:nvPr/>
        </p:nvCxnSpPr>
        <p:spPr>
          <a:xfrm>
            <a:off x="2484438" y="2270125"/>
            <a:ext cx="1347787" cy="1422400"/>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a:stCxn id="37992" idx="2"/>
            <a:endCxn id="4" idx="1"/>
          </p:cNvCxnSpPr>
          <p:nvPr/>
        </p:nvCxnSpPr>
        <p:spPr>
          <a:xfrm>
            <a:off x="2778125" y="2230438"/>
            <a:ext cx="1054100" cy="1462087"/>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stCxn id="37996" idx="2"/>
            <a:endCxn id="4" idx="1"/>
          </p:cNvCxnSpPr>
          <p:nvPr/>
        </p:nvCxnSpPr>
        <p:spPr>
          <a:xfrm>
            <a:off x="3094038" y="2239963"/>
            <a:ext cx="738187" cy="1452562"/>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a:off x="3509963" y="2281238"/>
            <a:ext cx="369887" cy="1303337"/>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a:off x="3692525" y="2290763"/>
            <a:ext cx="369888" cy="1303337"/>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a:endCxn id="4" idx="0"/>
          </p:cNvCxnSpPr>
          <p:nvPr/>
        </p:nvCxnSpPr>
        <p:spPr>
          <a:xfrm>
            <a:off x="3978275" y="2320925"/>
            <a:ext cx="106363" cy="126365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flipH="1">
            <a:off x="4181475" y="2301875"/>
            <a:ext cx="203200" cy="130175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flipH="1">
            <a:off x="4181475" y="2290763"/>
            <a:ext cx="436563" cy="1293812"/>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a:endCxn id="4" idx="7"/>
          </p:cNvCxnSpPr>
          <p:nvPr/>
        </p:nvCxnSpPr>
        <p:spPr>
          <a:xfrm flipH="1">
            <a:off x="4335463" y="2311400"/>
            <a:ext cx="658812" cy="138112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a:endCxn id="4" idx="7"/>
          </p:cNvCxnSpPr>
          <p:nvPr/>
        </p:nvCxnSpPr>
        <p:spPr>
          <a:xfrm flipH="1">
            <a:off x="4335463" y="2281238"/>
            <a:ext cx="931862" cy="1411287"/>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flipH="1">
            <a:off x="4440238" y="2290763"/>
            <a:ext cx="1152525" cy="141605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a:stCxn id="38008" idx="2"/>
          </p:cNvCxnSpPr>
          <p:nvPr/>
        </p:nvCxnSpPr>
        <p:spPr>
          <a:xfrm flipH="1">
            <a:off x="4486275" y="2239963"/>
            <a:ext cx="1397000" cy="154940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a:endCxn id="4" idx="6"/>
          </p:cNvCxnSpPr>
          <p:nvPr/>
        </p:nvCxnSpPr>
        <p:spPr>
          <a:xfrm flipH="1">
            <a:off x="4440238" y="2290763"/>
            <a:ext cx="1773237" cy="166687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a:stCxn id="38012" idx="2"/>
            <a:endCxn id="4" idx="6"/>
          </p:cNvCxnSpPr>
          <p:nvPr/>
        </p:nvCxnSpPr>
        <p:spPr>
          <a:xfrm flipH="1">
            <a:off x="4440238" y="2251075"/>
            <a:ext cx="2071687" cy="170656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a:endCxn id="4" idx="6"/>
          </p:cNvCxnSpPr>
          <p:nvPr/>
        </p:nvCxnSpPr>
        <p:spPr>
          <a:xfrm flipH="1">
            <a:off x="4440238" y="2290763"/>
            <a:ext cx="2325687" cy="166687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a:endCxn id="4" idx="6"/>
          </p:cNvCxnSpPr>
          <p:nvPr/>
        </p:nvCxnSpPr>
        <p:spPr>
          <a:xfrm flipH="1">
            <a:off x="4440238" y="2251075"/>
            <a:ext cx="2671762" cy="170656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a:endCxn id="4" idx="6"/>
          </p:cNvCxnSpPr>
          <p:nvPr/>
        </p:nvCxnSpPr>
        <p:spPr>
          <a:xfrm flipH="1">
            <a:off x="4440238" y="2270125"/>
            <a:ext cx="2976562" cy="168751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a:endCxn id="4" idx="6"/>
          </p:cNvCxnSpPr>
          <p:nvPr/>
        </p:nvCxnSpPr>
        <p:spPr>
          <a:xfrm flipH="1">
            <a:off x="4440238" y="2270125"/>
            <a:ext cx="3352800" cy="168751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a:endCxn id="4" idx="6"/>
          </p:cNvCxnSpPr>
          <p:nvPr/>
        </p:nvCxnSpPr>
        <p:spPr>
          <a:xfrm flipH="1">
            <a:off x="4440238" y="2251075"/>
            <a:ext cx="3636962" cy="170656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a:stCxn id="38018" idx="2"/>
          </p:cNvCxnSpPr>
          <p:nvPr/>
        </p:nvCxnSpPr>
        <p:spPr>
          <a:xfrm flipH="1">
            <a:off x="4486275" y="2244725"/>
            <a:ext cx="3870325" cy="171291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p:nvCxnSpPr>
        <p:spPr>
          <a:xfrm flipH="1">
            <a:off x="4551363" y="2316163"/>
            <a:ext cx="4449762" cy="164147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6188075" y="4414838"/>
            <a:ext cx="2265363" cy="0"/>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flipH="1">
            <a:off x="6213475" y="5156200"/>
            <a:ext cx="2143125" cy="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sp>
        <p:nvSpPr>
          <p:cNvPr id="38054" name="TextBox 310"/>
          <p:cNvSpPr txBox="1">
            <a:spLocks noChangeArrowheads="1"/>
          </p:cNvSpPr>
          <p:nvPr/>
        </p:nvSpPr>
        <p:spPr bwMode="auto">
          <a:xfrm>
            <a:off x="6213475" y="3967163"/>
            <a:ext cx="24066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a:t>strong +ve weight</a:t>
            </a:r>
          </a:p>
        </p:txBody>
      </p:sp>
      <p:sp>
        <p:nvSpPr>
          <p:cNvPr id="38055" name="TextBox 313"/>
          <p:cNvSpPr txBox="1">
            <a:spLocks noChangeArrowheads="1"/>
          </p:cNvSpPr>
          <p:nvPr/>
        </p:nvSpPr>
        <p:spPr bwMode="auto">
          <a:xfrm>
            <a:off x="6227763" y="4627563"/>
            <a:ext cx="21748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a:t>low/zero weight</a:t>
            </a:r>
          </a:p>
        </p:txBody>
      </p:sp>
      <p:cxnSp>
        <p:nvCxnSpPr>
          <p:cNvPr id="5" name="Straight Arrow Connector 4"/>
          <p:cNvCxnSpPr>
            <a:stCxn id="4" idx="4"/>
          </p:cNvCxnSpPr>
          <p:nvPr/>
        </p:nvCxnSpPr>
        <p:spPr>
          <a:xfrm>
            <a:off x="4084638" y="4330700"/>
            <a:ext cx="0" cy="38893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16661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574675" y="296863"/>
            <a:ext cx="7772400" cy="1143000"/>
          </a:xfrm>
        </p:spPr>
        <p:txBody>
          <a:bodyPr/>
          <a:lstStyle/>
          <a:p>
            <a:r>
              <a:rPr lang="en-GB" altLang="en-US" smtClean="0">
                <a:solidFill>
                  <a:srgbClr val="FF3300"/>
                </a:solidFill>
              </a:rPr>
              <a:t>What does this unit detect? </a:t>
            </a:r>
            <a:endParaRPr lang="en-GB" altLang="en-US" i="1" smtClean="0">
              <a:solidFill>
                <a:srgbClr val="FF3300"/>
              </a:solidFill>
            </a:endParaRPr>
          </a:p>
        </p:txBody>
      </p:sp>
      <p:sp>
        <p:nvSpPr>
          <p:cNvPr id="4" name="Oval 3"/>
          <p:cNvSpPr/>
          <p:nvPr/>
        </p:nvSpPr>
        <p:spPr>
          <a:xfrm>
            <a:off x="3729038" y="3584575"/>
            <a:ext cx="711200" cy="7461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8916" name="Rectangle 3"/>
          <p:cNvSpPr>
            <a:spLocks noChangeArrowheads="1"/>
          </p:cNvSpPr>
          <p:nvPr/>
        </p:nvSpPr>
        <p:spPr bwMode="auto">
          <a:xfrm>
            <a:off x="228600" y="37941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17" name="Rectangle 4"/>
          <p:cNvSpPr>
            <a:spLocks noChangeArrowheads="1"/>
          </p:cNvSpPr>
          <p:nvPr/>
        </p:nvSpPr>
        <p:spPr bwMode="auto">
          <a:xfrm>
            <a:off x="838200" y="37941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18" name="Rectangle 5"/>
          <p:cNvSpPr>
            <a:spLocks noChangeArrowheads="1"/>
          </p:cNvSpPr>
          <p:nvPr/>
        </p:nvSpPr>
        <p:spPr bwMode="auto">
          <a:xfrm>
            <a:off x="1143000" y="3794125"/>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19" name="Rectangle 6"/>
          <p:cNvSpPr>
            <a:spLocks noChangeArrowheads="1"/>
          </p:cNvSpPr>
          <p:nvPr/>
        </p:nvSpPr>
        <p:spPr bwMode="auto">
          <a:xfrm>
            <a:off x="533400" y="37941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20" name="Rectangle 7"/>
          <p:cNvSpPr>
            <a:spLocks noChangeArrowheads="1"/>
          </p:cNvSpPr>
          <p:nvPr/>
        </p:nvSpPr>
        <p:spPr bwMode="auto">
          <a:xfrm>
            <a:off x="228600" y="40989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21" name="Rectangle 8"/>
          <p:cNvSpPr>
            <a:spLocks noChangeArrowheads="1"/>
          </p:cNvSpPr>
          <p:nvPr/>
        </p:nvSpPr>
        <p:spPr bwMode="auto">
          <a:xfrm>
            <a:off x="838200" y="4098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22" name="Rectangle 9"/>
          <p:cNvSpPr>
            <a:spLocks noChangeArrowheads="1"/>
          </p:cNvSpPr>
          <p:nvPr/>
        </p:nvSpPr>
        <p:spPr bwMode="auto">
          <a:xfrm>
            <a:off x="1143000" y="4098925"/>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23" name="Rectangle 10"/>
          <p:cNvSpPr>
            <a:spLocks noChangeArrowheads="1"/>
          </p:cNvSpPr>
          <p:nvPr/>
        </p:nvSpPr>
        <p:spPr bwMode="auto">
          <a:xfrm>
            <a:off x="533400" y="4098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24" name="Rectangle 11"/>
          <p:cNvSpPr>
            <a:spLocks noChangeArrowheads="1"/>
          </p:cNvSpPr>
          <p:nvPr/>
        </p:nvSpPr>
        <p:spPr bwMode="auto">
          <a:xfrm>
            <a:off x="228600" y="44037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25" name="Rectangle 12"/>
          <p:cNvSpPr>
            <a:spLocks noChangeArrowheads="1"/>
          </p:cNvSpPr>
          <p:nvPr/>
        </p:nvSpPr>
        <p:spPr bwMode="auto">
          <a:xfrm>
            <a:off x="838200" y="44037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26" name="Rectangle 13"/>
          <p:cNvSpPr>
            <a:spLocks noChangeArrowheads="1"/>
          </p:cNvSpPr>
          <p:nvPr/>
        </p:nvSpPr>
        <p:spPr bwMode="auto">
          <a:xfrm>
            <a:off x="1143000" y="44037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27" name="Rectangle 14"/>
          <p:cNvSpPr>
            <a:spLocks noChangeArrowheads="1"/>
          </p:cNvSpPr>
          <p:nvPr/>
        </p:nvSpPr>
        <p:spPr bwMode="auto">
          <a:xfrm>
            <a:off x="533400" y="44037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28" name="Rectangle 15"/>
          <p:cNvSpPr>
            <a:spLocks noChangeArrowheads="1"/>
          </p:cNvSpPr>
          <p:nvPr/>
        </p:nvSpPr>
        <p:spPr bwMode="auto">
          <a:xfrm>
            <a:off x="228600" y="4708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29" name="Rectangle 16"/>
          <p:cNvSpPr>
            <a:spLocks noChangeArrowheads="1"/>
          </p:cNvSpPr>
          <p:nvPr/>
        </p:nvSpPr>
        <p:spPr bwMode="auto">
          <a:xfrm>
            <a:off x="838200" y="4708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30" name="Rectangle 17"/>
          <p:cNvSpPr>
            <a:spLocks noChangeArrowheads="1"/>
          </p:cNvSpPr>
          <p:nvPr/>
        </p:nvSpPr>
        <p:spPr bwMode="auto">
          <a:xfrm>
            <a:off x="1143000" y="4708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31" name="Rectangle 18"/>
          <p:cNvSpPr>
            <a:spLocks noChangeArrowheads="1"/>
          </p:cNvSpPr>
          <p:nvPr/>
        </p:nvSpPr>
        <p:spPr bwMode="auto">
          <a:xfrm>
            <a:off x="533400" y="4708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32" name="Rectangle 19"/>
          <p:cNvSpPr>
            <a:spLocks noChangeArrowheads="1"/>
          </p:cNvSpPr>
          <p:nvPr/>
        </p:nvSpPr>
        <p:spPr bwMode="auto">
          <a:xfrm>
            <a:off x="228600" y="50133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33" name="Rectangle 20"/>
          <p:cNvSpPr>
            <a:spLocks noChangeArrowheads="1"/>
          </p:cNvSpPr>
          <p:nvPr/>
        </p:nvSpPr>
        <p:spPr bwMode="auto">
          <a:xfrm>
            <a:off x="838200" y="50133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34" name="Rectangle 21"/>
          <p:cNvSpPr>
            <a:spLocks noChangeArrowheads="1"/>
          </p:cNvSpPr>
          <p:nvPr/>
        </p:nvSpPr>
        <p:spPr bwMode="auto">
          <a:xfrm>
            <a:off x="1143000" y="50133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35" name="Rectangle 22"/>
          <p:cNvSpPr>
            <a:spLocks noChangeArrowheads="1"/>
          </p:cNvSpPr>
          <p:nvPr/>
        </p:nvSpPr>
        <p:spPr bwMode="auto">
          <a:xfrm>
            <a:off x="533400" y="50133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36" name="Rectangle 127"/>
          <p:cNvSpPr>
            <a:spLocks noChangeArrowheads="1"/>
          </p:cNvSpPr>
          <p:nvPr/>
        </p:nvSpPr>
        <p:spPr bwMode="auto">
          <a:xfrm>
            <a:off x="533400" y="40989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37" name="Rectangle 128"/>
          <p:cNvSpPr>
            <a:spLocks noChangeArrowheads="1"/>
          </p:cNvSpPr>
          <p:nvPr/>
        </p:nvSpPr>
        <p:spPr bwMode="auto">
          <a:xfrm>
            <a:off x="838200" y="40989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38" name="Rectangle 129"/>
          <p:cNvSpPr>
            <a:spLocks noChangeArrowheads="1"/>
          </p:cNvSpPr>
          <p:nvPr/>
        </p:nvSpPr>
        <p:spPr bwMode="auto">
          <a:xfrm>
            <a:off x="533400" y="37941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39" name="Rectangle 130"/>
          <p:cNvSpPr>
            <a:spLocks noChangeArrowheads="1"/>
          </p:cNvSpPr>
          <p:nvPr/>
        </p:nvSpPr>
        <p:spPr bwMode="auto">
          <a:xfrm>
            <a:off x="533400" y="44037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40" name="Rectangle 131"/>
          <p:cNvSpPr>
            <a:spLocks noChangeArrowheads="1"/>
          </p:cNvSpPr>
          <p:nvPr/>
        </p:nvSpPr>
        <p:spPr bwMode="auto">
          <a:xfrm>
            <a:off x="533400" y="47085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41" name="Rectangle 132"/>
          <p:cNvSpPr>
            <a:spLocks noChangeArrowheads="1"/>
          </p:cNvSpPr>
          <p:nvPr/>
        </p:nvSpPr>
        <p:spPr bwMode="auto">
          <a:xfrm>
            <a:off x="838200" y="50133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42" name="Rectangle 3"/>
          <p:cNvSpPr>
            <a:spLocks noChangeArrowheads="1"/>
          </p:cNvSpPr>
          <p:nvPr/>
        </p:nvSpPr>
        <p:spPr bwMode="auto">
          <a:xfrm>
            <a:off x="1468438" y="3805238"/>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43" name="Rectangle 4"/>
          <p:cNvSpPr>
            <a:spLocks noChangeArrowheads="1"/>
          </p:cNvSpPr>
          <p:nvPr/>
        </p:nvSpPr>
        <p:spPr bwMode="auto">
          <a:xfrm>
            <a:off x="2078038" y="38052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44" name="Rectangle 6"/>
          <p:cNvSpPr>
            <a:spLocks noChangeArrowheads="1"/>
          </p:cNvSpPr>
          <p:nvPr/>
        </p:nvSpPr>
        <p:spPr bwMode="auto">
          <a:xfrm>
            <a:off x="1773238" y="38052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45" name="Rectangle 7"/>
          <p:cNvSpPr>
            <a:spLocks noChangeArrowheads="1"/>
          </p:cNvSpPr>
          <p:nvPr/>
        </p:nvSpPr>
        <p:spPr bwMode="auto">
          <a:xfrm>
            <a:off x="1468438" y="41100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46" name="Rectangle 8"/>
          <p:cNvSpPr>
            <a:spLocks noChangeArrowheads="1"/>
          </p:cNvSpPr>
          <p:nvPr/>
        </p:nvSpPr>
        <p:spPr bwMode="auto">
          <a:xfrm>
            <a:off x="2078038" y="41100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47" name="Rectangle 10"/>
          <p:cNvSpPr>
            <a:spLocks noChangeArrowheads="1"/>
          </p:cNvSpPr>
          <p:nvPr/>
        </p:nvSpPr>
        <p:spPr bwMode="auto">
          <a:xfrm>
            <a:off x="1773238" y="41100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48" name="Rectangle 11"/>
          <p:cNvSpPr>
            <a:spLocks noChangeArrowheads="1"/>
          </p:cNvSpPr>
          <p:nvPr/>
        </p:nvSpPr>
        <p:spPr bwMode="auto">
          <a:xfrm>
            <a:off x="1468438" y="4414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49" name="Rectangle 12"/>
          <p:cNvSpPr>
            <a:spLocks noChangeArrowheads="1"/>
          </p:cNvSpPr>
          <p:nvPr/>
        </p:nvSpPr>
        <p:spPr bwMode="auto">
          <a:xfrm>
            <a:off x="2078038" y="4414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50" name="Rectangle 14"/>
          <p:cNvSpPr>
            <a:spLocks noChangeArrowheads="1"/>
          </p:cNvSpPr>
          <p:nvPr/>
        </p:nvSpPr>
        <p:spPr bwMode="auto">
          <a:xfrm>
            <a:off x="1773238" y="4414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51" name="Rectangle 15"/>
          <p:cNvSpPr>
            <a:spLocks noChangeArrowheads="1"/>
          </p:cNvSpPr>
          <p:nvPr/>
        </p:nvSpPr>
        <p:spPr bwMode="auto">
          <a:xfrm>
            <a:off x="1468438" y="4719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52" name="Rectangle 16"/>
          <p:cNvSpPr>
            <a:spLocks noChangeArrowheads="1"/>
          </p:cNvSpPr>
          <p:nvPr/>
        </p:nvSpPr>
        <p:spPr bwMode="auto">
          <a:xfrm>
            <a:off x="2078038" y="4719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53" name="Rectangle 18"/>
          <p:cNvSpPr>
            <a:spLocks noChangeArrowheads="1"/>
          </p:cNvSpPr>
          <p:nvPr/>
        </p:nvSpPr>
        <p:spPr bwMode="auto">
          <a:xfrm>
            <a:off x="1773238" y="4719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54" name="Rectangle 19"/>
          <p:cNvSpPr>
            <a:spLocks noChangeArrowheads="1"/>
          </p:cNvSpPr>
          <p:nvPr/>
        </p:nvSpPr>
        <p:spPr bwMode="auto">
          <a:xfrm>
            <a:off x="1468438" y="50244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55" name="Rectangle 20"/>
          <p:cNvSpPr>
            <a:spLocks noChangeArrowheads="1"/>
          </p:cNvSpPr>
          <p:nvPr/>
        </p:nvSpPr>
        <p:spPr bwMode="auto">
          <a:xfrm>
            <a:off x="2078038" y="50244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56" name="Rectangle 22"/>
          <p:cNvSpPr>
            <a:spLocks noChangeArrowheads="1"/>
          </p:cNvSpPr>
          <p:nvPr/>
        </p:nvSpPr>
        <p:spPr bwMode="auto">
          <a:xfrm>
            <a:off x="1468438" y="50244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57" name="Rectangle 127"/>
          <p:cNvSpPr>
            <a:spLocks noChangeArrowheads="1"/>
          </p:cNvSpPr>
          <p:nvPr/>
        </p:nvSpPr>
        <p:spPr bwMode="auto">
          <a:xfrm>
            <a:off x="1773238" y="41100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58" name="Rectangle 128"/>
          <p:cNvSpPr>
            <a:spLocks noChangeArrowheads="1"/>
          </p:cNvSpPr>
          <p:nvPr/>
        </p:nvSpPr>
        <p:spPr bwMode="auto">
          <a:xfrm>
            <a:off x="1762125" y="53387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59" name="Rectangle 129"/>
          <p:cNvSpPr>
            <a:spLocks noChangeArrowheads="1"/>
          </p:cNvSpPr>
          <p:nvPr/>
        </p:nvSpPr>
        <p:spPr bwMode="auto">
          <a:xfrm>
            <a:off x="1773238" y="38052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60" name="Rectangle 130"/>
          <p:cNvSpPr>
            <a:spLocks noChangeArrowheads="1"/>
          </p:cNvSpPr>
          <p:nvPr/>
        </p:nvSpPr>
        <p:spPr bwMode="auto">
          <a:xfrm>
            <a:off x="1773238" y="44148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61" name="Rectangle 131"/>
          <p:cNvSpPr>
            <a:spLocks noChangeArrowheads="1"/>
          </p:cNvSpPr>
          <p:nvPr/>
        </p:nvSpPr>
        <p:spPr bwMode="auto">
          <a:xfrm>
            <a:off x="1773238" y="47196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62" name="Rectangle 132"/>
          <p:cNvSpPr>
            <a:spLocks noChangeArrowheads="1"/>
          </p:cNvSpPr>
          <p:nvPr/>
        </p:nvSpPr>
        <p:spPr bwMode="auto">
          <a:xfrm>
            <a:off x="2078038" y="50244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63" name="Rectangle 3"/>
          <p:cNvSpPr>
            <a:spLocks noChangeArrowheads="1"/>
          </p:cNvSpPr>
          <p:nvPr/>
        </p:nvSpPr>
        <p:spPr bwMode="auto">
          <a:xfrm>
            <a:off x="249238" y="53292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64" name="Rectangle 4"/>
          <p:cNvSpPr>
            <a:spLocks noChangeArrowheads="1"/>
          </p:cNvSpPr>
          <p:nvPr/>
        </p:nvSpPr>
        <p:spPr bwMode="auto">
          <a:xfrm>
            <a:off x="858838" y="53292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65" name="Rectangle 5"/>
          <p:cNvSpPr>
            <a:spLocks noChangeArrowheads="1"/>
          </p:cNvSpPr>
          <p:nvPr/>
        </p:nvSpPr>
        <p:spPr bwMode="auto">
          <a:xfrm>
            <a:off x="1163638" y="53292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66" name="Rectangle 6"/>
          <p:cNvSpPr>
            <a:spLocks noChangeArrowheads="1"/>
          </p:cNvSpPr>
          <p:nvPr/>
        </p:nvSpPr>
        <p:spPr bwMode="auto">
          <a:xfrm>
            <a:off x="554038" y="53292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67" name="Rectangle 7"/>
          <p:cNvSpPr>
            <a:spLocks noChangeArrowheads="1"/>
          </p:cNvSpPr>
          <p:nvPr/>
        </p:nvSpPr>
        <p:spPr bwMode="auto">
          <a:xfrm>
            <a:off x="249238" y="56340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68" name="Rectangle 8"/>
          <p:cNvSpPr>
            <a:spLocks noChangeArrowheads="1"/>
          </p:cNvSpPr>
          <p:nvPr/>
        </p:nvSpPr>
        <p:spPr bwMode="auto">
          <a:xfrm>
            <a:off x="858838" y="56340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69" name="Rectangle 9"/>
          <p:cNvSpPr>
            <a:spLocks noChangeArrowheads="1"/>
          </p:cNvSpPr>
          <p:nvPr/>
        </p:nvSpPr>
        <p:spPr bwMode="auto">
          <a:xfrm>
            <a:off x="1163638" y="56340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70" name="Rectangle 10"/>
          <p:cNvSpPr>
            <a:spLocks noChangeArrowheads="1"/>
          </p:cNvSpPr>
          <p:nvPr/>
        </p:nvSpPr>
        <p:spPr bwMode="auto">
          <a:xfrm>
            <a:off x="554038" y="56340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71" name="Rectangle 11"/>
          <p:cNvSpPr>
            <a:spLocks noChangeArrowheads="1"/>
          </p:cNvSpPr>
          <p:nvPr/>
        </p:nvSpPr>
        <p:spPr bwMode="auto">
          <a:xfrm>
            <a:off x="249238" y="5938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72" name="Rectangle 12"/>
          <p:cNvSpPr>
            <a:spLocks noChangeArrowheads="1"/>
          </p:cNvSpPr>
          <p:nvPr/>
        </p:nvSpPr>
        <p:spPr bwMode="auto">
          <a:xfrm>
            <a:off x="858838" y="5938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73" name="Rectangle 13"/>
          <p:cNvSpPr>
            <a:spLocks noChangeArrowheads="1"/>
          </p:cNvSpPr>
          <p:nvPr/>
        </p:nvSpPr>
        <p:spPr bwMode="auto">
          <a:xfrm>
            <a:off x="1163638" y="5938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74" name="Rectangle 14"/>
          <p:cNvSpPr>
            <a:spLocks noChangeArrowheads="1"/>
          </p:cNvSpPr>
          <p:nvPr/>
        </p:nvSpPr>
        <p:spPr bwMode="auto">
          <a:xfrm>
            <a:off x="554038" y="5938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75" name="Rectangle 15"/>
          <p:cNvSpPr>
            <a:spLocks noChangeArrowheads="1"/>
          </p:cNvSpPr>
          <p:nvPr/>
        </p:nvSpPr>
        <p:spPr bwMode="auto">
          <a:xfrm>
            <a:off x="249238" y="6243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76" name="Rectangle 16"/>
          <p:cNvSpPr>
            <a:spLocks noChangeArrowheads="1"/>
          </p:cNvSpPr>
          <p:nvPr/>
        </p:nvSpPr>
        <p:spPr bwMode="auto">
          <a:xfrm>
            <a:off x="858838" y="6243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77" name="Rectangle 17"/>
          <p:cNvSpPr>
            <a:spLocks noChangeArrowheads="1"/>
          </p:cNvSpPr>
          <p:nvPr/>
        </p:nvSpPr>
        <p:spPr bwMode="auto">
          <a:xfrm>
            <a:off x="1163638" y="6243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78" name="Rectangle 18"/>
          <p:cNvSpPr>
            <a:spLocks noChangeArrowheads="1"/>
          </p:cNvSpPr>
          <p:nvPr/>
        </p:nvSpPr>
        <p:spPr bwMode="auto">
          <a:xfrm>
            <a:off x="554038" y="6243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79" name="Rectangle 127"/>
          <p:cNvSpPr>
            <a:spLocks noChangeArrowheads="1"/>
          </p:cNvSpPr>
          <p:nvPr/>
        </p:nvSpPr>
        <p:spPr bwMode="auto">
          <a:xfrm>
            <a:off x="1498600" y="49942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80" name="Rectangle 128"/>
          <p:cNvSpPr>
            <a:spLocks noChangeArrowheads="1"/>
          </p:cNvSpPr>
          <p:nvPr/>
        </p:nvSpPr>
        <p:spPr bwMode="auto">
          <a:xfrm>
            <a:off x="858838" y="56340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81" name="Rectangle 129"/>
          <p:cNvSpPr>
            <a:spLocks noChangeArrowheads="1"/>
          </p:cNvSpPr>
          <p:nvPr/>
        </p:nvSpPr>
        <p:spPr bwMode="auto">
          <a:xfrm>
            <a:off x="1184275" y="59388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82" name="Rectangle 130"/>
          <p:cNvSpPr>
            <a:spLocks noChangeArrowheads="1"/>
          </p:cNvSpPr>
          <p:nvPr/>
        </p:nvSpPr>
        <p:spPr bwMode="auto">
          <a:xfrm>
            <a:off x="847725" y="46990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83" name="Rectangle 131"/>
          <p:cNvSpPr>
            <a:spLocks noChangeArrowheads="1"/>
          </p:cNvSpPr>
          <p:nvPr/>
        </p:nvSpPr>
        <p:spPr bwMode="auto">
          <a:xfrm>
            <a:off x="1173163" y="50038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84" name="Rectangle 3"/>
          <p:cNvSpPr>
            <a:spLocks noChangeArrowheads="1"/>
          </p:cNvSpPr>
          <p:nvPr/>
        </p:nvSpPr>
        <p:spPr bwMode="auto">
          <a:xfrm>
            <a:off x="1457325" y="53387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85" name="Rectangle 4"/>
          <p:cNvSpPr>
            <a:spLocks noChangeArrowheads="1"/>
          </p:cNvSpPr>
          <p:nvPr/>
        </p:nvSpPr>
        <p:spPr bwMode="auto">
          <a:xfrm>
            <a:off x="2066925" y="53387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86" name="Rectangle 6"/>
          <p:cNvSpPr>
            <a:spLocks noChangeArrowheads="1"/>
          </p:cNvSpPr>
          <p:nvPr/>
        </p:nvSpPr>
        <p:spPr bwMode="auto">
          <a:xfrm>
            <a:off x="1457325" y="53387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87" name="Rectangle 7"/>
          <p:cNvSpPr>
            <a:spLocks noChangeArrowheads="1"/>
          </p:cNvSpPr>
          <p:nvPr/>
        </p:nvSpPr>
        <p:spPr bwMode="auto">
          <a:xfrm>
            <a:off x="1752600" y="50244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88" name="Rectangle 8"/>
          <p:cNvSpPr>
            <a:spLocks noChangeArrowheads="1"/>
          </p:cNvSpPr>
          <p:nvPr/>
        </p:nvSpPr>
        <p:spPr bwMode="auto">
          <a:xfrm>
            <a:off x="2066925" y="56435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89" name="Rectangle 10"/>
          <p:cNvSpPr>
            <a:spLocks noChangeArrowheads="1"/>
          </p:cNvSpPr>
          <p:nvPr/>
        </p:nvSpPr>
        <p:spPr bwMode="auto">
          <a:xfrm>
            <a:off x="1457325" y="56435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90" name="Rectangle 11"/>
          <p:cNvSpPr>
            <a:spLocks noChangeArrowheads="1"/>
          </p:cNvSpPr>
          <p:nvPr/>
        </p:nvSpPr>
        <p:spPr bwMode="auto">
          <a:xfrm>
            <a:off x="1457325" y="59483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91" name="Rectangle 12"/>
          <p:cNvSpPr>
            <a:spLocks noChangeArrowheads="1"/>
          </p:cNvSpPr>
          <p:nvPr/>
        </p:nvSpPr>
        <p:spPr bwMode="auto">
          <a:xfrm>
            <a:off x="2066925" y="59483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92" name="Rectangle 14"/>
          <p:cNvSpPr>
            <a:spLocks noChangeArrowheads="1"/>
          </p:cNvSpPr>
          <p:nvPr/>
        </p:nvSpPr>
        <p:spPr bwMode="auto">
          <a:xfrm>
            <a:off x="1457325" y="59483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93" name="Rectangle 15"/>
          <p:cNvSpPr>
            <a:spLocks noChangeArrowheads="1"/>
          </p:cNvSpPr>
          <p:nvPr/>
        </p:nvSpPr>
        <p:spPr bwMode="auto">
          <a:xfrm>
            <a:off x="1457325" y="6253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94" name="Rectangle 16"/>
          <p:cNvSpPr>
            <a:spLocks noChangeArrowheads="1"/>
          </p:cNvSpPr>
          <p:nvPr/>
        </p:nvSpPr>
        <p:spPr bwMode="auto">
          <a:xfrm>
            <a:off x="2066925" y="6253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95" name="Rectangle 18"/>
          <p:cNvSpPr>
            <a:spLocks noChangeArrowheads="1"/>
          </p:cNvSpPr>
          <p:nvPr/>
        </p:nvSpPr>
        <p:spPr bwMode="auto">
          <a:xfrm>
            <a:off x="1457325" y="6253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96" name="Rectangle 127"/>
          <p:cNvSpPr>
            <a:spLocks noChangeArrowheads="1"/>
          </p:cNvSpPr>
          <p:nvPr/>
        </p:nvSpPr>
        <p:spPr bwMode="auto">
          <a:xfrm>
            <a:off x="1457325" y="56435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97" name="Rectangle 128"/>
          <p:cNvSpPr>
            <a:spLocks noChangeArrowheads="1"/>
          </p:cNvSpPr>
          <p:nvPr/>
        </p:nvSpPr>
        <p:spPr bwMode="auto">
          <a:xfrm>
            <a:off x="533400" y="50339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98" name="Rectangle 129"/>
          <p:cNvSpPr>
            <a:spLocks noChangeArrowheads="1"/>
          </p:cNvSpPr>
          <p:nvPr/>
        </p:nvSpPr>
        <p:spPr bwMode="auto">
          <a:xfrm>
            <a:off x="1457325" y="53387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8999" name="Rectangle 130"/>
          <p:cNvSpPr>
            <a:spLocks noChangeArrowheads="1"/>
          </p:cNvSpPr>
          <p:nvPr/>
        </p:nvSpPr>
        <p:spPr bwMode="auto">
          <a:xfrm>
            <a:off x="1457325" y="59483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000" name="Rectangle 131"/>
          <p:cNvSpPr>
            <a:spLocks noChangeArrowheads="1"/>
          </p:cNvSpPr>
          <p:nvPr/>
        </p:nvSpPr>
        <p:spPr bwMode="auto">
          <a:xfrm>
            <a:off x="1457325" y="62531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001" name="Rectangle 11"/>
          <p:cNvSpPr>
            <a:spLocks noChangeArrowheads="1"/>
          </p:cNvSpPr>
          <p:nvPr/>
        </p:nvSpPr>
        <p:spPr bwMode="auto">
          <a:xfrm>
            <a:off x="238125" y="4098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002" name="Rectangle 11"/>
          <p:cNvSpPr>
            <a:spLocks noChangeArrowheads="1"/>
          </p:cNvSpPr>
          <p:nvPr/>
        </p:nvSpPr>
        <p:spPr bwMode="auto">
          <a:xfrm>
            <a:off x="533400" y="37846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003" name="Rectangle 22"/>
          <p:cNvSpPr>
            <a:spLocks noChangeArrowheads="1"/>
          </p:cNvSpPr>
          <p:nvPr/>
        </p:nvSpPr>
        <p:spPr bwMode="auto">
          <a:xfrm>
            <a:off x="258763" y="56134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004" name="Rectangle 21"/>
          <p:cNvSpPr>
            <a:spLocks noChangeArrowheads="1"/>
          </p:cNvSpPr>
          <p:nvPr/>
        </p:nvSpPr>
        <p:spPr bwMode="auto">
          <a:xfrm>
            <a:off x="2078038" y="50339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005" name="Rectangle 21"/>
          <p:cNvSpPr>
            <a:spLocks noChangeArrowheads="1"/>
          </p:cNvSpPr>
          <p:nvPr/>
        </p:nvSpPr>
        <p:spPr bwMode="auto">
          <a:xfrm>
            <a:off x="879475" y="5622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006" name="Rectangle 15"/>
          <p:cNvSpPr>
            <a:spLocks noChangeArrowheads="1"/>
          </p:cNvSpPr>
          <p:nvPr/>
        </p:nvSpPr>
        <p:spPr bwMode="auto">
          <a:xfrm>
            <a:off x="1762125" y="5622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007" name="Rectangle 16"/>
          <p:cNvSpPr>
            <a:spLocks noChangeArrowheads="1"/>
          </p:cNvSpPr>
          <p:nvPr/>
        </p:nvSpPr>
        <p:spPr bwMode="auto">
          <a:xfrm>
            <a:off x="1782763" y="6243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008" name="Rectangle 16"/>
          <p:cNvSpPr>
            <a:spLocks noChangeArrowheads="1"/>
          </p:cNvSpPr>
          <p:nvPr/>
        </p:nvSpPr>
        <p:spPr bwMode="auto">
          <a:xfrm>
            <a:off x="1782763" y="59277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009" name="Rectangle 131"/>
          <p:cNvSpPr>
            <a:spLocks noChangeArrowheads="1"/>
          </p:cNvSpPr>
          <p:nvPr/>
        </p:nvSpPr>
        <p:spPr bwMode="auto">
          <a:xfrm>
            <a:off x="1173163" y="62325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010" name="Rectangle 3"/>
          <p:cNvSpPr>
            <a:spLocks noChangeArrowheads="1"/>
          </p:cNvSpPr>
          <p:nvPr/>
        </p:nvSpPr>
        <p:spPr bwMode="auto">
          <a:xfrm>
            <a:off x="777875" y="1914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011" name="Rectangle 4"/>
          <p:cNvSpPr>
            <a:spLocks noChangeArrowheads="1"/>
          </p:cNvSpPr>
          <p:nvPr/>
        </p:nvSpPr>
        <p:spPr bwMode="auto">
          <a:xfrm>
            <a:off x="1387475" y="1914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012" name="Rectangle 5"/>
          <p:cNvSpPr>
            <a:spLocks noChangeArrowheads="1"/>
          </p:cNvSpPr>
          <p:nvPr/>
        </p:nvSpPr>
        <p:spPr bwMode="auto">
          <a:xfrm>
            <a:off x="1692275" y="1914525"/>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013" name="Rectangle 6"/>
          <p:cNvSpPr>
            <a:spLocks noChangeArrowheads="1"/>
          </p:cNvSpPr>
          <p:nvPr/>
        </p:nvSpPr>
        <p:spPr bwMode="auto">
          <a:xfrm>
            <a:off x="1082675" y="1914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014" name="Rectangle 129"/>
          <p:cNvSpPr>
            <a:spLocks noChangeArrowheads="1"/>
          </p:cNvSpPr>
          <p:nvPr/>
        </p:nvSpPr>
        <p:spPr bwMode="auto">
          <a:xfrm>
            <a:off x="1082675" y="19145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015" name="Rectangle 3"/>
          <p:cNvSpPr>
            <a:spLocks noChangeArrowheads="1"/>
          </p:cNvSpPr>
          <p:nvPr/>
        </p:nvSpPr>
        <p:spPr bwMode="auto">
          <a:xfrm>
            <a:off x="2016125" y="1925638"/>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016" name="Rectangle 4"/>
          <p:cNvSpPr>
            <a:spLocks noChangeArrowheads="1"/>
          </p:cNvSpPr>
          <p:nvPr/>
        </p:nvSpPr>
        <p:spPr bwMode="auto">
          <a:xfrm>
            <a:off x="2625725" y="1925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017" name="Rectangle 6"/>
          <p:cNvSpPr>
            <a:spLocks noChangeArrowheads="1"/>
          </p:cNvSpPr>
          <p:nvPr/>
        </p:nvSpPr>
        <p:spPr bwMode="auto">
          <a:xfrm>
            <a:off x="2320925" y="1925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018" name="Rectangle 129"/>
          <p:cNvSpPr>
            <a:spLocks noChangeArrowheads="1"/>
          </p:cNvSpPr>
          <p:nvPr/>
        </p:nvSpPr>
        <p:spPr bwMode="auto">
          <a:xfrm>
            <a:off x="2320925" y="19256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019" name="Rectangle 11"/>
          <p:cNvSpPr>
            <a:spLocks noChangeArrowheads="1"/>
          </p:cNvSpPr>
          <p:nvPr/>
        </p:nvSpPr>
        <p:spPr bwMode="auto">
          <a:xfrm>
            <a:off x="1082675" y="19050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020" name="Rectangle 7"/>
          <p:cNvSpPr>
            <a:spLocks noChangeArrowheads="1"/>
          </p:cNvSpPr>
          <p:nvPr/>
        </p:nvSpPr>
        <p:spPr bwMode="auto">
          <a:xfrm>
            <a:off x="2941638" y="19351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021" name="Rectangle 8"/>
          <p:cNvSpPr>
            <a:spLocks noChangeArrowheads="1"/>
          </p:cNvSpPr>
          <p:nvPr/>
        </p:nvSpPr>
        <p:spPr bwMode="auto">
          <a:xfrm>
            <a:off x="3551238"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022" name="Rectangle 9"/>
          <p:cNvSpPr>
            <a:spLocks noChangeArrowheads="1"/>
          </p:cNvSpPr>
          <p:nvPr/>
        </p:nvSpPr>
        <p:spPr bwMode="auto">
          <a:xfrm>
            <a:off x="3856038" y="1935163"/>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023" name="Rectangle 10"/>
          <p:cNvSpPr>
            <a:spLocks noChangeArrowheads="1"/>
          </p:cNvSpPr>
          <p:nvPr/>
        </p:nvSpPr>
        <p:spPr bwMode="auto">
          <a:xfrm>
            <a:off x="3246438"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024" name="Rectangle 127"/>
          <p:cNvSpPr>
            <a:spLocks noChangeArrowheads="1"/>
          </p:cNvSpPr>
          <p:nvPr/>
        </p:nvSpPr>
        <p:spPr bwMode="auto">
          <a:xfrm>
            <a:off x="3246438" y="19351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025" name="Rectangle 128"/>
          <p:cNvSpPr>
            <a:spLocks noChangeArrowheads="1"/>
          </p:cNvSpPr>
          <p:nvPr/>
        </p:nvSpPr>
        <p:spPr bwMode="auto">
          <a:xfrm>
            <a:off x="3551238" y="19351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026" name="Rectangle 7"/>
          <p:cNvSpPr>
            <a:spLocks noChangeArrowheads="1"/>
          </p:cNvSpPr>
          <p:nvPr/>
        </p:nvSpPr>
        <p:spPr bwMode="auto">
          <a:xfrm>
            <a:off x="4181475" y="19462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027" name="Rectangle 8"/>
          <p:cNvSpPr>
            <a:spLocks noChangeArrowheads="1"/>
          </p:cNvSpPr>
          <p:nvPr/>
        </p:nvSpPr>
        <p:spPr bwMode="auto">
          <a:xfrm>
            <a:off x="4791075" y="194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028" name="Rectangle 10"/>
          <p:cNvSpPr>
            <a:spLocks noChangeArrowheads="1"/>
          </p:cNvSpPr>
          <p:nvPr/>
        </p:nvSpPr>
        <p:spPr bwMode="auto">
          <a:xfrm>
            <a:off x="4486275" y="194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029" name="Rectangle 127"/>
          <p:cNvSpPr>
            <a:spLocks noChangeArrowheads="1"/>
          </p:cNvSpPr>
          <p:nvPr/>
        </p:nvSpPr>
        <p:spPr bwMode="auto">
          <a:xfrm>
            <a:off x="4486275" y="19462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030" name="Rectangle 11"/>
          <p:cNvSpPr>
            <a:spLocks noChangeArrowheads="1"/>
          </p:cNvSpPr>
          <p:nvPr/>
        </p:nvSpPr>
        <p:spPr bwMode="auto">
          <a:xfrm>
            <a:off x="2951163"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031" name="Rectangle 11"/>
          <p:cNvSpPr>
            <a:spLocks noChangeArrowheads="1"/>
          </p:cNvSpPr>
          <p:nvPr/>
        </p:nvSpPr>
        <p:spPr bwMode="auto">
          <a:xfrm>
            <a:off x="5121275"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032" name="Rectangle 12"/>
          <p:cNvSpPr>
            <a:spLocks noChangeArrowheads="1"/>
          </p:cNvSpPr>
          <p:nvPr/>
        </p:nvSpPr>
        <p:spPr bwMode="auto">
          <a:xfrm>
            <a:off x="5730875"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033" name="Rectangle 13"/>
          <p:cNvSpPr>
            <a:spLocks noChangeArrowheads="1"/>
          </p:cNvSpPr>
          <p:nvPr/>
        </p:nvSpPr>
        <p:spPr bwMode="auto">
          <a:xfrm>
            <a:off x="6035675"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034" name="Rectangle 14"/>
          <p:cNvSpPr>
            <a:spLocks noChangeArrowheads="1"/>
          </p:cNvSpPr>
          <p:nvPr/>
        </p:nvSpPr>
        <p:spPr bwMode="auto">
          <a:xfrm>
            <a:off x="5426075"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035" name="Rectangle 130"/>
          <p:cNvSpPr>
            <a:spLocks noChangeArrowheads="1"/>
          </p:cNvSpPr>
          <p:nvPr/>
        </p:nvSpPr>
        <p:spPr bwMode="auto">
          <a:xfrm>
            <a:off x="5426075" y="19351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036" name="Rectangle 11"/>
          <p:cNvSpPr>
            <a:spLocks noChangeArrowheads="1"/>
          </p:cNvSpPr>
          <p:nvPr/>
        </p:nvSpPr>
        <p:spPr bwMode="auto">
          <a:xfrm>
            <a:off x="6359525" y="194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037" name="Rectangle 12"/>
          <p:cNvSpPr>
            <a:spLocks noChangeArrowheads="1"/>
          </p:cNvSpPr>
          <p:nvPr/>
        </p:nvSpPr>
        <p:spPr bwMode="auto">
          <a:xfrm>
            <a:off x="6969125" y="194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038" name="Rectangle 14"/>
          <p:cNvSpPr>
            <a:spLocks noChangeArrowheads="1"/>
          </p:cNvSpPr>
          <p:nvPr/>
        </p:nvSpPr>
        <p:spPr bwMode="auto">
          <a:xfrm>
            <a:off x="6664325" y="194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039" name="Rectangle 130"/>
          <p:cNvSpPr>
            <a:spLocks noChangeArrowheads="1"/>
          </p:cNvSpPr>
          <p:nvPr/>
        </p:nvSpPr>
        <p:spPr bwMode="auto">
          <a:xfrm>
            <a:off x="6664325" y="19462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040" name="Rectangle 15"/>
          <p:cNvSpPr>
            <a:spLocks noChangeArrowheads="1"/>
          </p:cNvSpPr>
          <p:nvPr/>
        </p:nvSpPr>
        <p:spPr bwMode="auto">
          <a:xfrm>
            <a:off x="7289800" y="1939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041" name="Rectangle 16"/>
          <p:cNvSpPr>
            <a:spLocks noChangeArrowheads="1"/>
          </p:cNvSpPr>
          <p:nvPr/>
        </p:nvSpPr>
        <p:spPr bwMode="auto">
          <a:xfrm>
            <a:off x="7899400" y="1939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042" name="Rectangle 17"/>
          <p:cNvSpPr>
            <a:spLocks noChangeArrowheads="1"/>
          </p:cNvSpPr>
          <p:nvPr/>
        </p:nvSpPr>
        <p:spPr bwMode="auto">
          <a:xfrm>
            <a:off x="8204200" y="1939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043" name="Rectangle 18"/>
          <p:cNvSpPr>
            <a:spLocks noChangeArrowheads="1"/>
          </p:cNvSpPr>
          <p:nvPr/>
        </p:nvSpPr>
        <p:spPr bwMode="auto">
          <a:xfrm>
            <a:off x="7594600" y="1939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044" name="Rectangle 131"/>
          <p:cNvSpPr>
            <a:spLocks noChangeArrowheads="1"/>
          </p:cNvSpPr>
          <p:nvPr/>
        </p:nvSpPr>
        <p:spPr bwMode="auto">
          <a:xfrm>
            <a:off x="7594600" y="19399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045" name="Rectangle 130"/>
          <p:cNvSpPr>
            <a:spLocks noChangeArrowheads="1"/>
          </p:cNvSpPr>
          <p:nvPr/>
        </p:nvSpPr>
        <p:spPr bwMode="auto">
          <a:xfrm>
            <a:off x="7908925" y="19304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046" name="TextBox 7"/>
          <p:cNvSpPr txBox="1">
            <a:spLocks noChangeArrowheads="1"/>
          </p:cNvSpPr>
          <p:nvPr/>
        </p:nvSpPr>
        <p:spPr bwMode="auto">
          <a:xfrm>
            <a:off x="8509000" y="1866900"/>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b="1"/>
              <a:t>…</a:t>
            </a:r>
          </a:p>
        </p:txBody>
      </p:sp>
      <p:sp>
        <p:nvSpPr>
          <p:cNvPr id="39047" name="TextBox 261"/>
          <p:cNvSpPr txBox="1">
            <a:spLocks noChangeArrowheads="1"/>
          </p:cNvSpPr>
          <p:nvPr/>
        </p:nvSpPr>
        <p:spPr bwMode="auto">
          <a:xfrm>
            <a:off x="-17463" y="3475038"/>
            <a:ext cx="3381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b="1"/>
              <a:t>1</a:t>
            </a:r>
          </a:p>
        </p:txBody>
      </p:sp>
      <p:sp>
        <p:nvSpPr>
          <p:cNvPr id="39048" name="TextBox 262"/>
          <p:cNvSpPr txBox="1">
            <a:spLocks noChangeArrowheads="1"/>
          </p:cNvSpPr>
          <p:nvPr/>
        </p:nvSpPr>
        <p:spPr bwMode="auto">
          <a:xfrm>
            <a:off x="2247900" y="6421438"/>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b="1"/>
              <a:t>63</a:t>
            </a:r>
          </a:p>
        </p:txBody>
      </p:sp>
      <p:sp>
        <p:nvSpPr>
          <p:cNvPr id="39049" name="TextBox 263"/>
          <p:cNvSpPr txBox="1">
            <a:spLocks noChangeArrowheads="1"/>
          </p:cNvSpPr>
          <p:nvPr/>
        </p:nvSpPr>
        <p:spPr bwMode="auto">
          <a:xfrm>
            <a:off x="646113" y="1400175"/>
            <a:ext cx="85709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b="1"/>
              <a:t> </a:t>
            </a:r>
            <a:r>
              <a:rPr lang="en-GB" altLang="en-US" sz="2400"/>
              <a:t>1                5                10                 15                20                25 </a:t>
            </a:r>
            <a:r>
              <a:rPr lang="en-GB" altLang="en-US" sz="2400" b="1"/>
              <a:t> …</a:t>
            </a:r>
          </a:p>
        </p:txBody>
      </p:sp>
      <p:cxnSp>
        <p:nvCxnSpPr>
          <p:cNvPr id="41" name="Straight Connector 40"/>
          <p:cNvCxnSpPr>
            <a:stCxn id="39010" idx="2"/>
            <a:endCxn id="4" idx="2"/>
          </p:cNvCxnSpPr>
          <p:nvPr/>
        </p:nvCxnSpPr>
        <p:spPr>
          <a:xfrm>
            <a:off x="930275" y="2219325"/>
            <a:ext cx="2798763" cy="1738313"/>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a:endCxn id="4" idx="2"/>
          </p:cNvCxnSpPr>
          <p:nvPr/>
        </p:nvCxnSpPr>
        <p:spPr>
          <a:xfrm>
            <a:off x="1235075" y="2219325"/>
            <a:ext cx="2493963" cy="1738313"/>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1549400" y="2230438"/>
            <a:ext cx="2179638" cy="1554162"/>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a:endCxn id="4" idx="1"/>
          </p:cNvCxnSpPr>
          <p:nvPr/>
        </p:nvCxnSpPr>
        <p:spPr>
          <a:xfrm>
            <a:off x="1884363" y="2239963"/>
            <a:ext cx="1947862" cy="1452562"/>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a:endCxn id="4" idx="1"/>
          </p:cNvCxnSpPr>
          <p:nvPr/>
        </p:nvCxnSpPr>
        <p:spPr>
          <a:xfrm>
            <a:off x="2209800" y="2260600"/>
            <a:ext cx="1622425" cy="1431925"/>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a:endCxn id="4" idx="1"/>
          </p:cNvCxnSpPr>
          <p:nvPr/>
        </p:nvCxnSpPr>
        <p:spPr>
          <a:xfrm>
            <a:off x="2484438" y="2270125"/>
            <a:ext cx="1347787" cy="1422400"/>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a:stCxn id="39016" idx="2"/>
            <a:endCxn id="4" idx="1"/>
          </p:cNvCxnSpPr>
          <p:nvPr/>
        </p:nvCxnSpPr>
        <p:spPr>
          <a:xfrm>
            <a:off x="2778125" y="2230438"/>
            <a:ext cx="1054100" cy="1462087"/>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stCxn id="39020" idx="2"/>
            <a:endCxn id="4" idx="1"/>
          </p:cNvCxnSpPr>
          <p:nvPr/>
        </p:nvCxnSpPr>
        <p:spPr>
          <a:xfrm>
            <a:off x="3094038" y="2239963"/>
            <a:ext cx="738187" cy="1452562"/>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a:off x="3509963" y="2281238"/>
            <a:ext cx="369887" cy="1303337"/>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a:off x="3692525" y="2290763"/>
            <a:ext cx="369888" cy="1303337"/>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a:endCxn id="4" idx="0"/>
          </p:cNvCxnSpPr>
          <p:nvPr/>
        </p:nvCxnSpPr>
        <p:spPr>
          <a:xfrm>
            <a:off x="3978275" y="2320925"/>
            <a:ext cx="106363" cy="126365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flipH="1">
            <a:off x="4181475" y="2301875"/>
            <a:ext cx="203200" cy="130175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flipH="1">
            <a:off x="4181475" y="2290763"/>
            <a:ext cx="436563" cy="1293812"/>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a:endCxn id="4" idx="7"/>
          </p:cNvCxnSpPr>
          <p:nvPr/>
        </p:nvCxnSpPr>
        <p:spPr>
          <a:xfrm flipH="1">
            <a:off x="4335463" y="2311400"/>
            <a:ext cx="658812" cy="138112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a:endCxn id="4" idx="7"/>
          </p:cNvCxnSpPr>
          <p:nvPr/>
        </p:nvCxnSpPr>
        <p:spPr>
          <a:xfrm flipH="1">
            <a:off x="4335463" y="2281238"/>
            <a:ext cx="931862" cy="1411287"/>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flipH="1">
            <a:off x="4440238" y="2290763"/>
            <a:ext cx="1152525" cy="141605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a:stCxn id="39032" idx="2"/>
          </p:cNvCxnSpPr>
          <p:nvPr/>
        </p:nvCxnSpPr>
        <p:spPr>
          <a:xfrm flipH="1">
            <a:off x="4486275" y="2239963"/>
            <a:ext cx="1397000" cy="154940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a:endCxn id="4" idx="6"/>
          </p:cNvCxnSpPr>
          <p:nvPr/>
        </p:nvCxnSpPr>
        <p:spPr>
          <a:xfrm flipH="1">
            <a:off x="4440238" y="2290763"/>
            <a:ext cx="1773237" cy="166687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a:stCxn id="39036" idx="2"/>
            <a:endCxn id="4" idx="6"/>
          </p:cNvCxnSpPr>
          <p:nvPr/>
        </p:nvCxnSpPr>
        <p:spPr>
          <a:xfrm flipH="1">
            <a:off x="4440238" y="2251075"/>
            <a:ext cx="2071687" cy="170656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a:endCxn id="4" idx="6"/>
          </p:cNvCxnSpPr>
          <p:nvPr/>
        </p:nvCxnSpPr>
        <p:spPr>
          <a:xfrm flipH="1">
            <a:off x="4440238" y="2290763"/>
            <a:ext cx="2325687" cy="166687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a:endCxn id="4" idx="6"/>
          </p:cNvCxnSpPr>
          <p:nvPr/>
        </p:nvCxnSpPr>
        <p:spPr>
          <a:xfrm flipH="1">
            <a:off x="4440238" y="2251075"/>
            <a:ext cx="2671762" cy="170656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a:endCxn id="4" idx="6"/>
          </p:cNvCxnSpPr>
          <p:nvPr/>
        </p:nvCxnSpPr>
        <p:spPr>
          <a:xfrm flipH="1">
            <a:off x="4440238" y="2270125"/>
            <a:ext cx="2976562" cy="168751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a:endCxn id="4" idx="6"/>
          </p:cNvCxnSpPr>
          <p:nvPr/>
        </p:nvCxnSpPr>
        <p:spPr>
          <a:xfrm flipH="1">
            <a:off x="4440238" y="2270125"/>
            <a:ext cx="3352800" cy="168751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a:endCxn id="4" idx="6"/>
          </p:cNvCxnSpPr>
          <p:nvPr/>
        </p:nvCxnSpPr>
        <p:spPr>
          <a:xfrm flipH="1">
            <a:off x="4440238" y="2251075"/>
            <a:ext cx="3636962" cy="170656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a:stCxn id="39042" idx="2"/>
          </p:cNvCxnSpPr>
          <p:nvPr/>
        </p:nvCxnSpPr>
        <p:spPr>
          <a:xfrm flipH="1">
            <a:off x="4486275" y="2244725"/>
            <a:ext cx="3870325" cy="171291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p:nvCxnSpPr>
        <p:spPr>
          <a:xfrm flipH="1">
            <a:off x="4551363" y="2316163"/>
            <a:ext cx="4449762" cy="164147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6188075" y="4414838"/>
            <a:ext cx="2265363" cy="0"/>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flipH="1">
            <a:off x="6213475" y="5156200"/>
            <a:ext cx="2143125" cy="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sp>
        <p:nvSpPr>
          <p:cNvPr id="39078" name="TextBox 310"/>
          <p:cNvSpPr txBox="1">
            <a:spLocks noChangeArrowheads="1"/>
          </p:cNvSpPr>
          <p:nvPr/>
        </p:nvSpPr>
        <p:spPr bwMode="auto">
          <a:xfrm>
            <a:off x="6213475" y="3967163"/>
            <a:ext cx="24066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a:t>strong +ve weight</a:t>
            </a:r>
          </a:p>
        </p:txBody>
      </p:sp>
      <p:sp>
        <p:nvSpPr>
          <p:cNvPr id="39079" name="TextBox 313"/>
          <p:cNvSpPr txBox="1">
            <a:spLocks noChangeArrowheads="1"/>
          </p:cNvSpPr>
          <p:nvPr/>
        </p:nvSpPr>
        <p:spPr bwMode="auto">
          <a:xfrm>
            <a:off x="6227763" y="4627563"/>
            <a:ext cx="21748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a:t>low/zero weight</a:t>
            </a:r>
          </a:p>
        </p:txBody>
      </p:sp>
      <p:cxnSp>
        <p:nvCxnSpPr>
          <p:cNvPr id="5" name="Straight Arrow Connector 4"/>
          <p:cNvCxnSpPr>
            <a:stCxn id="4" idx="4"/>
          </p:cNvCxnSpPr>
          <p:nvPr/>
        </p:nvCxnSpPr>
        <p:spPr>
          <a:xfrm>
            <a:off x="4084638" y="4330700"/>
            <a:ext cx="0" cy="38893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185738" y="3692525"/>
            <a:ext cx="2287587" cy="49371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9082" name="TextBox 5"/>
          <p:cNvSpPr txBox="1">
            <a:spLocks noChangeArrowheads="1"/>
          </p:cNvSpPr>
          <p:nvPr/>
        </p:nvSpPr>
        <p:spPr bwMode="auto">
          <a:xfrm>
            <a:off x="3270250" y="5260975"/>
            <a:ext cx="5757863" cy="830263"/>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a:t>it will send strong signal for a horizontal</a:t>
            </a:r>
          </a:p>
          <a:p>
            <a:pPr eaLnBrk="1" hangingPunct="1">
              <a:spcBef>
                <a:spcPct val="0"/>
              </a:spcBef>
              <a:buFontTx/>
              <a:buNone/>
            </a:pPr>
            <a:r>
              <a:rPr lang="en-GB" altLang="en-US" sz="2400"/>
              <a:t>line in the top row, ignoring everywhere else </a:t>
            </a:r>
          </a:p>
        </p:txBody>
      </p:sp>
    </p:spTree>
    <p:extLst>
      <p:ext uri="{BB962C8B-B14F-4D97-AF65-F5344CB8AC3E}">
        <p14:creationId xmlns:p14="http://schemas.microsoft.com/office/powerpoint/2010/main" val="18848616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574675" y="296863"/>
            <a:ext cx="7772400" cy="1143000"/>
          </a:xfrm>
        </p:spPr>
        <p:txBody>
          <a:bodyPr/>
          <a:lstStyle/>
          <a:p>
            <a:r>
              <a:rPr lang="en-GB" altLang="en-US" smtClean="0">
                <a:solidFill>
                  <a:srgbClr val="FF3300"/>
                </a:solidFill>
              </a:rPr>
              <a:t>What does this unit detect? </a:t>
            </a:r>
            <a:endParaRPr lang="en-GB" altLang="en-US" i="1" smtClean="0">
              <a:solidFill>
                <a:srgbClr val="FF3300"/>
              </a:solidFill>
            </a:endParaRPr>
          </a:p>
        </p:txBody>
      </p:sp>
      <p:sp>
        <p:nvSpPr>
          <p:cNvPr id="4" name="Oval 3"/>
          <p:cNvSpPr/>
          <p:nvPr/>
        </p:nvSpPr>
        <p:spPr>
          <a:xfrm>
            <a:off x="3729038" y="3584575"/>
            <a:ext cx="711200" cy="7461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9940" name="Rectangle 3"/>
          <p:cNvSpPr>
            <a:spLocks noChangeArrowheads="1"/>
          </p:cNvSpPr>
          <p:nvPr/>
        </p:nvSpPr>
        <p:spPr bwMode="auto">
          <a:xfrm>
            <a:off x="228600" y="37941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941" name="Rectangle 4"/>
          <p:cNvSpPr>
            <a:spLocks noChangeArrowheads="1"/>
          </p:cNvSpPr>
          <p:nvPr/>
        </p:nvSpPr>
        <p:spPr bwMode="auto">
          <a:xfrm>
            <a:off x="838200" y="37941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942" name="Rectangle 5"/>
          <p:cNvSpPr>
            <a:spLocks noChangeArrowheads="1"/>
          </p:cNvSpPr>
          <p:nvPr/>
        </p:nvSpPr>
        <p:spPr bwMode="auto">
          <a:xfrm>
            <a:off x="1143000" y="3794125"/>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943" name="Rectangle 6"/>
          <p:cNvSpPr>
            <a:spLocks noChangeArrowheads="1"/>
          </p:cNvSpPr>
          <p:nvPr/>
        </p:nvSpPr>
        <p:spPr bwMode="auto">
          <a:xfrm>
            <a:off x="533400" y="37941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944" name="Rectangle 7"/>
          <p:cNvSpPr>
            <a:spLocks noChangeArrowheads="1"/>
          </p:cNvSpPr>
          <p:nvPr/>
        </p:nvSpPr>
        <p:spPr bwMode="auto">
          <a:xfrm>
            <a:off x="228600" y="40989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945" name="Rectangle 8"/>
          <p:cNvSpPr>
            <a:spLocks noChangeArrowheads="1"/>
          </p:cNvSpPr>
          <p:nvPr/>
        </p:nvSpPr>
        <p:spPr bwMode="auto">
          <a:xfrm>
            <a:off x="838200" y="4098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946" name="Rectangle 9"/>
          <p:cNvSpPr>
            <a:spLocks noChangeArrowheads="1"/>
          </p:cNvSpPr>
          <p:nvPr/>
        </p:nvSpPr>
        <p:spPr bwMode="auto">
          <a:xfrm>
            <a:off x="1143000" y="4098925"/>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947" name="Rectangle 10"/>
          <p:cNvSpPr>
            <a:spLocks noChangeArrowheads="1"/>
          </p:cNvSpPr>
          <p:nvPr/>
        </p:nvSpPr>
        <p:spPr bwMode="auto">
          <a:xfrm>
            <a:off x="533400" y="4098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948" name="Rectangle 11"/>
          <p:cNvSpPr>
            <a:spLocks noChangeArrowheads="1"/>
          </p:cNvSpPr>
          <p:nvPr/>
        </p:nvSpPr>
        <p:spPr bwMode="auto">
          <a:xfrm>
            <a:off x="228600" y="44037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949" name="Rectangle 12"/>
          <p:cNvSpPr>
            <a:spLocks noChangeArrowheads="1"/>
          </p:cNvSpPr>
          <p:nvPr/>
        </p:nvSpPr>
        <p:spPr bwMode="auto">
          <a:xfrm>
            <a:off x="838200" y="44037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950" name="Rectangle 13"/>
          <p:cNvSpPr>
            <a:spLocks noChangeArrowheads="1"/>
          </p:cNvSpPr>
          <p:nvPr/>
        </p:nvSpPr>
        <p:spPr bwMode="auto">
          <a:xfrm>
            <a:off x="1143000" y="44037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951" name="Rectangle 14"/>
          <p:cNvSpPr>
            <a:spLocks noChangeArrowheads="1"/>
          </p:cNvSpPr>
          <p:nvPr/>
        </p:nvSpPr>
        <p:spPr bwMode="auto">
          <a:xfrm>
            <a:off x="533400" y="44037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952" name="Rectangle 15"/>
          <p:cNvSpPr>
            <a:spLocks noChangeArrowheads="1"/>
          </p:cNvSpPr>
          <p:nvPr/>
        </p:nvSpPr>
        <p:spPr bwMode="auto">
          <a:xfrm>
            <a:off x="228600" y="4708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953" name="Rectangle 16"/>
          <p:cNvSpPr>
            <a:spLocks noChangeArrowheads="1"/>
          </p:cNvSpPr>
          <p:nvPr/>
        </p:nvSpPr>
        <p:spPr bwMode="auto">
          <a:xfrm>
            <a:off x="838200" y="4708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954" name="Rectangle 17"/>
          <p:cNvSpPr>
            <a:spLocks noChangeArrowheads="1"/>
          </p:cNvSpPr>
          <p:nvPr/>
        </p:nvSpPr>
        <p:spPr bwMode="auto">
          <a:xfrm>
            <a:off x="1143000" y="4708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955" name="Rectangle 18"/>
          <p:cNvSpPr>
            <a:spLocks noChangeArrowheads="1"/>
          </p:cNvSpPr>
          <p:nvPr/>
        </p:nvSpPr>
        <p:spPr bwMode="auto">
          <a:xfrm>
            <a:off x="533400" y="4708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956" name="Rectangle 19"/>
          <p:cNvSpPr>
            <a:spLocks noChangeArrowheads="1"/>
          </p:cNvSpPr>
          <p:nvPr/>
        </p:nvSpPr>
        <p:spPr bwMode="auto">
          <a:xfrm>
            <a:off x="228600" y="50133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957" name="Rectangle 20"/>
          <p:cNvSpPr>
            <a:spLocks noChangeArrowheads="1"/>
          </p:cNvSpPr>
          <p:nvPr/>
        </p:nvSpPr>
        <p:spPr bwMode="auto">
          <a:xfrm>
            <a:off x="838200" y="50133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958" name="Rectangle 21"/>
          <p:cNvSpPr>
            <a:spLocks noChangeArrowheads="1"/>
          </p:cNvSpPr>
          <p:nvPr/>
        </p:nvSpPr>
        <p:spPr bwMode="auto">
          <a:xfrm>
            <a:off x="1143000" y="50133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959" name="Rectangle 22"/>
          <p:cNvSpPr>
            <a:spLocks noChangeArrowheads="1"/>
          </p:cNvSpPr>
          <p:nvPr/>
        </p:nvSpPr>
        <p:spPr bwMode="auto">
          <a:xfrm>
            <a:off x="533400" y="50133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960" name="Rectangle 127"/>
          <p:cNvSpPr>
            <a:spLocks noChangeArrowheads="1"/>
          </p:cNvSpPr>
          <p:nvPr/>
        </p:nvSpPr>
        <p:spPr bwMode="auto">
          <a:xfrm>
            <a:off x="533400" y="40989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961" name="Rectangle 128"/>
          <p:cNvSpPr>
            <a:spLocks noChangeArrowheads="1"/>
          </p:cNvSpPr>
          <p:nvPr/>
        </p:nvSpPr>
        <p:spPr bwMode="auto">
          <a:xfrm>
            <a:off x="838200" y="40989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962" name="Rectangle 129"/>
          <p:cNvSpPr>
            <a:spLocks noChangeArrowheads="1"/>
          </p:cNvSpPr>
          <p:nvPr/>
        </p:nvSpPr>
        <p:spPr bwMode="auto">
          <a:xfrm>
            <a:off x="533400" y="37941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963" name="Rectangle 130"/>
          <p:cNvSpPr>
            <a:spLocks noChangeArrowheads="1"/>
          </p:cNvSpPr>
          <p:nvPr/>
        </p:nvSpPr>
        <p:spPr bwMode="auto">
          <a:xfrm>
            <a:off x="533400" y="44037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964" name="Rectangle 131"/>
          <p:cNvSpPr>
            <a:spLocks noChangeArrowheads="1"/>
          </p:cNvSpPr>
          <p:nvPr/>
        </p:nvSpPr>
        <p:spPr bwMode="auto">
          <a:xfrm>
            <a:off x="533400" y="47085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965" name="Rectangle 132"/>
          <p:cNvSpPr>
            <a:spLocks noChangeArrowheads="1"/>
          </p:cNvSpPr>
          <p:nvPr/>
        </p:nvSpPr>
        <p:spPr bwMode="auto">
          <a:xfrm>
            <a:off x="838200" y="50133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966" name="Rectangle 3"/>
          <p:cNvSpPr>
            <a:spLocks noChangeArrowheads="1"/>
          </p:cNvSpPr>
          <p:nvPr/>
        </p:nvSpPr>
        <p:spPr bwMode="auto">
          <a:xfrm>
            <a:off x="1468438" y="3805238"/>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967" name="Rectangle 4"/>
          <p:cNvSpPr>
            <a:spLocks noChangeArrowheads="1"/>
          </p:cNvSpPr>
          <p:nvPr/>
        </p:nvSpPr>
        <p:spPr bwMode="auto">
          <a:xfrm>
            <a:off x="2078038" y="38052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968" name="Rectangle 6"/>
          <p:cNvSpPr>
            <a:spLocks noChangeArrowheads="1"/>
          </p:cNvSpPr>
          <p:nvPr/>
        </p:nvSpPr>
        <p:spPr bwMode="auto">
          <a:xfrm>
            <a:off x="1773238" y="38052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969" name="Rectangle 7"/>
          <p:cNvSpPr>
            <a:spLocks noChangeArrowheads="1"/>
          </p:cNvSpPr>
          <p:nvPr/>
        </p:nvSpPr>
        <p:spPr bwMode="auto">
          <a:xfrm>
            <a:off x="1468438" y="41100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970" name="Rectangle 8"/>
          <p:cNvSpPr>
            <a:spLocks noChangeArrowheads="1"/>
          </p:cNvSpPr>
          <p:nvPr/>
        </p:nvSpPr>
        <p:spPr bwMode="auto">
          <a:xfrm>
            <a:off x="2078038" y="41100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971" name="Rectangle 10"/>
          <p:cNvSpPr>
            <a:spLocks noChangeArrowheads="1"/>
          </p:cNvSpPr>
          <p:nvPr/>
        </p:nvSpPr>
        <p:spPr bwMode="auto">
          <a:xfrm>
            <a:off x="1773238" y="41100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972" name="Rectangle 11"/>
          <p:cNvSpPr>
            <a:spLocks noChangeArrowheads="1"/>
          </p:cNvSpPr>
          <p:nvPr/>
        </p:nvSpPr>
        <p:spPr bwMode="auto">
          <a:xfrm>
            <a:off x="1468438" y="4414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973" name="Rectangle 12"/>
          <p:cNvSpPr>
            <a:spLocks noChangeArrowheads="1"/>
          </p:cNvSpPr>
          <p:nvPr/>
        </p:nvSpPr>
        <p:spPr bwMode="auto">
          <a:xfrm>
            <a:off x="2078038" y="4414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974" name="Rectangle 14"/>
          <p:cNvSpPr>
            <a:spLocks noChangeArrowheads="1"/>
          </p:cNvSpPr>
          <p:nvPr/>
        </p:nvSpPr>
        <p:spPr bwMode="auto">
          <a:xfrm>
            <a:off x="1773238" y="4414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975" name="Rectangle 15"/>
          <p:cNvSpPr>
            <a:spLocks noChangeArrowheads="1"/>
          </p:cNvSpPr>
          <p:nvPr/>
        </p:nvSpPr>
        <p:spPr bwMode="auto">
          <a:xfrm>
            <a:off x="1468438" y="4719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976" name="Rectangle 16"/>
          <p:cNvSpPr>
            <a:spLocks noChangeArrowheads="1"/>
          </p:cNvSpPr>
          <p:nvPr/>
        </p:nvSpPr>
        <p:spPr bwMode="auto">
          <a:xfrm>
            <a:off x="2078038" y="4719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977" name="Rectangle 18"/>
          <p:cNvSpPr>
            <a:spLocks noChangeArrowheads="1"/>
          </p:cNvSpPr>
          <p:nvPr/>
        </p:nvSpPr>
        <p:spPr bwMode="auto">
          <a:xfrm>
            <a:off x="1773238" y="4719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978" name="Rectangle 19"/>
          <p:cNvSpPr>
            <a:spLocks noChangeArrowheads="1"/>
          </p:cNvSpPr>
          <p:nvPr/>
        </p:nvSpPr>
        <p:spPr bwMode="auto">
          <a:xfrm>
            <a:off x="1468438" y="50244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979" name="Rectangle 20"/>
          <p:cNvSpPr>
            <a:spLocks noChangeArrowheads="1"/>
          </p:cNvSpPr>
          <p:nvPr/>
        </p:nvSpPr>
        <p:spPr bwMode="auto">
          <a:xfrm>
            <a:off x="2078038" y="50244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980" name="Rectangle 22"/>
          <p:cNvSpPr>
            <a:spLocks noChangeArrowheads="1"/>
          </p:cNvSpPr>
          <p:nvPr/>
        </p:nvSpPr>
        <p:spPr bwMode="auto">
          <a:xfrm>
            <a:off x="1468438" y="50244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981" name="Rectangle 127"/>
          <p:cNvSpPr>
            <a:spLocks noChangeArrowheads="1"/>
          </p:cNvSpPr>
          <p:nvPr/>
        </p:nvSpPr>
        <p:spPr bwMode="auto">
          <a:xfrm>
            <a:off x="1773238" y="41100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982" name="Rectangle 128"/>
          <p:cNvSpPr>
            <a:spLocks noChangeArrowheads="1"/>
          </p:cNvSpPr>
          <p:nvPr/>
        </p:nvSpPr>
        <p:spPr bwMode="auto">
          <a:xfrm>
            <a:off x="1762125" y="53387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983" name="Rectangle 129"/>
          <p:cNvSpPr>
            <a:spLocks noChangeArrowheads="1"/>
          </p:cNvSpPr>
          <p:nvPr/>
        </p:nvSpPr>
        <p:spPr bwMode="auto">
          <a:xfrm>
            <a:off x="1773238" y="38052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984" name="Rectangle 130"/>
          <p:cNvSpPr>
            <a:spLocks noChangeArrowheads="1"/>
          </p:cNvSpPr>
          <p:nvPr/>
        </p:nvSpPr>
        <p:spPr bwMode="auto">
          <a:xfrm>
            <a:off x="1773238" y="44148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985" name="Rectangle 131"/>
          <p:cNvSpPr>
            <a:spLocks noChangeArrowheads="1"/>
          </p:cNvSpPr>
          <p:nvPr/>
        </p:nvSpPr>
        <p:spPr bwMode="auto">
          <a:xfrm>
            <a:off x="1773238" y="47196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986" name="Rectangle 132"/>
          <p:cNvSpPr>
            <a:spLocks noChangeArrowheads="1"/>
          </p:cNvSpPr>
          <p:nvPr/>
        </p:nvSpPr>
        <p:spPr bwMode="auto">
          <a:xfrm>
            <a:off x="2078038" y="50244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987" name="Rectangle 3"/>
          <p:cNvSpPr>
            <a:spLocks noChangeArrowheads="1"/>
          </p:cNvSpPr>
          <p:nvPr/>
        </p:nvSpPr>
        <p:spPr bwMode="auto">
          <a:xfrm>
            <a:off x="249238" y="53292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988" name="Rectangle 4"/>
          <p:cNvSpPr>
            <a:spLocks noChangeArrowheads="1"/>
          </p:cNvSpPr>
          <p:nvPr/>
        </p:nvSpPr>
        <p:spPr bwMode="auto">
          <a:xfrm>
            <a:off x="858838" y="53292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989" name="Rectangle 5"/>
          <p:cNvSpPr>
            <a:spLocks noChangeArrowheads="1"/>
          </p:cNvSpPr>
          <p:nvPr/>
        </p:nvSpPr>
        <p:spPr bwMode="auto">
          <a:xfrm>
            <a:off x="1163638" y="53292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990" name="Rectangle 6"/>
          <p:cNvSpPr>
            <a:spLocks noChangeArrowheads="1"/>
          </p:cNvSpPr>
          <p:nvPr/>
        </p:nvSpPr>
        <p:spPr bwMode="auto">
          <a:xfrm>
            <a:off x="554038" y="53292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991" name="Rectangle 7"/>
          <p:cNvSpPr>
            <a:spLocks noChangeArrowheads="1"/>
          </p:cNvSpPr>
          <p:nvPr/>
        </p:nvSpPr>
        <p:spPr bwMode="auto">
          <a:xfrm>
            <a:off x="249238" y="56340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992" name="Rectangle 8"/>
          <p:cNvSpPr>
            <a:spLocks noChangeArrowheads="1"/>
          </p:cNvSpPr>
          <p:nvPr/>
        </p:nvSpPr>
        <p:spPr bwMode="auto">
          <a:xfrm>
            <a:off x="858838" y="56340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993" name="Rectangle 9"/>
          <p:cNvSpPr>
            <a:spLocks noChangeArrowheads="1"/>
          </p:cNvSpPr>
          <p:nvPr/>
        </p:nvSpPr>
        <p:spPr bwMode="auto">
          <a:xfrm>
            <a:off x="1163638" y="56340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994" name="Rectangle 10"/>
          <p:cNvSpPr>
            <a:spLocks noChangeArrowheads="1"/>
          </p:cNvSpPr>
          <p:nvPr/>
        </p:nvSpPr>
        <p:spPr bwMode="auto">
          <a:xfrm>
            <a:off x="554038" y="56340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995" name="Rectangle 11"/>
          <p:cNvSpPr>
            <a:spLocks noChangeArrowheads="1"/>
          </p:cNvSpPr>
          <p:nvPr/>
        </p:nvSpPr>
        <p:spPr bwMode="auto">
          <a:xfrm>
            <a:off x="249238" y="5938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996" name="Rectangle 12"/>
          <p:cNvSpPr>
            <a:spLocks noChangeArrowheads="1"/>
          </p:cNvSpPr>
          <p:nvPr/>
        </p:nvSpPr>
        <p:spPr bwMode="auto">
          <a:xfrm>
            <a:off x="858838" y="5938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997" name="Rectangle 13"/>
          <p:cNvSpPr>
            <a:spLocks noChangeArrowheads="1"/>
          </p:cNvSpPr>
          <p:nvPr/>
        </p:nvSpPr>
        <p:spPr bwMode="auto">
          <a:xfrm>
            <a:off x="1163638" y="5938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998" name="Rectangle 14"/>
          <p:cNvSpPr>
            <a:spLocks noChangeArrowheads="1"/>
          </p:cNvSpPr>
          <p:nvPr/>
        </p:nvSpPr>
        <p:spPr bwMode="auto">
          <a:xfrm>
            <a:off x="554038" y="5938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39999" name="Rectangle 15"/>
          <p:cNvSpPr>
            <a:spLocks noChangeArrowheads="1"/>
          </p:cNvSpPr>
          <p:nvPr/>
        </p:nvSpPr>
        <p:spPr bwMode="auto">
          <a:xfrm>
            <a:off x="249238" y="6243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00" name="Rectangle 16"/>
          <p:cNvSpPr>
            <a:spLocks noChangeArrowheads="1"/>
          </p:cNvSpPr>
          <p:nvPr/>
        </p:nvSpPr>
        <p:spPr bwMode="auto">
          <a:xfrm>
            <a:off x="858838" y="6243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01" name="Rectangle 17"/>
          <p:cNvSpPr>
            <a:spLocks noChangeArrowheads="1"/>
          </p:cNvSpPr>
          <p:nvPr/>
        </p:nvSpPr>
        <p:spPr bwMode="auto">
          <a:xfrm>
            <a:off x="1163638" y="6243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02" name="Rectangle 18"/>
          <p:cNvSpPr>
            <a:spLocks noChangeArrowheads="1"/>
          </p:cNvSpPr>
          <p:nvPr/>
        </p:nvSpPr>
        <p:spPr bwMode="auto">
          <a:xfrm>
            <a:off x="554038" y="6243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03" name="Rectangle 127"/>
          <p:cNvSpPr>
            <a:spLocks noChangeArrowheads="1"/>
          </p:cNvSpPr>
          <p:nvPr/>
        </p:nvSpPr>
        <p:spPr bwMode="auto">
          <a:xfrm>
            <a:off x="1498600" y="49942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04" name="Rectangle 128"/>
          <p:cNvSpPr>
            <a:spLocks noChangeArrowheads="1"/>
          </p:cNvSpPr>
          <p:nvPr/>
        </p:nvSpPr>
        <p:spPr bwMode="auto">
          <a:xfrm>
            <a:off x="858838" y="56340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05" name="Rectangle 129"/>
          <p:cNvSpPr>
            <a:spLocks noChangeArrowheads="1"/>
          </p:cNvSpPr>
          <p:nvPr/>
        </p:nvSpPr>
        <p:spPr bwMode="auto">
          <a:xfrm>
            <a:off x="1184275" y="59388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06" name="Rectangle 130"/>
          <p:cNvSpPr>
            <a:spLocks noChangeArrowheads="1"/>
          </p:cNvSpPr>
          <p:nvPr/>
        </p:nvSpPr>
        <p:spPr bwMode="auto">
          <a:xfrm>
            <a:off x="847725" y="46990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07" name="Rectangle 131"/>
          <p:cNvSpPr>
            <a:spLocks noChangeArrowheads="1"/>
          </p:cNvSpPr>
          <p:nvPr/>
        </p:nvSpPr>
        <p:spPr bwMode="auto">
          <a:xfrm>
            <a:off x="1173163" y="50038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08" name="Rectangle 3"/>
          <p:cNvSpPr>
            <a:spLocks noChangeArrowheads="1"/>
          </p:cNvSpPr>
          <p:nvPr/>
        </p:nvSpPr>
        <p:spPr bwMode="auto">
          <a:xfrm>
            <a:off x="1457325" y="53387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09" name="Rectangle 4"/>
          <p:cNvSpPr>
            <a:spLocks noChangeArrowheads="1"/>
          </p:cNvSpPr>
          <p:nvPr/>
        </p:nvSpPr>
        <p:spPr bwMode="auto">
          <a:xfrm>
            <a:off x="2066925" y="53387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10" name="Rectangle 6"/>
          <p:cNvSpPr>
            <a:spLocks noChangeArrowheads="1"/>
          </p:cNvSpPr>
          <p:nvPr/>
        </p:nvSpPr>
        <p:spPr bwMode="auto">
          <a:xfrm>
            <a:off x="1457325" y="53387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11" name="Rectangle 7"/>
          <p:cNvSpPr>
            <a:spLocks noChangeArrowheads="1"/>
          </p:cNvSpPr>
          <p:nvPr/>
        </p:nvSpPr>
        <p:spPr bwMode="auto">
          <a:xfrm>
            <a:off x="1752600" y="50244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12" name="Rectangle 8"/>
          <p:cNvSpPr>
            <a:spLocks noChangeArrowheads="1"/>
          </p:cNvSpPr>
          <p:nvPr/>
        </p:nvSpPr>
        <p:spPr bwMode="auto">
          <a:xfrm>
            <a:off x="2066925" y="56435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13" name="Rectangle 10"/>
          <p:cNvSpPr>
            <a:spLocks noChangeArrowheads="1"/>
          </p:cNvSpPr>
          <p:nvPr/>
        </p:nvSpPr>
        <p:spPr bwMode="auto">
          <a:xfrm>
            <a:off x="1457325" y="56435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14" name="Rectangle 11"/>
          <p:cNvSpPr>
            <a:spLocks noChangeArrowheads="1"/>
          </p:cNvSpPr>
          <p:nvPr/>
        </p:nvSpPr>
        <p:spPr bwMode="auto">
          <a:xfrm>
            <a:off x="1457325" y="59483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15" name="Rectangle 12"/>
          <p:cNvSpPr>
            <a:spLocks noChangeArrowheads="1"/>
          </p:cNvSpPr>
          <p:nvPr/>
        </p:nvSpPr>
        <p:spPr bwMode="auto">
          <a:xfrm>
            <a:off x="2066925" y="59483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16" name="Rectangle 14"/>
          <p:cNvSpPr>
            <a:spLocks noChangeArrowheads="1"/>
          </p:cNvSpPr>
          <p:nvPr/>
        </p:nvSpPr>
        <p:spPr bwMode="auto">
          <a:xfrm>
            <a:off x="1457325" y="59483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17" name="Rectangle 15"/>
          <p:cNvSpPr>
            <a:spLocks noChangeArrowheads="1"/>
          </p:cNvSpPr>
          <p:nvPr/>
        </p:nvSpPr>
        <p:spPr bwMode="auto">
          <a:xfrm>
            <a:off x="1457325" y="6253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18" name="Rectangle 16"/>
          <p:cNvSpPr>
            <a:spLocks noChangeArrowheads="1"/>
          </p:cNvSpPr>
          <p:nvPr/>
        </p:nvSpPr>
        <p:spPr bwMode="auto">
          <a:xfrm>
            <a:off x="2066925" y="6253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19" name="Rectangle 18"/>
          <p:cNvSpPr>
            <a:spLocks noChangeArrowheads="1"/>
          </p:cNvSpPr>
          <p:nvPr/>
        </p:nvSpPr>
        <p:spPr bwMode="auto">
          <a:xfrm>
            <a:off x="1457325" y="6253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20" name="Rectangle 127"/>
          <p:cNvSpPr>
            <a:spLocks noChangeArrowheads="1"/>
          </p:cNvSpPr>
          <p:nvPr/>
        </p:nvSpPr>
        <p:spPr bwMode="auto">
          <a:xfrm>
            <a:off x="1457325" y="56435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21" name="Rectangle 128"/>
          <p:cNvSpPr>
            <a:spLocks noChangeArrowheads="1"/>
          </p:cNvSpPr>
          <p:nvPr/>
        </p:nvSpPr>
        <p:spPr bwMode="auto">
          <a:xfrm>
            <a:off x="533400" y="50339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22" name="Rectangle 129"/>
          <p:cNvSpPr>
            <a:spLocks noChangeArrowheads="1"/>
          </p:cNvSpPr>
          <p:nvPr/>
        </p:nvSpPr>
        <p:spPr bwMode="auto">
          <a:xfrm>
            <a:off x="1457325" y="53387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23" name="Rectangle 130"/>
          <p:cNvSpPr>
            <a:spLocks noChangeArrowheads="1"/>
          </p:cNvSpPr>
          <p:nvPr/>
        </p:nvSpPr>
        <p:spPr bwMode="auto">
          <a:xfrm>
            <a:off x="1457325" y="59483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24" name="Rectangle 131"/>
          <p:cNvSpPr>
            <a:spLocks noChangeArrowheads="1"/>
          </p:cNvSpPr>
          <p:nvPr/>
        </p:nvSpPr>
        <p:spPr bwMode="auto">
          <a:xfrm>
            <a:off x="1457325" y="62531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25" name="Rectangle 11"/>
          <p:cNvSpPr>
            <a:spLocks noChangeArrowheads="1"/>
          </p:cNvSpPr>
          <p:nvPr/>
        </p:nvSpPr>
        <p:spPr bwMode="auto">
          <a:xfrm>
            <a:off x="238125" y="4098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26" name="Rectangle 11"/>
          <p:cNvSpPr>
            <a:spLocks noChangeArrowheads="1"/>
          </p:cNvSpPr>
          <p:nvPr/>
        </p:nvSpPr>
        <p:spPr bwMode="auto">
          <a:xfrm>
            <a:off x="533400" y="37846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27" name="Rectangle 22"/>
          <p:cNvSpPr>
            <a:spLocks noChangeArrowheads="1"/>
          </p:cNvSpPr>
          <p:nvPr/>
        </p:nvSpPr>
        <p:spPr bwMode="auto">
          <a:xfrm>
            <a:off x="258763" y="56134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28" name="Rectangle 21"/>
          <p:cNvSpPr>
            <a:spLocks noChangeArrowheads="1"/>
          </p:cNvSpPr>
          <p:nvPr/>
        </p:nvSpPr>
        <p:spPr bwMode="auto">
          <a:xfrm>
            <a:off x="2078038" y="50339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29" name="Rectangle 21"/>
          <p:cNvSpPr>
            <a:spLocks noChangeArrowheads="1"/>
          </p:cNvSpPr>
          <p:nvPr/>
        </p:nvSpPr>
        <p:spPr bwMode="auto">
          <a:xfrm>
            <a:off x="879475" y="5622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30" name="Rectangle 15"/>
          <p:cNvSpPr>
            <a:spLocks noChangeArrowheads="1"/>
          </p:cNvSpPr>
          <p:nvPr/>
        </p:nvSpPr>
        <p:spPr bwMode="auto">
          <a:xfrm>
            <a:off x="1762125" y="5622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31" name="Rectangle 16"/>
          <p:cNvSpPr>
            <a:spLocks noChangeArrowheads="1"/>
          </p:cNvSpPr>
          <p:nvPr/>
        </p:nvSpPr>
        <p:spPr bwMode="auto">
          <a:xfrm>
            <a:off x="1782763" y="6243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32" name="Rectangle 16"/>
          <p:cNvSpPr>
            <a:spLocks noChangeArrowheads="1"/>
          </p:cNvSpPr>
          <p:nvPr/>
        </p:nvSpPr>
        <p:spPr bwMode="auto">
          <a:xfrm>
            <a:off x="1782763" y="59277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33" name="Rectangle 131"/>
          <p:cNvSpPr>
            <a:spLocks noChangeArrowheads="1"/>
          </p:cNvSpPr>
          <p:nvPr/>
        </p:nvSpPr>
        <p:spPr bwMode="auto">
          <a:xfrm>
            <a:off x="1173163" y="62325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34" name="Rectangle 3"/>
          <p:cNvSpPr>
            <a:spLocks noChangeArrowheads="1"/>
          </p:cNvSpPr>
          <p:nvPr/>
        </p:nvSpPr>
        <p:spPr bwMode="auto">
          <a:xfrm>
            <a:off x="777875" y="1914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35" name="Rectangle 4"/>
          <p:cNvSpPr>
            <a:spLocks noChangeArrowheads="1"/>
          </p:cNvSpPr>
          <p:nvPr/>
        </p:nvSpPr>
        <p:spPr bwMode="auto">
          <a:xfrm>
            <a:off x="1387475" y="1914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36" name="Rectangle 5"/>
          <p:cNvSpPr>
            <a:spLocks noChangeArrowheads="1"/>
          </p:cNvSpPr>
          <p:nvPr/>
        </p:nvSpPr>
        <p:spPr bwMode="auto">
          <a:xfrm>
            <a:off x="1692275" y="1914525"/>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37" name="Rectangle 6"/>
          <p:cNvSpPr>
            <a:spLocks noChangeArrowheads="1"/>
          </p:cNvSpPr>
          <p:nvPr/>
        </p:nvSpPr>
        <p:spPr bwMode="auto">
          <a:xfrm>
            <a:off x="1082675" y="1914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38" name="Rectangle 129"/>
          <p:cNvSpPr>
            <a:spLocks noChangeArrowheads="1"/>
          </p:cNvSpPr>
          <p:nvPr/>
        </p:nvSpPr>
        <p:spPr bwMode="auto">
          <a:xfrm>
            <a:off x="1082675" y="19145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39" name="Rectangle 3"/>
          <p:cNvSpPr>
            <a:spLocks noChangeArrowheads="1"/>
          </p:cNvSpPr>
          <p:nvPr/>
        </p:nvSpPr>
        <p:spPr bwMode="auto">
          <a:xfrm>
            <a:off x="2016125" y="1925638"/>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40" name="Rectangle 4"/>
          <p:cNvSpPr>
            <a:spLocks noChangeArrowheads="1"/>
          </p:cNvSpPr>
          <p:nvPr/>
        </p:nvSpPr>
        <p:spPr bwMode="auto">
          <a:xfrm>
            <a:off x="2625725" y="1925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41" name="Rectangle 6"/>
          <p:cNvSpPr>
            <a:spLocks noChangeArrowheads="1"/>
          </p:cNvSpPr>
          <p:nvPr/>
        </p:nvSpPr>
        <p:spPr bwMode="auto">
          <a:xfrm>
            <a:off x="2320925" y="1925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42" name="Rectangle 129"/>
          <p:cNvSpPr>
            <a:spLocks noChangeArrowheads="1"/>
          </p:cNvSpPr>
          <p:nvPr/>
        </p:nvSpPr>
        <p:spPr bwMode="auto">
          <a:xfrm>
            <a:off x="2320925" y="19256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43" name="Rectangle 11"/>
          <p:cNvSpPr>
            <a:spLocks noChangeArrowheads="1"/>
          </p:cNvSpPr>
          <p:nvPr/>
        </p:nvSpPr>
        <p:spPr bwMode="auto">
          <a:xfrm>
            <a:off x="1082675" y="19050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44" name="Rectangle 7"/>
          <p:cNvSpPr>
            <a:spLocks noChangeArrowheads="1"/>
          </p:cNvSpPr>
          <p:nvPr/>
        </p:nvSpPr>
        <p:spPr bwMode="auto">
          <a:xfrm>
            <a:off x="2941638" y="19351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45" name="Rectangle 8"/>
          <p:cNvSpPr>
            <a:spLocks noChangeArrowheads="1"/>
          </p:cNvSpPr>
          <p:nvPr/>
        </p:nvSpPr>
        <p:spPr bwMode="auto">
          <a:xfrm>
            <a:off x="3551238"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46" name="Rectangle 9"/>
          <p:cNvSpPr>
            <a:spLocks noChangeArrowheads="1"/>
          </p:cNvSpPr>
          <p:nvPr/>
        </p:nvSpPr>
        <p:spPr bwMode="auto">
          <a:xfrm>
            <a:off x="3856038" y="1935163"/>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47" name="Rectangle 10"/>
          <p:cNvSpPr>
            <a:spLocks noChangeArrowheads="1"/>
          </p:cNvSpPr>
          <p:nvPr/>
        </p:nvSpPr>
        <p:spPr bwMode="auto">
          <a:xfrm>
            <a:off x="3246438"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48" name="Rectangle 127"/>
          <p:cNvSpPr>
            <a:spLocks noChangeArrowheads="1"/>
          </p:cNvSpPr>
          <p:nvPr/>
        </p:nvSpPr>
        <p:spPr bwMode="auto">
          <a:xfrm>
            <a:off x="3246438" y="19351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49" name="Rectangle 128"/>
          <p:cNvSpPr>
            <a:spLocks noChangeArrowheads="1"/>
          </p:cNvSpPr>
          <p:nvPr/>
        </p:nvSpPr>
        <p:spPr bwMode="auto">
          <a:xfrm>
            <a:off x="3551238" y="19351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50" name="Rectangle 7"/>
          <p:cNvSpPr>
            <a:spLocks noChangeArrowheads="1"/>
          </p:cNvSpPr>
          <p:nvPr/>
        </p:nvSpPr>
        <p:spPr bwMode="auto">
          <a:xfrm>
            <a:off x="4181475" y="19462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51" name="Rectangle 8"/>
          <p:cNvSpPr>
            <a:spLocks noChangeArrowheads="1"/>
          </p:cNvSpPr>
          <p:nvPr/>
        </p:nvSpPr>
        <p:spPr bwMode="auto">
          <a:xfrm>
            <a:off x="4791075" y="194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52" name="Rectangle 10"/>
          <p:cNvSpPr>
            <a:spLocks noChangeArrowheads="1"/>
          </p:cNvSpPr>
          <p:nvPr/>
        </p:nvSpPr>
        <p:spPr bwMode="auto">
          <a:xfrm>
            <a:off x="4486275" y="194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53" name="Rectangle 127"/>
          <p:cNvSpPr>
            <a:spLocks noChangeArrowheads="1"/>
          </p:cNvSpPr>
          <p:nvPr/>
        </p:nvSpPr>
        <p:spPr bwMode="auto">
          <a:xfrm>
            <a:off x="4486275" y="19462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54" name="Rectangle 11"/>
          <p:cNvSpPr>
            <a:spLocks noChangeArrowheads="1"/>
          </p:cNvSpPr>
          <p:nvPr/>
        </p:nvSpPr>
        <p:spPr bwMode="auto">
          <a:xfrm>
            <a:off x="2951163"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55" name="Rectangle 11"/>
          <p:cNvSpPr>
            <a:spLocks noChangeArrowheads="1"/>
          </p:cNvSpPr>
          <p:nvPr/>
        </p:nvSpPr>
        <p:spPr bwMode="auto">
          <a:xfrm>
            <a:off x="5121275"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56" name="Rectangle 12"/>
          <p:cNvSpPr>
            <a:spLocks noChangeArrowheads="1"/>
          </p:cNvSpPr>
          <p:nvPr/>
        </p:nvSpPr>
        <p:spPr bwMode="auto">
          <a:xfrm>
            <a:off x="5730875"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57" name="Rectangle 13"/>
          <p:cNvSpPr>
            <a:spLocks noChangeArrowheads="1"/>
          </p:cNvSpPr>
          <p:nvPr/>
        </p:nvSpPr>
        <p:spPr bwMode="auto">
          <a:xfrm>
            <a:off x="6035675"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58" name="Rectangle 14"/>
          <p:cNvSpPr>
            <a:spLocks noChangeArrowheads="1"/>
          </p:cNvSpPr>
          <p:nvPr/>
        </p:nvSpPr>
        <p:spPr bwMode="auto">
          <a:xfrm>
            <a:off x="5426075"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59" name="Rectangle 130"/>
          <p:cNvSpPr>
            <a:spLocks noChangeArrowheads="1"/>
          </p:cNvSpPr>
          <p:nvPr/>
        </p:nvSpPr>
        <p:spPr bwMode="auto">
          <a:xfrm>
            <a:off x="5426075" y="19351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60" name="Rectangle 11"/>
          <p:cNvSpPr>
            <a:spLocks noChangeArrowheads="1"/>
          </p:cNvSpPr>
          <p:nvPr/>
        </p:nvSpPr>
        <p:spPr bwMode="auto">
          <a:xfrm>
            <a:off x="6359525" y="194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61" name="Rectangle 12"/>
          <p:cNvSpPr>
            <a:spLocks noChangeArrowheads="1"/>
          </p:cNvSpPr>
          <p:nvPr/>
        </p:nvSpPr>
        <p:spPr bwMode="auto">
          <a:xfrm>
            <a:off x="6969125" y="194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62" name="Rectangle 14"/>
          <p:cNvSpPr>
            <a:spLocks noChangeArrowheads="1"/>
          </p:cNvSpPr>
          <p:nvPr/>
        </p:nvSpPr>
        <p:spPr bwMode="auto">
          <a:xfrm>
            <a:off x="6664325" y="194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63" name="Rectangle 130"/>
          <p:cNvSpPr>
            <a:spLocks noChangeArrowheads="1"/>
          </p:cNvSpPr>
          <p:nvPr/>
        </p:nvSpPr>
        <p:spPr bwMode="auto">
          <a:xfrm>
            <a:off x="6664325" y="19462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64" name="Rectangle 15"/>
          <p:cNvSpPr>
            <a:spLocks noChangeArrowheads="1"/>
          </p:cNvSpPr>
          <p:nvPr/>
        </p:nvSpPr>
        <p:spPr bwMode="auto">
          <a:xfrm>
            <a:off x="7289800" y="1939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65" name="Rectangle 16"/>
          <p:cNvSpPr>
            <a:spLocks noChangeArrowheads="1"/>
          </p:cNvSpPr>
          <p:nvPr/>
        </p:nvSpPr>
        <p:spPr bwMode="auto">
          <a:xfrm>
            <a:off x="7899400" y="1939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66" name="Rectangle 17"/>
          <p:cNvSpPr>
            <a:spLocks noChangeArrowheads="1"/>
          </p:cNvSpPr>
          <p:nvPr/>
        </p:nvSpPr>
        <p:spPr bwMode="auto">
          <a:xfrm>
            <a:off x="8204200" y="1939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67" name="Rectangle 18"/>
          <p:cNvSpPr>
            <a:spLocks noChangeArrowheads="1"/>
          </p:cNvSpPr>
          <p:nvPr/>
        </p:nvSpPr>
        <p:spPr bwMode="auto">
          <a:xfrm>
            <a:off x="7594600" y="1939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68" name="Rectangle 131"/>
          <p:cNvSpPr>
            <a:spLocks noChangeArrowheads="1"/>
          </p:cNvSpPr>
          <p:nvPr/>
        </p:nvSpPr>
        <p:spPr bwMode="auto">
          <a:xfrm>
            <a:off x="7594600" y="19399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69" name="Rectangle 130"/>
          <p:cNvSpPr>
            <a:spLocks noChangeArrowheads="1"/>
          </p:cNvSpPr>
          <p:nvPr/>
        </p:nvSpPr>
        <p:spPr bwMode="auto">
          <a:xfrm>
            <a:off x="7908925" y="19304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070" name="TextBox 7"/>
          <p:cNvSpPr txBox="1">
            <a:spLocks noChangeArrowheads="1"/>
          </p:cNvSpPr>
          <p:nvPr/>
        </p:nvSpPr>
        <p:spPr bwMode="auto">
          <a:xfrm>
            <a:off x="8509000" y="1866900"/>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b="1"/>
              <a:t>…</a:t>
            </a:r>
          </a:p>
        </p:txBody>
      </p:sp>
      <p:sp>
        <p:nvSpPr>
          <p:cNvPr id="40071" name="TextBox 261"/>
          <p:cNvSpPr txBox="1">
            <a:spLocks noChangeArrowheads="1"/>
          </p:cNvSpPr>
          <p:nvPr/>
        </p:nvSpPr>
        <p:spPr bwMode="auto">
          <a:xfrm>
            <a:off x="-17463" y="3475038"/>
            <a:ext cx="3381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b="1"/>
              <a:t>1</a:t>
            </a:r>
          </a:p>
        </p:txBody>
      </p:sp>
      <p:sp>
        <p:nvSpPr>
          <p:cNvPr id="40072" name="TextBox 262"/>
          <p:cNvSpPr txBox="1">
            <a:spLocks noChangeArrowheads="1"/>
          </p:cNvSpPr>
          <p:nvPr/>
        </p:nvSpPr>
        <p:spPr bwMode="auto">
          <a:xfrm>
            <a:off x="2247900" y="6421438"/>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b="1"/>
              <a:t>63</a:t>
            </a:r>
          </a:p>
        </p:txBody>
      </p:sp>
      <p:sp>
        <p:nvSpPr>
          <p:cNvPr id="40073" name="TextBox 263"/>
          <p:cNvSpPr txBox="1">
            <a:spLocks noChangeArrowheads="1"/>
          </p:cNvSpPr>
          <p:nvPr/>
        </p:nvSpPr>
        <p:spPr bwMode="auto">
          <a:xfrm>
            <a:off x="646113" y="1400175"/>
            <a:ext cx="85709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b="1"/>
              <a:t> </a:t>
            </a:r>
            <a:r>
              <a:rPr lang="en-GB" altLang="en-US" sz="2400"/>
              <a:t>1                5                10                 15                20                25 </a:t>
            </a:r>
            <a:r>
              <a:rPr lang="en-GB" altLang="en-US" sz="2400" b="1"/>
              <a:t> …</a:t>
            </a:r>
          </a:p>
        </p:txBody>
      </p:sp>
      <p:cxnSp>
        <p:nvCxnSpPr>
          <p:cNvPr id="41" name="Straight Connector 40"/>
          <p:cNvCxnSpPr>
            <a:stCxn id="40034" idx="2"/>
            <a:endCxn id="4" idx="2"/>
          </p:cNvCxnSpPr>
          <p:nvPr/>
        </p:nvCxnSpPr>
        <p:spPr>
          <a:xfrm>
            <a:off x="930275" y="2219325"/>
            <a:ext cx="2798763" cy="1738313"/>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a:endCxn id="4" idx="2"/>
          </p:cNvCxnSpPr>
          <p:nvPr/>
        </p:nvCxnSpPr>
        <p:spPr>
          <a:xfrm>
            <a:off x="1235075" y="2219325"/>
            <a:ext cx="2493963" cy="1738313"/>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1549400" y="2230438"/>
            <a:ext cx="2179638" cy="1554162"/>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a:endCxn id="4" idx="1"/>
          </p:cNvCxnSpPr>
          <p:nvPr/>
        </p:nvCxnSpPr>
        <p:spPr>
          <a:xfrm>
            <a:off x="1884363" y="2239963"/>
            <a:ext cx="1947862" cy="1452562"/>
          </a:xfrm>
          <a:prstGeom prst="line">
            <a:avLst/>
          </a:prstGeom>
          <a:ln w="3175">
            <a:solidFill>
              <a:srgbClr val="FFCC00"/>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a:endCxn id="4" idx="1"/>
          </p:cNvCxnSpPr>
          <p:nvPr/>
        </p:nvCxnSpPr>
        <p:spPr>
          <a:xfrm>
            <a:off x="2209800" y="2260600"/>
            <a:ext cx="1622425" cy="1431925"/>
          </a:xfrm>
          <a:prstGeom prst="line">
            <a:avLst/>
          </a:prstGeom>
          <a:ln w="9525">
            <a:solidFill>
              <a:srgbClr val="FFCC00"/>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a:endCxn id="4" idx="1"/>
          </p:cNvCxnSpPr>
          <p:nvPr/>
        </p:nvCxnSpPr>
        <p:spPr>
          <a:xfrm>
            <a:off x="2484438" y="2270125"/>
            <a:ext cx="1347787" cy="1422400"/>
          </a:xfrm>
          <a:prstGeom prst="line">
            <a:avLst/>
          </a:prstGeom>
          <a:ln w="3175">
            <a:solidFill>
              <a:srgbClr val="FFCC00"/>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a:stCxn id="40040" idx="2"/>
            <a:endCxn id="4" idx="1"/>
          </p:cNvCxnSpPr>
          <p:nvPr/>
        </p:nvCxnSpPr>
        <p:spPr>
          <a:xfrm>
            <a:off x="2778125" y="2230438"/>
            <a:ext cx="1054100" cy="1462087"/>
          </a:xfrm>
          <a:prstGeom prst="line">
            <a:avLst/>
          </a:prstGeom>
          <a:ln w="9525">
            <a:solidFill>
              <a:srgbClr val="FFCC00"/>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stCxn id="40044" idx="2"/>
            <a:endCxn id="4" idx="1"/>
          </p:cNvCxnSpPr>
          <p:nvPr/>
        </p:nvCxnSpPr>
        <p:spPr>
          <a:xfrm>
            <a:off x="3094038" y="2239963"/>
            <a:ext cx="738187" cy="1452562"/>
          </a:xfrm>
          <a:prstGeom prst="line">
            <a:avLst/>
          </a:prstGeom>
          <a:ln w="444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a:endCxn id="4" idx="0"/>
          </p:cNvCxnSpPr>
          <p:nvPr/>
        </p:nvCxnSpPr>
        <p:spPr>
          <a:xfrm>
            <a:off x="3978275" y="2320925"/>
            <a:ext cx="106363" cy="126365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flipH="1">
            <a:off x="4181475" y="2301875"/>
            <a:ext cx="203200" cy="130175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flipH="1">
            <a:off x="4181475" y="2290763"/>
            <a:ext cx="436563" cy="1293812"/>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a:endCxn id="4" idx="6"/>
          </p:cNvCxnSpPr>
          <p:nvPr/>
        </p:nvCxnSpPr>
        <p:spPr>
          <a:xfrm flipH="1">
            <a:off x="4440238" y="2290763"/>
            <a:ext cx="1773237" cy="166687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a:stCxn id="40060" idx="2"/>
            <a:endCxn id="4" idx="6"/>
          </p:cNvCxnSpPr>
          <p:nvPr/>
        </p:nvCxnSpPr>
        <p:spPr>
          <a:xfrm flipH="1">
            <a:off x="4440238" y="2251075"/>
            <a:ext cx="2071687" cy="170656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a:endCxn id="4" idx="6"/>
          </p:cNvCxnSpPr>
          <p:nvPr/>
        </p:nvCxnSpPr>
        <p:spPr>
          <a:xfrm flipH="1">
            <a:off x="4440238" y="2290763"/>
            <a:ext cx="2325687" cy="166687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a:endCxn id="4" idx="6"/>
          </p:cNvCxnSpPr>
          <p:nvPr/>
        </p:nvCxnSpPr>
        <p:spPr>
          <a:xfrm flipH="1">
            <a:off x="4440238" y="2251075"/>
            <a:ext cx="2671762" cy="170656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a:endCxn id="4" idx="6"/>
          </p:cNvCxnSpPr>
          <p:nvPr/>
        </p:nvCxnSpPr>
        <p:spPr>
          <a:xfrm flipH="1">
            <a:off x="4440238" y="2270125"/>
            <a:ext cx="2976562" cy="168751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a:endCxn id="4" idx="6"/>
          </p:cNvCxnSpPr>
          <p:nvPr/>
        </p:nvCxnSpPr>
        <p:spPr>
          <a:xfrm flipH="1">
            <a:off x="4440238" y="2270125"/>
            <a:ext cx="3352800" cy="168751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a:endCxn id="4" idx="6"/>
          </p:cNvCxnSpPr>
          <p:nvPr/>
        </p:nvCxnSpPr>
        <p:spPr>
          <a:xfrm flipH="1">
            <a:off x="4440238" y="2251075"/>
            <a:ext cx="3636962" cy="170656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a:stCxn id="40066" idx="2"/>
          </p:cNvCxnSpPr>
          <p:nvPr/>
        </p:nvCxnSpPr>
        <p:spPr>
          <a:xfrm flipH="1">
            <a:off x="4486275" y="2244725"/>
            <a:ext cx="3870325" cy="171291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p:nvCxnSpPr>
        <p:spPr>
          <a:xfrm flipH="1">
            <a:off x="4551363" y="2316163"/>
            <a:ext cx="4449762" cy="164147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6188075" y="4414838"/>
            <a:ext cx="2265363" cy="0"/>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flipH="1">
            <a:off x="6213475" y="5156200"/>
            <a:ext cx="2143125" cy="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sp>
        <p:nvSpPr>
          <p:cNvPr id="40096" name="TextBox 310"/>
          <p:cNvSpPr txBox="1">
            <a:spLocks noChangeArrowheads="1"/>
          </p:cNvSpPr>
          <p:nvPr/>
        </p:nvSpPr>
        <p:spPr bwMode="auto">
          <a:xfrm>
            <a:off x="6213475" y="3967163"/>
            <a:ext cx="24066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a:t>strong +ve weight</a:t>
            </a:r>
          </a:p>
        </p:txBody>
      </p:sp>
      <p:sp>
        <p:nvSpPr>
          <p:cNvPr id="40097" name="TextBox 313"/>
          <p:cNvSpPr txBox="1">
            <a:spLocks noChangeArrowheads="1"/>
          </p:cNvSpPr>
          <p:nvPr/>
        </p:nvSpPr>
        <p:spPr bwMode="auto">
          <a:xfrm>
            <a:off x="6227763" y="4627563"/>
            <a:ext cx="21748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a:t>low/zero weight</a:t>
            </a:r>
          </a:p>
        </p:txBody>
      </p:sp>
      <p:cxnSp>
        <p:nvCxnSpPr>
          <p:cNvPr id="5" name="Straight Arrow Connector 4"/>
          <p:cNvCxnSpPr>
            <a:stCxn id="4" idx="4"/>
          </p:cNvCxnSpPr>
          <p:nvPr/>
        </p:nvCxnSpPr>
        <p:spPr>
          <a:xfrm>
            <a:off x="4084638" y="4330700"/>
            <a:ext cx="0" cy="38893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185738" y="3692525"/>
            <a:ext cx="992187" cy="115887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221" name="Straight Connector 220"/>
          <p:cNvCxnSpPr/>
          <p:nvPr/>
        </p:nvCxnSpPr>
        <p:spPr>
          <a:xfrm>
            <a:off x="3408363" y="2260600"/>
            <a:ext cx="569912" cy="1323975"/>
          </a:xfrm>
          <a:prstGeom prst="line">
            <a:avLst/>
          </a:prstGeom>
          <a:ln w="444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a:off x="3652838" y="2281238"/>
            <a:ext cx="325437" cy="1303337"/>
          </a:xfrm>
          <a:prstGeom prst="line">
            <a:avLst/>
          </a:prstGeom>
          <a:ln w="444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a:endCxn id="4" idx="7"/>
          </p:cNvCxnSpPr>
          <p:nvPr/>
        </p:nvCxnSpPr>
        <p:spPr>
          <a:xfrm flipH="1">
            <a:off x="4335463" y="2270125"/>
            <a:ext cx="901700" cy="1422400"/>
          </a:xfrm>
          <a:prstGeom prst="line">
            <a:avLst/>
          </a:prstGeom>
          <a:ln w="444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a:stCxn id="40058" idx="2"/>
            <a:endCxn id="4" idx="7"/>
          </p:cNvCxnSpPr>
          <p:nvPr/>
        </p:nvCxnSpPr>
        <p:spPr>
          <a:xfrm flipH="1">
            <a:off x="4335463" y="2239963"/>
            <a:ext cx="1243012" cy="1452562"/>
          </a:xfrm>
          <a:prstGeom prst="line">
            <a:avLst/>
          </a:prstGeom>
          <a:ln w="444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a:endCxn id="4" idx="7"/>
          </p:cNvCxnSpPr>
          <p:nvPr/>
        </p:nvCxnSpPr>
        <p:spPr>
          <a:xfrm flipH="1">
            <a:off x="4335463" y="2270125"/>
            <a:ext cx="1506537" cy="1422400"/>
          </a:xfrm>
          <a:prstGeom prst="line">
            <a:avLst/>
          </a:prstGeom>
          <a:ln w="444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a:endCxn id="4" idx="7"/>
          </p:cNvCxnSpPr>
          <p:nvPr/>
        </p:nvCxnSpPr>
        <p:spPr>
          <a:xfrm flipH="1">
            <a:off x="4335463" y="2290763"/>
            <a:ext cx="587375" cy="1401762"/>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5439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574675" y="296863"/>
            <a:ext cx="7772400" cy="1143000"/>
          </a:xfrm>
        </p:spPr>
        <p:txBody>
          <a:bodyPr/>
          <a:lstStyle/>
          <a:p>
            <a:r>
              <a:rPr lang="en-GB" altLang="en-US" smtClean="0">
                <a:solidFill>
                  <a:srgbClr val="FF3300"/>
                </a:solidFill>
              </a:rPr>
              <a:t>What does this unit detect? </a:t>
            </a:r>
            <a:endParaRPr lang="en-GB" altLang="en-US" i="1" smtClean="0">
              <a:solidFill>
                <a:srgbClr val="FF3300"/>
              </a:solidFill>
            </a:endParaRPr>
          </a:p>
        </p:txBody>
      </p:sp>
      <p:sp>
        <p:nvSpPr>
          <p:cNvPr id="4" name="Oval 3"/>
          <p:cNvSpPr/>
          <p:nvPr/>
        </p:nvSpPr>
        <p:spPr>
          <a:xfrm>
            <a:off x="3729038" y="3584575"/>
            <a:ext cx="711200" cy="7461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40964" name="Rectangle 3"/>
          <p:cNvSpPr>
            <a:spLocks noChangeArrowheads="1"/>
          </p:cNvSpPr>
          <p:nvPr/>
        </p:nvSpPr>
        <p:spPr bwMode="auto">
          <a:xfrm>
            <a:off x="228600" y="37941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965" name="Rectangle 4"/>
          <p:cNvSpPr>
            <a:spLocks noChangeArrowheads="1"/>
          </p:cNvSpPr>
          <p:nvPr/>
        </p:nvSpPr>
        <p:spPr bwMode="auto">
          <a:xfrm>
            <a:off x="838200" y="37941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966" name="Rectangle 5"/>
          <p:cNvSpPr>
            <a:spLocks noChangeArrowheads="1"/>
          </p:cNvSpPr>
          <p:nvPr/>
        </p:nvSpPr>
        <p:spPr bwMode="auto">
          <a:xfrm>
            <a:off x="1143000" y="3794125"/>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967" name="Rectangle 6"/>
          <p:cNvSpPr>
            <a:spLocks noChangeArrowheads="1"/>
          </p:cNvSpPr>
          <p:nvPr/>
        </p:nvSpPr>
        <p:spPr bwMode="auto">
          <a:xfrm>
            <a:off x="533400" y="37941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968" name="Rectangle 7"/>
          <p:cNvSpPr>
            <a:spLocks noChangeArrowheads="1"/>
          </p:cNvSpPr>
          <p:nvPr/>
        </p:nvSpPr>
        <p:spPr bwMode="auto">
          <a:xfrm>
            <a:off x="228600" y="40989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969" name="Rectangle 8"/>
          <p:cNvSpPr>
            <a:spLocks noChangeArrowheads="1"/>
          </p:cNvSpPr>
          <p:nvPr/>
        </p:nvSpPr>
        <p:spPr bwMode="auto">
          <a:xfrm>
            <a:off x="838200" y="4098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970" name="Rectangle 9"/>
          <p:cNvSpPr>
            <a:spLocks noChangeArrowheads="1"/>
          </p:cNvSpPr>
          <p:nvPr/>
        </p:nvSpPr>
        <p:spPr bwMode="auto">
          <a:xfrm>
            <a:off x="1143000" y="4098925"/>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971" name="Rectangle 10"/>
          <p:cNvSpPr>
            <a:spLocks noChangeArrowheads="1"/>
          </p:cNvSpPr>
          <p:nvPr/>
        </p:nvSpPr>
        <p:spPr bwMode="auto">
          <a:xfrm>
            <a:off x="533400" y="4098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972" name="Rectangle 11"/>
          <p:cNvSpPr>
            <a:spLocks noChangeArrowheads="1"/>
          </p:cNvSpPr>
          <p:nvPr/>
        </p:nvSpPr>
        <p:spPr bwMode="auto">
          <a:xfrm>
            <a:off x="228600" y="44037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973" name="Rectangle 12"/>
          <p:cNvSpPr>
            <a:spLocks noChangeArrowheads="1"/>
          </p:cNvSpPr>
          <p:nvPr/>
        </p:nvSpPr>
        <p:spPr bwMode="auto">
          <a:xfrm>
            <a:off x="838200" y="44037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974" name="Rectangle 13"/>
          <p:cNvSpPr>
            <a:spLocks noChangeArrowheads="1"/>
          </p:cNvSpPr>
          <p:nvPr/>
        </p:nvSpPr>
        <p:spPr bwMode="auto">
          <a:xfrm>
            <a:off x="1143000" y="44037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975" name="Rectangle 14"/>
          <p:cNvSpPr>
            <a:spLocks noChangeArrowheads="1"/>
          </p:cNvSpPr>
          <p:nvPr/>
        </p:nvSpPr>
        <p:spPr bwMode="auto">
          <a:xfrm>
            <a:off x="533400" y="44037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976" name="Rectangle 15"/>
          <p:cNvSpPr>
            <a:spLocks noChangeArrowheads="1"/>
          </p:cNvSpPr>
          <p:nvPr/>
        </p:nvSpPr>
        <p:spPr bwMode="auto">
          <a:xfrm>
            <a:off x="228600" y="4708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977" name="Rectangle 16"/>
          <p:cNvSpPr>
            <a:spLocks noChangeArrowheads="1"/>
          </p:cNvSpPr>
          <p:nvPr/>
        </p:nvSpPr>
        <p:spPr bwMode="auto">
          <a:xfrm>
            <a:off x="838200" y="4708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978" name="Rectangle 17"/>
          <p:cNvSpPr>
            <a:spLocks noChangeArrowheads="1"/>
          </p:cNvSpPr>
          <p:nvPr/>
        </p:nvSpPr>
        <p:spPr bwMode="auto">
          <a:xfrm>
            <a:off x="1143000" y="4708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979" name="Rectangle 18"/>
          <p:cNvSpPr>
            <a:spLocks noChangeArrowheads="1"/>
          </p:cNvSpPr>
          <p:nvPr/>
        </p:nvSpPr>
        <p:spPr bwMode="auto">
          <a:xfrm>
            <a:off x="533400" y="4708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980" name="Rectangle 19"/>
          <p:cNvSpPr>
            <a:spLocks noChangeArrowheads="1"/>
          </p:cNvSpPr>
          <p:nvPr/>
        </p:nvSpPr>
        <p:spPr bwMode="auto">
          <a:xfrm>
            <a:off x="228600" y="50133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981" name="Rectangle 20"/>
          <p:cNvSpPr>
            <a:spLocks noChangeArrowheads="1"/>
          </p:cNvSpPr>
          <p:nvPr/>
        </p:nvSpPr>
        <p:spPr bwMode="auto">
          <a:xfrm>
            <a:off x="838200" y="50133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982" name="Rectangle 21"/>
          <p:cNvSpPr>
            <a:spLocks noChangeArrowheads="1"/>
          </p:cNvSpPr>
          <p:nvPr/>
        </p:nvSpPr>
        <p:spPr bwMode="auto">
          <a:xfrm>
            <a:off x="1143000" y="50133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983" name="Rectangle 22"/>
          <p:cNvSpPr>
            <a:spLocks noChangeArrowheads="1"/>
          </p:cNvSpPr>
          <p:nvPr/>
        </p:nvSpPr>
        <p:spPr bwMode="auto">
          <a:xfrm>
            <a:off x="533400" y="50133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984" name="Rectangle 127"/>
          <p:cNvSpPr>
            <a:spLocks noChangeArrowheads="1"/>
          </p:cNvSpPr>
          <p:nvPr/>
        </p:nvSpPr>
        <p:spPr bwMode="auto">
          <a:xfrm>
            <a:off x="533400" y="40989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985" name="Rectangle 128"/>
          <p:cNvSpPr>
            <a:spLocks noChangeArrowheads="1"/>
          </p:cNvSpPr>
          <p:nvPr/>
        </p:nvSpPr>
        <p:spPr bwMode="auto">
          <a:xfrm>
            <a:off x="838200" y="40989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986" name="Rectangle 129"/>
          <p:cNvSpPr>
            <a:spLocks noChangeArrowheads="1"/>
          </p:cNvSpPr>
          <p:nvPr/>
        </p:nvSpPr>
        <p:spPr bwMode="auto">
          <a:xfrm>
            <a:off x="533400" y="37941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987" name="Rectangle 130"/>
          <p:cNvSpPr>
            <a:spLocks noChangeArrowheads="1"/>
          </p:cNvSpPr>
          <p:nvPr/>
        </p:nvSpPr>
        <p:spPr bwMode="auto">
          <a:xfrm>
            <a:off x="533400" y="44037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988" name="Rectangle 131"/>
          <p:cNvSpPr>
            <a:spLocks noChangeArrowheads="1"/>
          </p:cNvSpPr>
          <p:nvPr/>
        </p:nvSpPr>
        <p:spPr bwMode="auto">
          <a:xfrm>
            <a:off x="533400" y="47085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989" name="Rectangle 132"/>
          <p:cNvSpPr>
            <a:spLocks noChangeArrowheads="1"/>
          </p:cNvSpPr>
          <p:nvPr/>
        </p:nvSpPr>
        <p:spPr bwMode="auto">
          <a:xfrm>
            <a:off x="838200" y="50133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990" name="Rectangle 3"/>
          <p:cNvSpPr>
            <a:spLocks noChangeArrowheads="1"/>
          </p:cNvSpPr>
          <p:nvPr/>
        </p:nvSpPr>
        <p:spPr bwMode="auto">
          <a:xfrm>
            <a:off x="1468438" y="3805238"/>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991" name="Rectangle 4"/>
          <p:cNvSpPr>
            <a:spLocks noChangeArrowheads="1"/>
          </p:cNvSpPr>
          <p:nvPr/>
        </p:nvSpPr>
        <p:spPr bwMode="auto">
          <a:xfrm>
            <a:off x="2078038" y="38052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992" name="Rectangle 6"/>
          <p:cNvSpPr>
            <a:spLocks noChangeArrowheads="1"/>
          </p:cNvSpPr>
          <p:nvPr/>
        </p:nvSpPr>
        <p:spPr bwMode="auto">
          <a:xfrm>
            <a:off x="1773238" y="38052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993" name="Rectangle 7"/>
          <p:cNvSpPr>
            <a:spLocks noChangeArrowheads="1"/>
          </p:cNvSpPr>
          <p:nvPr/>
        </p:nvSpPr>
        <p:spPr bwMode="auto">
          <a:xfrm>
            <a:off x="1468438" y="41100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994" name="Rectangle 8"/>
          <p:cNvSpPr>
            <a:spLocks noChangeArrowheads="1"/>
          </p:cNvSpPr>
          <p:nvPr/>
        </p:nvSpPr>
        <p:spPr bwMode="auto">
          <a:xfrm>
            <a:off x="2078038" y="41100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995" name="Rectangle 10"/>
          <p:cNvSpPr>
            <a:spLocks noChangeArrowheads="1"/>
          </p:cNvSpPr>
          <p:nvPr/>
        </p:nvSpPr>
        <p:spPr bwMode="auto">
          <a:xfrm>
            <a:off x="1773238" y="41100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996" name="Rectangle 11"/>
          <p:cNvSpPr>
            <a:spLocks noChangeArrowheads="1"/>
          </p:cNvSpPr>
          <p:nvPr/>
        </p:nvSpPr>
        <p:spPr bwMode="auto">
          <a:xfrm>
            <a:off x="1468438" y="4414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997" name="Rectangle 12"/>
          <p:cNvSpPr>
            <a:spLocks noChangeArrowheads="1"/>
          </p:cNvSpPr>
          <p:nvPr/>
        </p:nvSpPr>
        <p:spPr bwMode="auto">
          <a:xfrm>
            <a:off x="2078038" y="4414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998" name="Rectangle 14"/>
          <p:cNvSpPr>
            <a:spLocks noChangeArrowheads="1"/>
          </p:cNvSpPr>
          <p:nvPr/>
        </p:nvSpPr>
        <p:spPr bwMode="auto">
          <a:xfrm>
            <a:off x="1773238" y="4414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0999" name="Rectangle 15"/>
          <p:cNvSpPr>
            <a:spLocks noChangeArrowheads="1"/>
          </p:cNvSpPr>
          <p:nvPr/>
        </p:nvSpPr>
        <p:spPr bwMode="auto">
          <a:xfrm>
            <a:off x="1468438" y="4719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00" name="Rectangle 16"/>
          <p:cNvSpPr>
            <a:spLocks noChangeArrowheads="1"/>
          </p:cNvSpPr>
          <p:nvPr/>
        </p:nvSpPr>
        <p:spPr bwMode="auto">
          <a:xfrm>
            <a:off x="2078038" y="4719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01" name="Rectangle 18"/>
          <p:cNvSpPr>
            <a:spLocks noChangeArrowheads="1"/>
          </p:cNvSpPr>
          <p:nvPr/>
        </p:nvSpPr>
        <p:spPr bwMode="auto">
          <a:xfrm>
            <a:off x="1773238" y="4719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02" name="Rectangle 19"/>
          <p:cNvSpPr>
            <a:spLocks noChangeArrowheads="1"/>
          </p:cNvSpPr>
          <p:nvPr/>
        </p:nvSpPr>
        <p:spPr bwMode="auto">
          <a:xfrm>
            <a:off x="1468438" y="50244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03" name="Rectangle 20"/>
          <p:cNvSpPr>
            <a:spLocks noChangeArrowheads="1"/>
          </p:cNvSpPr>
          <p:nvPr/>
        </p:nvSpPr>
        <p:spPr bwMode="auto">
          <a:xfrm>
            <a:off x="2078038" y="50244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04" name="Rectangle 22"/>
          <p:cNvSpPr>
            <a:spLocks noChangeArrowheads="1"/>
          </p:cNvSpPr>
          <p:nvPr/>
        </p:nvSpPr>
        <p:spPr bwMode="auto">
          <a:xfrm>
            <a:off x="1468438" y="50244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05" name="Rectangle 127"/>
          <p:cNvSpPr>
            <a:spLocks noChangeArrowheads="1"/>
          </p:cNvSpPr>
          <p:nvPr/>
        </p:nvSpPr>
        <p:spPr bwMode="auto">
          <a:xfrm>
            <a:off x="1773238" y="41100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06" name="Rectangle 128"/>
          <p:cNvSpPr>
            <a:spLocks noChangeArrowheads="1"/>
          </p:cNvSpPr>
          <p:nvPr/>
        </p:nvSpPr>
        <p:spPr bwMode="auto">
          <a:xfrm>
            <a:off x="1762125" y="53387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07" name="Rectangle 129"/>
          <p:cNvSpPr>
            <a:spLocks noChangeArrowheads="1"/>
          </p:cNvSpPr>
          <p:nvPr/>
        </p:nvSpPr>
        <p:spPr bwMode="auto">
          <a:xfrm>
            <a:off x="1773238" y="38052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08" name="Rectangle 130"/>
          <p:cNvSpPr>
            <a:spLocks noChangeArrowheads="1"/>
          </p:cNvSpPr>
          <p:nvPr/>
        </p:nvSpPr>
        <p:spPr bwMode="auto">
          <a:xfrm>
            <a:off x="1773238" y="44148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09" name="Rectangle 131"/>
          <p:cNvSpPr>
            <a:spLocks noChangeArrowheads="1"/>
          </p:cNvSpPr>
          <p:nvPr/>
        </p:nvSpPr>
        <p:spPr bwMode="auto">
          <a:xfrm>
            <a:off x="1773238" y="47196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10" name="Rectangle 132"/>
          <p:cNvSpPr>
            <a:spLocks noChangeArrowheads="1"/>
          </p:cNvSpPr>
          <p:nvPr/>
        </p:nvSpPr>
        <p:spPr bwMode="auto">
          <a:xfrm>
            <a:off x="2078038" y="50244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11" name="Rectangle 3"/>
          <p:cNvSpPr>
            <a:spLocks noChangeArrowheads="1"/>
          </p:cNvSpPr>
          <p:nvPr/>
        </p:nvSpPr>
        <p:spPr bwMode="auto">
          <a:xfrm>
            <a:off x="249238" y="53292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12" name="Rectangle 4"/>
          <p:cNvSpPr>
            <a:spLocks noChangeArrowheads="1"/>
          </p:cNvSpPr>
          <p:nvPr/>
        </p:nvSpPr>
        <p:spPr bwMode="auto">
          <a:xfrm>
            <a:off x="858838" y="53292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13" name="Rectangle 5"/>
          <p:cNvSpPr>
            <a:spLocks noChangeArrowheads="1"/>
          </p:cNvSpPr>
          <p:nvPr/>
        </p:nvSpPr>
        <p:spPr bwMode="auto">
          <a:xfrm>
            <a:off x="1163638" y="53292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14" name="Rectangle 6"/>
          <p:cNvSpPr>
            <a:spLocks noChangeArrowheads="1"/>
          </p:cNvSpPr>
          <p:nvPr/>
        </p:nvSpPr>
        <p:spPr bwMode="auto">
          <a:xfrm>
            <a:off x="554038" y="53292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15" name="Rectangle 7"/>
          <p:cNvSpPr>
            <a:spLocks noChangeArrowheads="1"/>
          </p:cNvSpPr>
          <p:nvPr/>
        </p:nvSpPr>
        <p:spPr bwMode="auto">
          <a:xfrm>
            <a:off x="249238" y="56340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16" name="Rectangle 8"/>
          <p:cNvSpPr>
            <a:spLocks noChangeArrowheads="1"/>
          </p:cNvSpPr>
          <p:nvPr/>
        </p:nvSpPr>
        <p:spPr bwMode="auto">
          <a:xfrm>
            <a:off x="858838" y="56340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17" name="Rectangle 9"/>
          <p:cNvSpPr>
            <a:spLocks noChangeArrowheads="1"/>
          </p:cNvSpPr>
          <p:nvPr/>
        </p:nvSpPr>
        <p:spPr bwMode="auto">
          <a:xfrm>
            <a:off x="1163638" y="56340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18" name="Rectangle 10"/>
          <p:cNvSpPr>
            <a:spLocks noChangeArrowheads="1"/>
          </p:cNvSpPr>
          <p:nvPr/>
        </p:nvSpPr>
        <p:spPr bwMode="auto">
          <a:xfrm>
            <a:off x="554038" y="56340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19" name="Rectangle 11"/>
          <p:cNvSpPr>
            <a:spLocks noChangeArrowheads="1"/>
          </p:cNvSpPr>
          <p:nvPr/>
        </p:nvSpPr>
        <p:spPr bwMode="auto">
          <a:xfrm>
            <a:off x="249238" y="5938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20" name="Rectangle 12"/>
          <p:cNvSpPr>
            <a:spLocks noChangeArrowheads="1"/>
          </p:cNvSpPr>
          <p:nvPr/>
        </p:nvSpPr>
        <p:spPr bwMode="auto">
          <a:xfrm>
            <a:off x="858838" y="5938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21" name="Rectangle 13"/>
          <p:cNvSpPr>
            <a:spLocks noChangeArrowheads="1"/>
          </p:cNvSpPr>
          <p:nvPr/>
        </p:nvSpPr>
        <p:spPr bwMode="auto">
          <a:xfrm>
            <a:off x="1163638" y="5938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22" name="Rectangle 14"/>
          <p:cNvSpPr>
            <a:spLocks noChangeArrowheads="1"/>
          </p:cNvSpPr>
          <p:nvPr/>
        </p:nvSpPr>
        <p:spPr bwMode="auto">
          <a:xfrm>
            <a:off x="554038" y="5938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23" name="Rectangle 15"/>
          <p:cNvSpPr>
            <a:spLocks noChangeArrowheads="1"/>
          </p:cNvSpPr>
          <p:nvPr/>
        </p:nvSpPr>
        <p:spPr bwMode="auto">
          <a:xfrm>
            <a:off x="249238" y="6243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24" name="Rectangle 16"/>
          <p:cNvSpPr>
            <a:spLocks noChangeArrowheads="1"/>
          </p:cNvSpPr>
          <p:nvPr/>
        </p:nvSpPr>
        <p:spPr bwMode="auto">
          <a:xfrm>
            <a:off x="858838" y="6243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25" name="Rectangle 17"/>
          <p:cNvSpPr>
            <a:spLocks noChangeArrowheads="1"/>
          </p:cNvSpPr>
          <p:nvPr/>
        </p:nvSpPr>
        <p:spPr bwMode="auto">
          <a:xfrm>
            <a:off x="1163638" y="6243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26" name="Rectangle 18"/>
          <p:cNvSpPr>
            <a:spLocks noChangeArrowheads="1"/>
          </p:cNvSpPr>
          <p:nvPr/>
        </p:nvSpPr>
        <p:spPr bwMode="auto">
          <a:xfrm>
            <a:off x="554038" y="6243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27" name="Rectangle 127"/>
          <p:cNvSpPr>
            <a:spLocks noChangeArrowheads="1"/>
          </p:cNvSpPr>
          <p:nvPr/>
        </p:nvSpPr>
        <p:spPr bwMode="auto">
          <a:xfrm>
            <a:off x="1498600" y="49942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28" name="Rectangle 128"/>
          <p:cNvSpPr>
            <a:spLocks noChangeArrowheads="1"/>
          </p:cNvSpPr>
          <p:nvPr/>
        </p:nvSpPr>
        <p:spPr bwMode="auto">
          <a:xfrm>
            <a:off x="858838" y="56340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29" name="Rectangle 129"/>
          <p:cNvSpPr>
            <a:spLocks noChangeArrowheads="1"/>
          </p:cNvSpPr>
          <p:nvPr/>
        </p:nvSpPr>
        <p:spPr bwMode="auto">
          <a:xfrm>
            <a:off x="1184275" y="59388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30" name="Rectangle 130"/>
          <p:cNvSpPr>
            <a:spLocks noChangeArrowheads="1"/>
          </p:cNvSpPr>
          <p:nvPr/>
        </p:nvSpPr>
        <p:spPr bwMode="auto">
          <a:xfrm>
            <a:off x="847725" y="46990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31" name="Rectangle 131"/>
          <p:cNvSpPr>
            <a:spLocks noChangeArrowheads="1"/>
          </p:cNvSpPr>
          <p:nvPr/>
        </p:nvSpPr>
        <p:spPr bwMode="auto">
          <a:xfrm>
            <a:off x="1173163" y="50038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32" name="Rectangle 3"/>
          <p:cNvSpPr>
            <a:spLocks noChangeArrowheads="1"/>
          </p:cNvSpPr>
          <p:nvPr/>
        </p:nvSpPr>
        <p:spPr bwMode="auto">
          <a:xfrm>
            <a:off x="1457325" y="53387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33" name="Rectangle 4"/>
          <p:cNvSpPr>
            <a:spLocks noChangeArrowheads="1"/>
          </p:cNvSpPr>
          <p:nvPr/>
        </p:nvSpPr>
        <p:spPr bwMode="auto">
          <a:xfrm>
            <a:off x="2066925" y="53387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34" name="Rectangle 6"/>
          <p:cNvSpPr>
            <a:spLocks noChangeArrowheads="1"/>
          </p:cNvSpPr>
          <p:nvPr/>
        </p:nvSpPr>
        <p:spPr bwMode="auto">
          <a:xfrm>
            <a:off x="1457325" y="53387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35" name="Rectangle 7"/>
          <p:cNvSpPr>
            <a:spLocks noChangeArrowheads="1"/>
          </p:cNvSpPr>
          <p:nvPr/>
        </p:nvSpPr>
        <p:spPr bwMode="auto">
          <a:xfrm>
            <a:off x="1752600" y="50244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36" name="Rectangle 8"/>
          <p:cNvSpPr>
            <a:spLocks noChangeArrowheads="1"/>
          </p:cNvSpPr>
          <p:nvPr/>
        </p:nvSpPr>
        <p:spPr bwMode="auto">
          <a:xfrm>
            <a:off x="2066925" y="56435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37" name="Rectangle 10"/>
          <p:cNvSpPr>
            <a:spLocks noChangeArrowheads="1"/>
          </p:cNvSpPr>
          <p:nvPr/>
        </p:nvSpPr>
        <p:spPr bwMode="auto">
          <a:xfrm>
            <a:off x="1457325" y="56435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38" name="Rectangle 11"/>
          <p:cNvSpPr>
            <a:spLocks noChangeArrowheads="1"/>
          </p:cNvSpPr>
          <p:nvPr/>
        </p:nvSpPr>
        <p:spPr bwMode="auto">
          <a:xfrm>
            <a:off x="1457325" y="59483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39" name="Rectangle 12"/>
          <p:cNvSpPr>
            <a:spLocks noChangeArrowheads="1"/>
          </p:cNvSpPr>
          <p:nvPr/>
        </p:nvSpPr>
        <p:spPr bwMode="auto">
          <a:xfrm>
            <a:off x="2066925" y="59483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40" name="Rectangle 14"/>
          <p:cNvSpPr>
            <a:spLocks noChangeArrowheads="1"/>
          </p:cNvSpPr>
          <p:nvPr/>
        </p:nvSpPr>
        <p:spPr bwMode="auto">
          <a:xfrm>
            <a:off x="1457325" y="59483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41" name="Rectangle 15"/>
          <p:cNvSpPr>
            <a:spLocks noChangeArrowheads="1"/>
          </p:cNvSpPr>
          <p:nvPr/>
        </p:nvSpPr>
        <p:spPr bwMode="auto">
          <a:xfrm>
            <a:off x="1457325" y="6253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42" name="Rectangle 16"/>
          <p:cNvSpPr>
            <a:spLocks noChangeArrowheads="1"/>
          </p:cNvSpPr>
          <p:nvPr/>
        </p:nvSpPr>
        <p:spPr bwMode="auto">
          <a:xfrm>
            <a:off x="2066925" y="6253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43" name="Rectangle 18"/>
          <p:cNvSpPr>
            <a:spLocks noChangeArrowheads="1"/>
          </p:cNvSpPr>
          <p:nvPr/>
        </p:nvSpPr>
        <p:spPr bwMode="auto">
          <a:xfrm>
            <a:off x="1457325" y="6253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44" name="Rectangle 127"/>
          <p:cNvSpPr>
            <a:spLocks noChangeArrowheads="1"/>
          </p:cNvSpPr>
          <p:nvPr/>
        </p:nvSpPr>
        <p:spPr bwMode="auto">
          <a:xfrm>
            <a:off x="1457325" y="56435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45" name="Rectangle 128"/>
          <p:cNvSpPr>
            <a:spLocks noChangeArrowheads="1"/>
          </p:cNvSpPr>
          <p:nvPr/>
        </p:nvSpPr>
        <p:spPr bwMode="auto">
          <a:xfrm>
            <a:off x="533400" y="50339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46" name="Rectangle 129"/>
          <p:cNvSpPr>
            <a:spLocks noChangeArrowheads="1"/>
          </p:cNvSpPr>
          <p:nvPr/>
        </p:nvSpPr>
        <p:spPr bwMode="auto">
          <a:xfrm>
            <a:off x="1457325" y="53387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47" name="Rectangle 130"/>
          <p:cNvSpPr>
            <a:spLocks noChangeArrowheads="1"/>
          </p:cNvSpPr>
          <p:nvPr/>
        </p:nvSpPr>
        <p:spPr bwMode="auto">
          <a:xfrm>
            <a:off x="1457325" y="59483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48" name="Rectangle 131"/>
          <p:cNvSpPr>
            <a:spLocks noChangeArrowheads="1"/>
          </p:cNvSpPr>
          <p:nvPr/>
        </p:nvSpPr>
        <p:spPr bwMode="auto">
          <a:xfrm>
            <a:off x="1457325" y="62531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49" name="Rectangle 11"/>
          <p:cNvSpPr>
            <a:spLocks noChangeArrowheads="1"/>
          </p:cNvSpPr>
          <p:nvPr/>
        </p:nvSpPr>
        <p:spPr bwMode="auto">
          <a:xfrm>
            <a:off x="238125" y="4098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50" name="Rectangle 11"/>
          <p:cNvSpPr>
            <a:spLocks noChangeArrowheads="1"/>
          </p:cNvSpPr>
          <p:nvPr/>
        </p:nvSpPr>
        <p:spPr bwMode="auto">
          <a:xfrm>
            <a:off x="533400" y="37846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51" name="Rectangle 22"/>
          <p:cNvSpPr>
            <a:spLocks noChangeArrowheads="1"/>
          </p:cNvSpPr>
          <p:nvPr/>
        </p:nvSpPr>
        <p:spPr bwMode="auto">
          <a:xfrm>
            <a:off x="258763" y="56134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52" name="Rectangle 21"/>
          <p:cNvSpPr>
            <a:spLocks noChangeArrowheads="1"/>
          </p:cNvSpPr>
          <p:nvPr/>
        </p:nvSpPr>
        <p:spPr bwMode="auto">
          <a:xfrm>
            <a:off x="2078038" y="50339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53" name="Rectangle 21"/>
          <p:cNvSpPr>
            <a:spLocks noChangeArrowheads="1"/>
          </p:cNvSpPr>
          <p:nvPr/>
        </p:nvSpPr>
        <p:spPr bwMode="auto">
          <a:xfrm>
            <a:off x="879475" y="5622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54" name="Rectangle 15"/>
          <p:cNvSpPr>
            <a:spLocks noChangeArrowheads="1"/>
          </p:cNvSpPr>
          <p:nvPr/>
        </p:nvSpPr>
        <p:spPr bwMode="auto">
          <a:xfrm>
            <a:off x="1762125" y="5622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55" name="Rectangle 16"/>
          <p:cNvSpPr>
            <a:spLocks noChangeArrowheads="1"/>
          </p:cNvSpPr>
          <p:nvPr/>
        </p:nvSpPr>
        <p:spPr bwMode="auto">
          <a:xfrm>
            <a:off x="1782763" y="6243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56" name="Rectangle 16"/>
          <p:cNvSpPr>
            <a:spLocks noChangeArrowheads="1"/>
          </p:cNvSpPr>
          <p:nvPr/>
        </p:nvSpPr>
        <p:spPr bwMode="auto">
          <a:xfrm>
            <a:off x="1782763" y="59277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57" name="Rectangle 131"/>
          <p:cNvSpPr>
            <a:spLocks noChangeArrowheads="1"/>
          </p:cNvSpPr>
          <p:nvPr/>
        </p:nvSpPr>
        <p:spPr bwMode="auto">
          <a:xfrm>
            <a:off x="1173163" y="62325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58" name="Rectangle 3"/>
          <p:cNvSpPr>
            <a:spLocks noChangeArrowheads="1"/>
          </p:cNvSpPr>
          <p:nvPr/>
        </p:nvSpPr>
        <p:spPr bwMode="auto">
          <a:xfrm>
            <a:off x="777875" y="1914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59" name="Rectangle 4"/>
          <p:cNvSpPr>
            <a:spLocks noChangeArrowheads="1"/>
          </p:cNvSpPr>
          <p:nvPr/>
        </p:nvSpPr>
        <p:spPr bwMode="auto">
          <a:xfrm>
            <a:off x="1387475" y="1914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60" name="Rectangle 5"/>
          <p:cNvSpPr>
            <a:spLocks noChangeArrowheads="1"/>
          </p:cNvSpPr>
          <p:nvPr/>
        </p:nvSpPr>
        <p:spPr bwMode="auto">
          <a:xfrm>
            <a:off x="1692275" y="1914525"/>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61" name="Rectangle 6"/>
          <p:cNvSpPr>
            <a:spLocks noChangeArrowheads="1"/>
          </p:cNvSpPr>
          <p:nvPr/>
        </p:nvSpPr>
        <p:spPr bwMode="auto">
          <a:xfrm>
            <a:off x="1082675" y="1914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62" name="Rectangle 129"/>
          <p:cNvSpPr>
            <a:spLocks noChangeArrowheads="1"/>
          </p:cNvSpPr>
          <p:nvPr/>
        </p:nvSpPr>
        <p:spPr bwMode="auto">
          <a:xfrm>
            <a:off x="1082675" y="19145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63" name="Rectangle 3"/>
          <p:cNvSpPr>
            <a:spLocks noChangeArrowheads="1"/>
          </p:cNvSpPr>
          <p:nvPr/>
        </p:nvSpPr>
        <p:spPr bwMode="auto">
          <a:xfrm>
            <a:off x="2016125" y="1925638"/>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64" name="Rectangle 4"/>
          <p:cNvSpPr>
            <a:spLocks noChangeArrowheads="1"/>
          </p:cNvSpPr>
          <p:nvPr/>
        </p:nvSpPr>
        <p:spPr bwMode="auto">
          <a:xfrm>
            <a:off x="2625725" y="1925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65" name="Rectangle 6"/>
          <p:cNvSpPr>
            <a:spLocks noChangeArrowheads="1"/>
          </p:cNvSpPr>
          <p:nvPr/>
        </p:nvSpPr>
        <p:spPr bwMode="auto">
          <a:xfrm>
            <a:off x="2320925" y="1925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66" name="Rectangle 129"/>
          <p:cNvSpPr>
            <a:spLocks noChangeArrowheads="1"/>
          </p:cNvSpPr>
          <p:nvPr/>
        </p:nvSpPr>
        <p:spPr bwMode="auto">
          <a:xfrm>
            <a:off x="2320925" y="19256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67" name="Rectangle 11"/>
          <p:cNvSpPr>
            <a:spLocks noChangeArrowheads="1"/>
          </p:cNvSpPr>
          <p:nvPr/>
        </p:nvSpPr>
        <p:spPr bwMode="auto">
          <a:xfrm>
            <a:off x="1082675" y="19050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68" name="Rectangle 7"/>
          <p:cNvSpPr>
            <a:spLocks noChangeArrowheads="1"/>
          </p:cNvSpPr>
          <p:nvPr/>
        </p:nvSpPr>
        <p:spPr bwMode="auto">
          <a:xfrm>
            <a:off x="2941638" y="19351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69" name="Rectangle 8"/>
          <p:cNvSpPr>
            <a:spLocks noChangeArrowheads="1"/>
          </p:cNvSpPr>
          <p:nvPr/>
        </p:nvSpPr>
        <p:spPr bwMode="auto">
          <a:xfrm>
            <a:off x="3551238"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70" name="Rectangle 9"/>
          <p:cNvSpPr>
            <a:spLocks noChangeArrowheads="1"/>
          </p:cNvSpPr>
          <p:nvPr/>
        </p:nvSpPr>
        <p:spPr bwMode="auto">
          <a:xfrm>
            <a:off x="3856038" y="1935163"/>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71" name="Rectangle 10"/>
          <p:cNvSpPr>
            <a:spLocks noChangeArrowheads="1"/>
          </p:cNvSpPr>
          <p:nvPr/>
        </p:nvSpPr>
        <p:spPr bwMode="auto">
          <a:xfrm>
            <a:off x="3246438"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72" name="Rectangle 127"/>
          <p:cNvSpPr>
            <a:spLocks noChangeArrowheads="1"/>
          </p:cNvSpPr>
          <p:nvPr/>
        </p:nvSpPr>
        <p:spPr bwMode="auto">
          <a:xfrm>
            <a:off x="3246438" y="19351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73" name="Rectangle 128"/>
          <p:cNvSpPr>
            <a:spLocks noChangeArrowheads="1"/>
          </p:cNvSpPr>
          <p:nvPr/>
        </p:nvSpPr>
        <p:spPr bwMode="auto">
          <a:xfrm>
            <a:off x="3551238" y="19351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74" name="Rectangle 7"/>
          <p:cNvSpPr>
            <a:spLocks noChangeArrowheads="1"/>
          </p:cNvSpPr>
          <p:nvPr/>
        </p:nvSpPr>
        <p:spPr bwMode="auto">
          <a:xfrm>
            <a:off x="4181475" y="19462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75" name="Rectangle 8"/>
          <p:cNvSpPr>
            <a:spLocks noChangeArrowheads="1"/>
          </p:cNvSpPr>
          <p:nvPr/>
        </p:nvSpPr>
        <p:spPr bwMode="auto">
          <a:xfrm>
            <a:off x="4791075" y="194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76" name="Rectangle 10"/>
          <p:cNvSpPr>
            <a:spLocks noChangeArrowheads="1"/>
          </p:cNvSpPr>
          <p:nvPr/>
        </p:nvSpPr>
        <p:spPr bwMode="auto">
          <a:xfrm>
            <a:off x="4486275" y="194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77" name="Rectangle 127"/>
          <p:cNvSpPr>
            <a:spLocks noChangeArrowheads="1"/>
          </p:cNvSpPr>
          <p:nvPr/>
        </p:nvSpPr>
        <p:spPr bwMode="auto">
          <a:xfrm>
            <a:off x="4486275" y="19462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78" name="Rectangle 11"/>
          <p:cNvSpPr>
            <a:spLocks noChangeArrowheads="1"/>
          </p:cNvSpPr>
          <p:nvPr/>
        </p:nvSpPr>
        <p:spPr bwMode="auto">
          <a:xfrm>
            <a:off x="2951163"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79" name="Rectangle 11"/>
          <p:cNvSpPr>
            <a:spLocks noChangeArrowheads="1"/>
          </p:cNvSpPr>
          <p:nvPr/>
        </p:nvSpPr>
        <p:spPr bwMode="auto">
          <a:xfrm>
            <a:off x="5121275"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80" name="Rectangle 12"/>
          <p:cNvSpPr>
            <a:spLocks noChangeArrowheads="1"/>
          </p:cNvSpPr>
          <p:nvPr/>
        </p:nvSpPr>
        <p:spPr bwMode="auto">
          <a:xfrm>
            <a:off x="5730875"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81" name="Rectangle 13"/>
          <p:cNvSpPr>
            <a:spLocks noChangeArrowheads="1"/>
          </p:cNvSpPr>
          <p:nvPr/>
        </p:nvSpPr>
        <p:spPr bwMode="auto">
          <a:xfrm>
            <a:off x="6035675"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82" name="Rectangle 14"/>
          <p:cNvSpPr>
            <a:spLocks noChangeArrowheads="1"/>
          </p:cNvSpPr>
          <p:nvPr/>
        </p:nvSpPr>
        <p:spPr bwMode="auto">
          <a:xfrm>
            <a:off x="5426075"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83" name="Rectangle 130"/>
          <p:cNvSpPr>
            <a:spLocks noChangeArrowheads="1"/>
          </p:cNvSpPr>
          <p:nvPr/>
        </p:nvSpPr>
        <p:spPr bwMode="auto">
          <a:xfrm>
            <a:off x="5426075" y="19351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84" name="Rectangle 11"/>
          <p:cNvSpPr>
            <a:spLocks noChangeArrowheads="1"/>
          </p:cNvSpPr>
          <p:nvPr/>
        </p:nvSpPr>
        <p:spPr bwMode="auto">
          <a:xfrm>
            <a:off x="6359525" y="194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85" name="Rectangle 12"/>
          <p:cNvSpPr>
            <a:spLocks noChangeArrowheads="1"/>
          </p:cNvSpPr>
          <p:nvPr/>
        </p:nvSpPr>
        <p:spPr bwMode="auto">
          <a:xfrm>
            <a:off x="6969125" y="194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86" name="Rectangle 14"/>
          <p:cNvSpPr>
            <a:spLocks noChangeArrowheads="1"/>
          </p:cNvSpPr>
          <p:nvPr/>
        </p:nvSpPr>
        <p:spPr bwMode="auto">
          <a:xfrm>
            <a:off x="6664325" y="194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87" name="Rectangle 130"/>
          <p:cNvSpPr>
            <a:spLocks noChangeArrowheads="1"/>
          </p:cNvSpPr>
          <p:nvPr/>
        </p:nvSpPr>
        <p:spPr bwMode="auto">
          <a:xfrm>
            <a:off x="6664325" y="19462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88" name="Rectangle 15"/>
          <p:cNvSpPr>
            <a:spLocks noChangeArrowheads="1"/>
          </p:cNvSpPr>
          <p:nvPr/>
        </p:nvSpPr>
        <p:spPr bwMode="auto">
          <a:xfrm>
            <a:off x="7289800" y="1939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89" name="Rectangle 16"/>
          <p:cNvSpPr>
            <a:spLocks noChangeArrowheads="1"/>
          </p:cNvSpPr>
          <p:nvPr/>
        </p:nvSpPr>
        <p:spPr bwMode="auto">
          <a:xfrm>
            <a:off x="7899400" y="1939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90" name="Rectangle 17"/>
          <p:cNvSpPr>
            <a:spLocks noChangeArrowheads="1"/>
          </p:cNvSpPr>
          <p:nvPr/>
        </p:nvSpPr>
        <p:spPr bwMode="auto">
          <a:xfrm>
            <a:off x="8204200" y="1939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91" name="Rectangle 18"/>
          <p:cNvSpPr>
            <a:spLocks noChangeArrowheads="1"/>
          </p:cNvSpPr>
          <p:nvPr/>
        </p:nvSpPr>
        <p:spPr bwMode="auto">
          <a:xfrm>
            <a:off x="7594600" y="1939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92" name="Rectangle 131"/>
          <p:cNvSpPr>
            <a:spLocks noChangeArrowheads="1"/>
          </p:cNvSpPr>
          <p:nvPr/>
        </p:nvSpPr>
        <p:spPr bwMode="auto">
          <a:xfrm>
            <a:off x="7594600" y="19399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93" name="Rectangle 130"/>
          <p:cNvSpPr>
            <a:spLocks noChangeArrowheads="1"/>
          </p:cNvSpPr>
          <p:nvPr/>
        </p:nvSpPr>
        <p:spPr bwMode="auto">
          <a:xfrm>
            <a:off x="7908925" y="19304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endParaRPr lang="en-GB" altLang="en-US" sz="2400"/>
          </a:p>
        </p:txBody>
      </p:sp>
      <p:sp>
        <p:nvSpPr>
          <p:cNvPr id="41094" name="TextBox 7"/>
          <p:cNvSpPr txBox="1">
            <a:spLocks noChangeArrowheads="1"/>
          </p:cNvSpPr>
          <p:nvPr/>
        </p:nvSpPr>
        <p:spPr bwMode="auto">
          <a:xfrm>
            <a:off x="8509000" y="1866900"/>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b="1"/>
              <a:t>…</a:t>
            </a:r>
          </a:p>
        </p:txBody>
      </p:sp>
      <p:sp>
        <p:nvSpPr>
          <p:cNvPr id="41095" name="TextBox 261"/>
          <p:cNvSpPr txBox="1">
            <a:spLocks noChangeArrowheads="1"/>
          </p:cNvSpPr>
          <p:nvPr/>
        </p:nvSpPr>
        <p:spPr bwMode="auto">
          <a:xfrm>
            <a:off x="-17463" y="3475038"/>
            <a:ext cx="3381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b="1"/>
              <a:t>1</a:t>
            </a:r>
          </a:p>
        </p:txBody>
      </p:sp>
      <p:sp>
        <p:nvSpPr>
          <p:cNvPr id="41096" name="TextBox 262"/>
          <p:cNvSpPr txBox="1">
            <a:spLocks noChangeArrowheads="1"/>
          </p:cNvSpPr>
          <p:nvPr/>
        </p:nvSpPr>
        <p:spPr bwMode="auto">
          <a:xfrm>
            <a:off x="2247900" y="6421438"/>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b="1"/>
              <a:t>63</a:t>
            </a:r>
          </a:p>
        </p:txBody>
      </p:sp>
      <p:sp>
        <p:nvSpPr>
          <p:cNvPr id="41097" name="TextBox 263"/>
          <p:cNvSpPr txBox="1">
            <a:spLocks noChangeArrowheads="1"/>
          </p:cNvSpPr>
          <p:nvPr/>
        </p:nvSpPr>
        <p:spPr bwMode="auto">
          <a:xfrm>
            <a:off x="646113" y="1400175"/>
            <a:ext cx="85709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b="1"/>
              <a:t> </a:t>
            </a:r>
            <a:r>
              <a:rPr lang="en-GB" altLang="en-US" sz="2400"/>
              <a:t>1                5                10                 15                20                25 </a:t>
            </a:r>
            <a:r>
              <a:rPr lang="en-GB" altLang="en-US" sz="2400" b="1"/>
              <a:t> …</a:t>
            </a:r>
          </a:p>
        </p:txBody>
      </p:sp>
      <p:cxnSp>
        <p:nvCxnSpPr>
          <p:cNvPr id="41" name="Straight Connector 40"/>
          <p:cNvCxnSpPr>
            <a:stCxn id="41058" idx="2"/>
            <a:endCxn id="4" idx="2"/>
          </p:cNvCxnSpPr>
          <p:nvPr/>
        </p:nvCxnSpPr>
        <p:spPr>
          <a:xfrm>
            <a:off x="930275" y="2219325"/>
            <a:ext cx="2798763" cy="1738313"/>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a:endCxn id="4" idx="2"/>
          </p:cNvCxnSpPr>
          <p:nvPr/>
        </p:nvCxnSpPr>
        <p:spPr>
          <a:xfrm>
            <a:off x="1235075" y="2219325"/>
            <a:ext cx="2493963" cy="1738313"/>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1549400" y="2230438"/>
            <a:ext cx="2179638" cy="1554162"/>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a:endCxn id="4" idx="1"/>
          </p:cNvCxnSpPr>
          <p:nvPr/>
        </p:nvCxnSpPr>
        <p:spPr>
          <a:xfrm>
            <a:off x="1884363" y="2239963"/>
            <a:ext cx="1947862" cy="1452562"/>
          </a:xfrm>
          <a:prstGeom prst="line">
            <a:avLst/>
          </a:prstGeom>
          <a:ln w="3175">
            <a:solidFill>
              <a:srgbClr val="FFCC00"/>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a:endCxn id="4" idx="1"/>
          </p:cNvCxnSpPr>
          <p:nvPr/>
        </p:nvCxnSpPr>
        <p:spPr>
          <a:xfrm>
            <a:off x="2209800" y="2260600"/>
            <a:ext cx="1622425" cy="1431925"/>
          </a:xfrm>
          <a:prstGeom prst="line">
            <a:avLst/>
          </a:prstGeom>
          <a:ln w="9525">
            <a:solidFill>
              <a:srgbClr val="FFCC00"/>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a:endCxn id="4" idx="1"/>
          </p:cNvCxnSpPr>
          <p:nvPr/>
        </p:nvCxnSpPr>
        <p:spPr>
          <a:xfrm>
            <a:off x="2484438" y="2270125"/>
            <a:ext cx="1347787" cy="1422400"/>
          </a:xfrm>
          <a:prstGeom prst="line">
            <a:avLst/>
          </a:prstGeom>
          <a:ln w="3175">
            <a:solidFill>
              <a:srgbClr val="FFCC00"/>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a:stCxn id="41064" idx="2"/>
            <a:endCxn id="4" idx="1"/>
          </p:cNvCxnSpPr>
          <p:nvPr/>
        </p:nvCxnSpPr>
        <p:spPr>
          <a:xfrm>
            <a:off x="2778125" y="2230438"/>
            <a:ext cx="1054100" cy="1462087"/>
          </a:xfrm>
          <a:prstGeom prst="line">
            <a:avLst/>
          </a:prstGeom>
          <a:ln w="9525">
            <a:solidFill>
              <a:srgbClr val="FFCC00"/>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stCxn id="41068" idx="2"/>
            <a:endCxn id="4" idx="1"/>
          </p:cNvCxnSpPr>
          <p:nvPr/>
        </p:nvCxnSpPr>
        <p:spPr>
          <a:xfrm>
            <a:off x="3094038" y="2239963"/>
            <a:ext cx="738187" cy="1452562"/>
          </a:xfrm>
          <a:prstGeom prst="line">
            <a:avLst/>
          </a:prstGeom>
          <a:ln w="444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a:endCxn id="4" idx="0"/>
          </p:cNvCxnSpPr>
          <p:nvPr/>
        </p:nvCxnSpPr>
        <p:spPr>
          <a:xfrm>
            <a:off x="3978275" y="2320925"/>
            <a:ext cx="106363" cy="126365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flipH="1">
            <a:off x="4181475" y="2301875"/>
            <a:ext cx="203200" cy="130175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flipH="1">
            <a:off x="4181475" y="2290763"/>
            <a:ext cx="436563" cy="1293812"/>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a:endCxn id="4" idx="6"/>
          </p:cNvCxnSpPr>
          <p:nvPr/>
        </p:nvCxnSpPr>
        <p:spPr>
          <a:xfrm flipH="1">
            <a:off x="4440238" y="2290763"/>
            <a:ext cx="1773237" cy="166687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a:stCxn id="41084" idx="2"/>
            <a:endCxn id="4" idx="6"/>
          </p:cNvCxnSpPr>
          <p:nvPr/>
        </p:nvCxnSpPr>
        <p:spPr>
          <a:xfrm flipH="1">
            <a:off x="4440238" y="2251075"/>
            <a:ext cx="2071687" cy="170656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a:endCxn id="4" idx="6"/>
          </p:cNvCxnSpPr>
          <p:nvPr/>
        </p:nvCxnSpPr>
        <p:spPr>
          <a:xfrm flipH="1">
            <a:off x="4440238" y="2290763"/>
            <a:ext cx="2325687" cy="166687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a:endCxn id="4" idx="6"/>
          </p:cNvCxnSpPr>
          <p:nvPr/>
        </p:nvCxnSpPr>
        <p:spPr>
          <a:xfrm flipH="1">
            <a:off x="4440238" y="2251075"/>
            <a:ext cx="2671762" cy="170656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a:endCxn id="4" idx="6"/>
          </p:cNvCxnSpPr>
          <p:nvPr/>
        </p:nvCxnSpPr>
        <p:spPr>
          <a:xfrm flipH="1">
            <a:off x="4440238" y="2270125"/>
            <a:ext cx="2976562" cy="168751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a:endCxn id="4" idx="6"/>
          </p:cNvCxnSpPr>
          <p:nvPr/>
        </p:nvCxnSpPr>
        <p:spPr>
          <a:xfrm flipH="1">
            <a:off x="4440238" y="2270125"/>
            <a:ext cx="3352800" cy="168751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a:endCxn id="4" idx="6"/>
          </p:cNvCxnSpPr>
          <p:nvPr/>
        </p:nvCxnSpPr>
        <p:spPr>
          <a:xfrm flipH="1">
            <a:off x="4440238" y="2251075"/>
            <a:ext cx="3636962" cy="170656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a:stCxn id="41090" idx="2"/>
          </p:cNvCxnSpPr>
          <p:nvPr/>
        </p:nvCxnSpPr>
        <p:spPr>
          <a:xfrm flipH="1">
            <a:off x="4486275" y="2244725"/>
            <a:ext cx="3870325" cy="171291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p:nvCxnSpPr>
        <p:spPr>
          <a:xfrm flipH="1">
            <a:off x="4551363" y="2316163"/>
            <a:ext cx="4449762" cy="164147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6188075" y="4414838"/>
            <a:ext cx="2265363" cy="0"/>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flipH="1">
            <a:off x="6213475" y="5156200"/>
            <a:ext cx="2143125" cy="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sp>
        <p:nvSpPr>
          <p:cNvPr id="41120" name="TextBox 310"/>
          <p:cNvSpPr txBox="1">
            <a:spLocks noChangeArrowheads="1"/>
          </p:cNvSpPr>
          <p:nvPr/>
        </p:nvSpPr>
        <p:spPr bwMode="auto">
          <a:xfrm>
            <a:off x="6213475" y="3967163"/>
            <a:ext cx="24066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a:t>strong +ve weight</a:t>
            </a:r>
          </a:p>
        </p:txBody>
      </p:sp>
      <p:sp>
        <p:nvSpPr>
          <p:cNvPr id="41121" name="TextBox 313"/>
          <p:cNvSpPr txBox="1">
            <a:spLocks noChangeArrowheads="1"/>
          </p:cNvSpPr>
          <p:nvPr/>
        </p:nvSpPr>
        <p:spPr bwMode="auto">
          <a:xfrm>
            <a:off x="6227763" y="4627563"/>
            <a:ext cx="21748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a:t>low/zero weight</a:t>
            </a:r>
          </a:p>
        </p:txBody>
      </p:sp>
      <p:cxnSp>
        <p:nvCxnSpPr>
          <p:cNvPr id="5" name="Straight Arrow Connector 4"/>
          <p:cNvCxnSpPr>
            <a:stCxn id="4" idx="4"/>
          </p:cNvCxnSpPr>
          <p:nvPr/>
        </p:nvCxnSpPr>
        <p:spPr>
          <a:xfrm>
            <a:off x="4084638" y="4330700"/>
            <a:ext cx="0" cy="38893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185738" y="3692525"/>
            <a:ext cx="992187" cy="115887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41124" name="TextBox 5"/>
          <p:cNvSpPr txBox="1">
            <a:spLocks noChangeArrowheads="1"/>
          </p:cNvSpPr>
          <p:nvPr/>
        </p:nvSpPr>
        <p:spPr bwMode="auto">
          <a:xfrm>
            <a:off x="3270250" y="5260975"/>
            <a:ext cx="5400675" cy="830263"/>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a:t>Strong signal for a dark area in the top left</a:t>
            </a:r>
          </a:p>
          <a:p>
            <a:pPr eaLnBrk="1" hangingPunct="1">
              <a:spcBef>
                <a:spcPct val="0"/>
              </a:spcBef>
              <a:buFontTx/>
              <a:buNone/>
            </a:pPr>
            <a:r>
              <a:rPr lang="en-GB" altLang="en-US" sz="2400"/>
              <a:t>corner </a:t>
            </a:r>
          </a:p>
        </p:txBody>
      </p:sp>
      <p:cxnSp>
        <p:nvCxnSpPr>
          <p:cNvPr id="221" name="Straight Connector 220"/>
          <p:cNvCxnSpPr/>
          <p:nvPr/>
        </p:nvCxnSpPr>
        <p:spPr>
          <a:xfrm>
            <a:off x="3408363" y="2260600"/>
            <a:ext cx="569912" cy="1323975"/>
          </a:xfrm>
          <a:prstGeom prst="line">
            <a:avLst/>
          </a:prstGeom>
          <a:ln w="444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a:off x="3652838" y="2281238"/>
            <a:ext cx="325437" cy="1303337"/>
          </a:xfrm>
          <a:prstGeom prst="line">
            <a:avLst/>
          </a:prstGeom>
          <a:ln w="444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a:endCxn id="4" idx="7"/>
          </p:cNvCxnSpPr>
          <p:nvPr/>
        </p:nvCxnSpPr>
        <p:spPr>
          <a:xfrm flipH="1">
            <a:off x="4335463" y="2270125"/>
            <a:ext cx="901700" cy="1422400"/>
          </a:xfrm>
          <a:prstGeom prst="line">
            <a:avLst/>
          </a:prstGeom>
          <a:ln w="444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a:stCxn id="41082" idx="2"/>
            <a:endCxn id="4" idx="7"/>
          </p:cNvCxnSpPr>
          <p:nvPr/>
        </p:nvCxnSpPr>
        <p:spPr>
          <a:xfrm flipH="1">
            <a:off x="4335463" y="2239963"/>
            <a:ext cx="1243012" cy="1452562"/>
          </a:xfrm>
          <a:prstGeom prst="line">
            <a:avLst/>
          </a:prstGeom>
          <a:ln w="444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a:endCxn id="4" idx="7"/>
          </p:cNvCxnSpPr>
          <p:nvPr/>
        </p:nvCxnSpPr>
        <p:spPr>
          <a:xfrm flipH="1">
            <a:off x="4335463" y="2270125"/>
            <a:ext cx="1506537" cy="1422400"/>
          </a:xfrm>
          <a:prstGeom prst="line">
            <a:avLst/>
          </a:prstGeom>
          <a:ln w="444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a:endCxn id="4" idx="7"/>
          </p:cNvCxnSpPr>
          <p:nvPr/>
        </p:nvCxnSpPr>
        <p:spPr>
          <a:xfrm flipH="1">
            <a:off x="4335463" y="2290763"/>
            <a:ext cx="587375" cy="1401762"/>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6128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574675" y="296863"/>
            <a:ext cx="7772400" cy="1143000"/>
          </a:xfrm>
        </p:spPr>
        <p:txBody>
          <a:bodyPr/>
          <a:lstStyle/>
          <a:p>
            <a:r>
              <a:rPr lang="en-GB" altLang="en-US" smtClean="0">
                <a:solidFill>
                  <a:srgbClr val="FF3300"/>
                </a:solidFill>
              </a:rPr>
              <a:t> </a:t>
            </a:r>
            <a:endParaRPr lang="en-GB" altLang="en-US" i="1" smtClean="0">
              <a:solidFill>
                <a:srgbClr val="FF3300"/>
              </a:solidFill>
            </a:endParaRPr>
          </a:p>
        </p:txBody>
      </p:sp>
      <p:sp>
        <p:nvSpPr>
          <p:cNvPr id="41987" name="TextBox 5"/>
          <p:cNvSpPr txBox="1">
            <a:spLocks noChangeArrowheads="1"/>
          </p:cNvSpPr>
          <p:nvPr/>
        </p:nvSpPr>
        <p:spPr bwMode="auto">
          <a:xfrm>
            <a:off x="1441450" y="4741863"/>
            <a:ext cx="5538788" cy="83185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a:t>What features might you expect a good NN</a:t>
            </a:r>
          </a:p>
          <a:p>
            <a:pPr eaLnBrk="1" hangingPunct="1">
              <a:spcBef>
                <a:spcPct val="0"/>
              </a:spcBef>
              <a:buFontTx/>
              <a:buNone/>
            </a:pPr>
            <a:r>
              <a:rPr lang="en-GB" altLang="en-US" sz="2400"/>
              <a:t>to learn, when trained with data like this?</a:t>
            </a:r>
          </a:p>
        </p:txBody>
      </p:sp>
      <p:pic>
        <p:nvPicPr>
          <p:cNvPr id="41988" name="Picture 4" descr="https://onlinecourses.science.psu.edu/stat857/sites/onlinecourses.science.psu.edu.stat857/files/image_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663" y="111125"/>
            <a:ext cx="5622925" cy="446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43026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574675" y="296863"/>
            <a:ext cx="7772400" cy="1143000"/>
          </a:xfrm>
        </p:spPr>
        <p:txBody>
          <a:bodyPr/>
          <a:lstStyle/>
          <a:p>
            <a:r>
              <a:rPr lang="en-GB" altLang="en-US" smtClean="0">
                <a:solidFill>
                  <a:srgbClr val="FF3300"/>
                </a:solidFill>
              </a:rPr>
              <a:t> </a:t>
            </a:r>
            <a:endParaRPr lang="en-GB" altLang="en-US" i="1" smtClean="0">
              <a:solidFill>
                <a:srgbClr val="FF3300"/>
              </a:solidFill>
            </a:endParaRPr>
          </a:p>
        </p:txBody>
      </p:sp>
      <p:sp>
        <p:nvSpPr>
          <p:cNvPr id="43011" name="TextBox 262"/>
          <p:cNvSpPr txBox="1">
            <a:spLocks noChangeArrowheads="1"/>
          </p:cNvSpPr>
          <p:nvPr/>
        </p:nvSpPr>
        <p:spPr bwMode="auto">
          <a:xfrm>
            <a:off x="2247900" y="6421438"/>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b="1"/>
              <a:t>63</a:t>
            </a:r>
          </a:p>
        </p:txBody>
      </p:sp>
      <p:pic>
        <p:nvPicPr>
          <p:cNvPr id="43012" name="Picture 4" descr="https://onlinecourses.science.psu.edu/stat857/sites/onlinecourses.science.psu.edu.stat857/files/image_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663" y="101600"/>
            <a:ext cx="8518525" cy="675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TextBox 100"/>
          <p:cNvSpPr txBox="1">
            <a:spLocks noChangeArrowheads="1"/>
          </p:cNvSpPr>
          <p:nvPr/>
        </p:nvSpPr>
        <p:spPr bwMode="auto">
          <a:xfrm>
            <a:off x="-17463" y="3475038"/>
            <a:ext cx="3381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b="1"/>
              <a:t>1</a:t>
            </a:r>
          </a:p>
        </p:txBody>
      </p:sp>
      <p:sp>
        <p:nvSpPr>
          <p:cNvPr id="43014" name="TextBox 2"/>
          <p:cNvSpPr txBox="1">
            <a:spLocks noChangeArrowheads="1"/>
          </p:cNvSpPr>
          <p:nvPr/>
        </p:nvSpPr>
        <p:spPr bwMode="auto">
          <a:xfrm>
            <a:off x="5211763" y="1482725"/>
            <a:ext cx="2822575" cy="7080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4000"/>
              <a:t>vertical lines</a:t>
            </a:r>
          </a:p>
        </p:txBody>
      </p:sp>
      <p:cxnSp>
        <p:nvCxnSpPr>
          <p:cNvPr id="5" name="Straight Arrow Connector 4"/>
          <p:cNvCxnSpPr/>
          <p:nvPr/>
        </p:nvCxnSpPr>
        <p:spPr>
          <a:xfrm flipH="1" flipV="1">
            <a:off x="1808163" y="771525"/>
            <a:ext cx="3403600" cy="1065213"/>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flipH="1">
            <a:off x="4195763" y="2190750"/>
            <a:ext cx="1016000" cy="1746250"/>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a:off x="6319838" y="2112963"/>
            <a:ext cx="2032000" cy="1473200"/>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2271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574675" y="296863"/>
            <a:ext cx="7772400" cy="1143000"/>
          </a:xfrm>
        </p:spPr>
        <p:txBody>
          <a:bodyPr/>
          <a:lstStyle/>
          <a:p>
            <a:r>
              <a:rPr lang="en-GB" altLang="en-US" smtClean="0">
                <a:solidFill>
                  <a:srgbClr val="FF3300"/>
                </a:solidFill>
              </a:rPr>
              <a:t> </a:t>
            </a:r>
            <a:endParaRPr lang="en-GB" altLang="en-US" i="1" smtClean="0">
              <a:solidFill>
                <a:srgbClr val="FF3300"/>
              </a:solidFill>
            </a:endParaRPr>
          </a:p>
        </p:txBody>
      </p:sp>
      <p:sp>
        <p:nvSpPr>
          <p:cNvPr id="44035" name="TextBox 262"/>
          <p:cNvSpPr txBox="1">
            <a:spLocks noChangeArrowheads="1"/>
          </p:cNvSpPr>
          <p:nvPr/>
        </p:nvSpPr>
        <p:spPr bwMode="auto">
          <a:xfrm>
            <a:off x="2247900" y="6421438"/>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b="1"/>
              <a:t>63</a:t>
            </a:r>
          </a:p>
        </p:txBody>
      </p:sp>
      <p:pic>
        <p:nvPicPr>
          <p:cNvPr id="44036" name="Picture 4" descr="https://onlinecourses.science.psu.edu/stat857/sites/onlinecourses.science.psu.edu.stat857/files/image_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663" y="101600"/>
            <a:ext cx="8518525" cy="675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7" name="TextBox 100"/>
          <p:cNvSpPr txBox="1">
            <a:spLocks noChangeArrowheads="1"/>
          </p:cNvSpPr>
          <p:nvPr/>
        </p:nvSpPr>
        <p:spPr bwMode="auto">
          <a:xfrm>
            <a:off x="-17463" y="3475038"/>
            <a:ext cx="3381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b="1"/>
              <a:t>1</a:t>
            </a:r>
          </a:p>
        </p:txBody>
      </p:sp>
      <p:sp>
        <p:nvSpPr>
          <p:cNvPr id="44038" name="TextBox 2"/>
          <p:cNvSpPr txBox="1">
            <a:spLocks noChangeArrowheads="1"/>
          </p:cNvSpPr>
          <p:nvPr/>
        </p:nvSpPr>
        <p:spPr bwMode="auto">
          <a:xfrm>
            <a:off x="5211763" y="1482725"/>
            <a:ext cx="3478212" cy="7080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4000"/>
              <a:t>Horizontal lines</a:t>
            </a:r>
          </a:p>
        </p:txBody>
      </p:sp>
      <p:cxnSp>
        <p:nvCxnSpPr>
          <p:cNvPr id="5" name="Straight Arrow Connector 4"/>
          <p:cNvCxnSpPr/>
          <p:nvPr/>
        </p:nvCxnSpPr>
        <p:spPr>
          <a:xfrm flipH="1" flipV="1">
            <a:off x="904875" y="965200"/>
            <a:ext cx="4306888" cy="871538"/>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flipH="1">
            <a:off x="2493963" y="2190750"/>
            <a:ext cx="2717800" cy="1516063"/>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a:off x="6319838" y="2112963"/>
            <a:ext cx="152400" cy="2428875"/>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0851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35872" y="1211263"/>
            <a:ext cx="8250928" cy="1754327"/>
          </a:xfrm>
          <a:prstGeom prst="rect">
            <a:avLst/>
          </a:prstGeom>
        </p:spPr>
        <p:txBody>
          <a:bodyPr wrap="square">
            <a:spAutoFit/>
          </a:bodyPr>
          <a:lstStyle/>
          <a:p>
            <a:r>
              <a:rPr lang="en-US" dirty="0" smtClean="0"/>
              <a:t>A machine </a:t>
            </a:r>
            <a:r>
              <a:rPr lang="en-US" dirty="0"/>
              <a:t>learning </a:t>
            </a:r>
            <a:r>
              <a:rPr lang="en-US" dirty="0" smtClean="0"/>
              <a:t>subfield </a:t>
            </a:r>
            <a:r>
              <a:rPr lang="en-US" dirty="0"/>
              <a:t>of learning </a:t>
            </a:r>
            <a:r>
              <a:rPr lang="en-US" b="1" dirty="0">
                <a:solidFill>
                  <a:srgbClr val="E68230"/>
                </a:solidFill>
              </a:rPr>
              <a:t>representations</a:t>
            </a:r>
            <a:r>
              <a:rPr lang="en-US" dirty="0">
                <a:solidFill>
                  <a:srgbClr val="E68230"/>
                </a:solidFill>
              </a:rPr>
              <a:t> </a:t>
            </a:r>
            <a:r>
              <a:rPr lang="en-US" dirty="0"/>
              <a:t>of data. Exceptional effective at </a:t>
            </a:r>
            <a:r>
              <a:rPr lang="en-US" b="1" dirty="0">
                <a:solidFill>
                  <a:srgbClr val="E68230"/>
                </a:solidFill>
              </a:rPr>
              <a:t>learning patterns</a:t>
            </a:r>
            <a:r>
              <a:rPr lang="en-US" dirty="0" smtClean="0"/>
              <a:t>.</a:t>
            </a:r>
          </a:p>
          <a:p>
            <a:r>
              <a:rPr lang="en-US" dirty="0"/>
              <a:t>Deep learning algorithms attempt to learn (multiple levels of) representation </a:t>
            </a:r>
            <a:r>
              <a:rPr lang="en-US" dirty="0" smtClean="0"/>
              <a:t>by </a:t>
            </a:r>
            <a:r>
              <a:rPr lang="en-US" dirty="0"/>
              <a:t>using a </a:t>
            </a:r>
            <a:r>
              <a:rPr lang="en-US" b="1" dirty="0">
                <a:solidFill>
                  <a:srgbClr val="E68230"/>
                </a:solidFill>
              </a:rPr>
              <a:t>hierarchy of multiple layers</a:t>
            </a:r>
          </a:p>
          <a:p>
            <a:r>
              <a:rPr lang="en-US" dirty="0"/>
              <a:t>If you provide the system </a:t>
            </a:r>
            <a:r>
              <a:rPr lang="en-US" b="1" dirty="0">
                <a:solidFill>
                  <a:srgbClr val="E68230"/>
                </a:solidFill>
              </a:rPr>
              <a:t>tons of information</a:t>
            </a:r>
            <a:r>
              <a:rPr lang="en-US" dirty="0"/>
              <a:t>, it begins to understand it and respond in useful ways</a:t>
            </a:r>
            <a:r>
              <a:rPr lang="en-US" dirty="0" smtClean="0"/>
              <a:t>.</a:t>
            </a:r>
            <a:endParaRPr lang="en-US" dirty="0"/>
          </a:p>
        </p:txBody>
      </p:sp>
      <p:sp>
        <p:nvSpPr>
          <p:cNvPr id="12"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What is Deep Learning </a:t>
            </a:r>
            <a:r>
              <a:rPr lang="en-US" sz="4000" dirty="0" smtClean="0"/>
              <a:t>(DL) </a:t>
            </a:r>
            <a:r>
              <a:rPr lang="en-US" dirty="0" smtClean="0"/>
              <a:t>? </a:t>
            </a:r>
            <a:endParaRPr lang="en-US" dirty="0"/>
          </a:p>
        </p:txBody>
      </p:sp>
      <p:pic>
        <p:nvPicPr>
          <p:cNvPr id="14" name="Picture 13" descr="machine-learning-vs-deep-learn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100" y="3029090"/>
            <a:ext cx="6890920" cy="3360939"/>
          </a:xfrm>
          <a:prstGeom prst="rect">
            <a:avLst/>
          </a:prstGeom>
        </p:spPr>
      </p:pic>
      <p:sp>
        <p:nvSpPr>
          <p:cNvPr id="2" name="Ορθογώνιο 1"/>
          <p:cNvSpPr/>
          <p:nvPr/>
        </p:nvSpPr>
        <p:spPr>
          <a:xfrm>
            <a:off x="1473102" y="6390029"/>
            <a:ext cx="6374361" cy="229135"/>
          </a:xfrm>
          <a:prstGeom prst="rect">
            <a:avLst/>
          </a:prstGeom>
        </p:spPr>
        <p:txBody>
          <a:bodyPr wrap="square">
            <a:spAutoFit/>
          </a:bodyPr>
          <a:lstStyle/>
          <a:p>
            <a:r>
              <a:rPr lang="en-US" sz="900" i="1" dirty="0"/>
              <a:t>https://</a:t>
            </a:r>
            <a:r>
              <a:rPr lang="en-US" sz="900" i="1" dirty="0" err="1"/>
              <a:t>www.xenonstack.com</a:t>
            </a:r>
            <a:r>
              <a:rPr lang="en-US" sz="900" i="1" dirty="0"/>
              <a:t>/blog/static/public/uploads/media/machine-learning-vs-deep-</a:t>
            </a:r>
            <a:r>
              <a:rPr lang="en-US" sz="900" i="1" dirty="0" err="1"/>
              <a:t>learning.png</a:t>
            </a:r>
            <a:endParaRPr lang="en-US" sz="900" i="1" dirty="0"/>
          </a:p>
        </p:txBody>
      </p:sp>
    </p:spTree>
    <p:extLst>
      <p:ext uri="{BB962C8B-B14F-4D97-AF65-F5344CB8AC3E}">
        <p14:creationId xmlns:p14="http://schemas.microsoft.com/office/powerpoint/2010/main" val="9282934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574675" y="296863"/>
            <a:ext cx="7772400" cy="1143000"/>
          </a:xfrm>
        </p:spPr>
        <p:txBody>
          <a:bodyPr/>
          <a:lstStyle/>
          <a:p>
            <a:r>
              <a:rPr lang="en-GB" altLang="en-US" smtClean="0">
                <a:solidFill>
                  <a:srgbClr val="FF3300"/>
                </a:solidFill>
              </a:rPr>
              <a:t> </a:t>
            </a:r>
            <a:endParaRPr lang="en-GB" altLang="en-US" i="1" smtClean="0">
              <a:solidFill>
                <a:srgbClr val="FF3300"/>
              </a:solidFill>
            </a:endParaRPr>
          </a:p>
        </p:txBody>
      </p:sp>
      <p:sp>
        <p:nvSpPr>
          <p:cNvPr id="45059" name="TextBox 262"/>
          <p:cNvSpPr txBox="1">
            <a:spLocks noChangeArrowheads="1"/>
          </p:cNvSpPr>
          <p:nvPr/>
        </p:nvSpPr>
        <p:spPr bwMode="auto">
          <a:xfrm>
            <a:off x="2247900" y="6421438"/>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b="1"/>
              <a:t>63</a:t>
            </a:r>
          </a:p>
        </p:txBody>
      </p:sp>
      <p:pic>
        <p:nvPicPr>
          <p:cNvPr id="45060" name="Picture 4" descr="https://onlinecourses.science.psu.edu/stat857/sites/onlinecourses.science.psu.edu.stat857/files/image_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663" y="101600"/>
            <a:ext cx="8518525" cy="675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TextBox 100"/>
          <p:cNvSpPr txBox="1">
            <a:spLocks noChangeArrowheads="1"/>
          </p:cNvSpPr>
          <p:nvPr/>
        </p:nvSpPr>
        <p:spPr bwMode="auto">
          <a:xfrm>
            <a:off x="-17463" y="3475038"/>
            <a:ext cx="3381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b="1"/>
              <a:t>1</a:t>
            </a:r>
          </a:p>
        </p:txBody>
      </p:sp>
      <p:sp>
        <p:nvSpPr>
          <p:cNvPr id="45062" name="TextBox 2"/>
          <p:cNvSpPr txBox="1">
            <a:spLocks noChangeArrowheads="1"/>
          </p:cNvSpPr>
          <p:nvPr/>
        </p:nvSpPr>
        <p:spPr bwMode="auto">
          <a:xfrm>
            <a:off x="5211763" y="1482725"/>
            <a:ext cx="2851150" cy="7080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4000"/>
              <a:t>Small circles</a:t>
            </a:r>
          </a:p>
        </p:txBody>
      </p:sp>
      <p:cxnSp>
        <p:nvCxnSpPr>
          <p:cNvPr id="5" name="Straight Arrow Connector 4"/>
          <p:cNvCxnSpPr/>
          <p:nvPr/>
        </p:nvCxnSpPr>
        <p:spPr>
          <a:xfrm flipH="1" flipV="1">
            <a:off x="2493963" y="965200"/>
            <a:ext cx="2717800" cy="871538"/>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a:off x="5699125" y="2190750"/>
            <a:ext cx="101600" cy="2025650"/>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a:off x="6319838" y="2112963"/>
            <a:ext cx="1900237" cy="803275"/>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3359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574675" y="296863"/>
            <a:ext cx="7772400" cy="1143000"/>
          </a:xfrm>
        </p:spPr>
        <p:txBody>
          <a:bodyPr/>
          <a:lstStyle/>
          <a:p>
            <a:r>
              <a:rPr lang="en-GB" altLang="en-US" smtClean="0">
                <a:solidFill>
                  <a:srgbClr val="FF3300"/>
                </a:solidFill>
              </a:rPr>
              <a:t> </a:t>
            </a:r>
            <a:endParaRPr lang="en-GB" altLang="en-US" i="1" smtClean="0">
              <a:solidFill>
                <a:srgbClr val="FF3300"/>
              </a:solidFill>
            </a:endParaRPr>
          </a:p>
        </p:txBody>
      </p:sp>
      <p:sp>
        <p:nvSpPr>
          <p:cNvPr id="46083" name="TextBox 262"/>
          <p:cNvSpPr txBox="1">
            <a:spLocks noChangeArrowheads="1"/>
          </p:cNvSpPr>
          <p:nvPr/>
        </p:nvSpPr>
        <p:spPr bwMode="auto">
          <a:xfrm>
            <a:off x="2247900" y="6421438"/>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b="1"/>
              <a:t>63</a:t>
            </a:r>
          </a:p>
        </p:txBody>
      </p:sp>
      <p:pic>
        <p:nvPicPr>
          <p:cNvPr id="46084" name="Picture 4" descr="https://onlinecourses.science.psu.edu/stat857/sites/onlinecourses.science.psu.edu.stat857/files/image_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663" y="101600"/>
            <a:ext cx="8518525" cy="675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TextBox 100"/>
          <p:cNvSpPr txBox="1">
            <a:spLocks noChangeArrowheads="1"/>
          </p:cNvSpPr>
          <p:nvPr/>
        </p:nvSpPr>
        <p:spPr bwMode="auto">
          <a:xfrm>
            <a:off x="-17463" y="3475038"/>
            <a:ext cx="3381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b="1"/>
              <a:t>1</a:t>
            </a:r>
          </a:p>
        </p:txBody>
      </p:sp>
      <p:sp>
        <p:nvSpPr>
          <p:cNvPr id="46086" name="TextBox 2"/>
          <p:cNvSpPr txBox="1">
            <a:spLocks noChangeArrowheads="1"/>
          </p:cNvSpPr>
          <p:nvPr/>
        </p:nvSpPr>
        <p:spPr bwMode="auto">
          <a:xfrm>
            <a:off x="5211763" y="1482725"/>
            <a:ext cx="2851150" cy="7080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4000"/>
              <a:t>Small circles</a:t>
            </a:r>
          </a:p>
        </p:txBody>
      </p:sp>
      <p:cxnSp>
        <p:nvCxnSpPr>
          <p:cNvPr id="5" name="Straight Arrow Connector 4"/>
          <p:cNvCxnSpPr/>
          <p:nvPr/>
        </p:nvCxnSpPr>
        <p:spPr>
          <a:xfrm flipH="1" flipV="1">
            <a:off x="2493963" y="965200"/>
            <a:ext cx="2717800" cy="871538"/>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a:off x="5699125" y="2190750"/>
            <a:ext cx="101600" cy="2025650"/>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a:off x="6319838" y="2112963"/>
            <a:ext cx="1900237" cy="803275"/>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6090" name="TextBox 9"/>
          <p:cNvSpPr txBox="1">
            <a:spLocks noChangeArrowheads="1"/>
          </p:cNvSpPr>
          <p:nvPr/>
        </p:nvSpPr>
        <p:spPr bwMode="auto">
          <a:xfrm>
            <a:off x="239713" y="4776788"/>
            <a:ext cx="8435975" cy="193833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4000"/>
              <a:t>But what about position invariance  ???</a:t>
            </a:r>
          </a:p>
          <a:p>
            <a:pPr eaLnBrk="1" hangingPunct="1">
              <a:spcBef>
                <a:spcPct val="0"/>
              </a:spcBef>
              <a:buFontTx/>
              <a:buNone/>
            </a:pPr>
            <a:r>
              <a:rPr lang="en-GB" altLang="en-US" sz="4000"/>
              <a:t>our example unit detectors were tied to </a:t>
            </a:r>
          </a:p>
          <a:p>
            <a:pPr eaLnBrk="1" hangingPunct="1">
              <a:spcBef>
                <a:spcPct val="0"/>
              </a:spcBef>
              <a:buFontTx/>
              <a:buNone/>
            </a:pPr>
            <a:r>
              <a:rPr lang="en-GB" altLang="en-US" sz="4000"/>
              <a:t>specific parts of the image  </a:t>
            </a:r>
          </a:p>
        </p:txBody>
      </p:sp>
    </p:spTree>
    <p:extLst>
      <p:ext uri="{BB962C8B-B14F-4D97-AF65-F5344CB8AC3E}">
        <p14:creationId xmlns:p14="http://schemas.microsoft.com/office/powerpoint/2010/main" val="24982582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288925" y="161925"/>
            <a:ext cx="7772400" cy="722313"/>
          </a:xfrm>
          <a:solidFill>
            <a:srgbClr val="FFFF00"/>
          </a:solidFill>
        </p:spPr>
        <p:txBody>
          <a:bodyPr/>
          <a:lstStyle/>
          <a:p>
            <a:r>
              <a:rPr lang="en-GB" altLang="en-US" sz="2800" smtClean="0"/>
              <a:t>successive layers can learn higher-level features …</a:t>
            </a:r>
          </a:p>
        </p:txBody>
      </p:sp>
      <p:pic>
        <p:nvPicPr>
          <p:cNvPr id="47107" name="Picture 5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688" y="850900"/>
            <a:ext cx="8596312" cy="1109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Oval 1"/>
          <p:cNvSpPr/>
          <p:nvPr/>
        </p:nvSpPr>
        <p:spPr>
          <a:xfrm>
            <a:off x="2225675" y="2671763"/>
            <a:ext cx="1055688" cy="1077912"/>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600" dirty="0"/>
              <a:t> </a:t>
            </a:r>
          </a:p>
          <a:p>
            <a:pPr algn="ctr">
              <a:defRPr/>
            </a:pPr>
            <a:r>
              <a:rPr lang="en-GB" sz="1600" dirty="0"/>
              <a:t>  </a:t>
            </a:r>
          </a:p>
        </p:txBody>
      </p:sp>
      <p:pic>
        <p:nvPicPr>
          <p:cNvPr id="47109" name="Picture 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413" y="2759075"/>
            <a:ext cx="684212" cy="88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ounded Rectangle 2"/>
          <p:cNvSpPr/>
          <p:nvPr/>
        </p:nvSpPr>
        <p:spPr>
          <a:xfrm>
            <a:off x="2336800" y="2759075"/>
            <a:ext cx="842963" cy="1571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4" name="Oval 63"/>
          <p:cNvSpPr/>
          <p:nvPr/>
        </p:nvSpPr>
        <p:spPr>
          <a:xfrm>
            <a:off x="3759200" y="2682875"/>
            <a:ext cx="1057275" cy="10763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600" dirty="0"/>
              <a:t> </a:t>
            </a:r>
          </a:p>
          <a:p>
            <a:pPr algn="ctr">
              <a:defRPr/>
            </a:pPr>
            <a:r>
              <a:rPr lang="en-GB" sz="1600" dirty="0"/>
              <a:t>  </a:t>
            </a:r>
          </a:p>
        </p:txBody>
      </p:sp>
      <p:pic>
        <p:nvPicPr>
          <p:cNvPr id="47112" name="Picture 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4938" y="2770188"/>
            <a:ext cx="685800" cy="881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Rounded Rectangle 65"/>
          <p:cNvSpPr/>
          <p:nvPr/>
        </p:nvSpPr>
        <p:spPr>
          <a:xfrm>
            <a:off x="3870325" y="2871788"/>
            <a:ext cx="844550" cy="15557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7" name="Oval 66"/>
          <p:cNvSpPr/>
          <p:nvPr/>
        </p:nvSpPr>
        <p:spPr>
          <a:xfrm>
            <a:off x="5394325" y="2747963"/>
            <a:ext cx="1057275" cy="10763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600" dirty="0"/>
              <a:t> </a:t>
            </a:r>
          </a:p>
          <a:p>
            <a:pPr algn="ctr">
              <a:defRPr/>
            </a:pPr>
            <a:r>
              <a:rPr lang="en-GB" sz="1600" dirty="0"/>
              <a:t>  </a:t>
            </a:r>
          </a:p>
        </p:txBody>
      </p:sp>
      <p:pic>
        <p:nvPicPr>
          <p:cNvPr id="47115" name="Picture 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063" y="2835275"/>
            <a:ext cx="685800" cy="881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 name="Rounded Rectangle 68"/>
          <p:cNvSpPr/>
          <p:nvPr/>
        </p:nvSpPr>
        <p:spPr>
          <a:xfrm>
            <a:off x="5502275" y="3078163"/>
            <a:ext cx="842963" cy="15716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47117" name="TextBox 3"/>
          <p:cNvSpPr txBox="1">
            <a:spLocks noChangeArrowheads="1"/>
          </p:cNvSpPr>
          <p:nvPr/>
        </p:nvSpPr>
        <p:spPr bwMode="auto">
          <a:xfrm>
            <a:off x="7051675" y="2916238"/>
            <a:ext cx="13255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3600" b="1"/>
              <a:t>etc …</a:t>
            </a:r>
          </a:p>
        </p:txBody>
      </p:sp>
      <p:sp>
        <p:nvSpPr>
          <p:cNvPr id="60" name="Isosceles Triangle 59"/>
          <p:cNvSpPr/>
          <p:nvPr/>
        </p:nvSpPr>
        <p:spPr>
          <a:xfrm rot="10800000">
            <a:off x="806450" y="1778000"/>
            <a:ext cx="7570788" cy="985838"/>
          </a:xfrm>
          <a:prstGeom prst="triangle">
            <a:avLst>
              <a:gd name="adj" fmla="val 75231"/>
            </a:avLst>
          </a:prstGeom>
          <a:solidFill>
            <a:srgbClr val="FFC0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2" name="Isosceles Triangle 71"/>
          <p:cNvSpPr/>
          <p:nvPr/>
        </p:nvSpPr>
        <p:spPr>
          <a:xfrm rot="10800000">
            <a:off x="755650" y="1757363"/>
            <a:ext cx="7570788" cy="985837"/>
          </a:xfrm>
          <a:prstGeom prst="triangle">
            <a:avLst>
              <a:gd name="adj" fmla="val 52952"/>
            </a:avLst>
          </a:prstGeom>
          <a:solidFill>
            <a:srgbClr val="FFC0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3" name="Isosceles Triangle 72"/>
          <p:cNvSpPr/>
          <p:nvPr/>
        </p:nvSpPr>
        <p:spPr>
          <a:xfrm rot="10800000">
            <a:off x="735013" y="1778000"/>
            <a:ext cx="7570787" cy="985838"/>
          </a:xfrm>
          <a:prstGeom prst="triangle">
            <a:avLst>
              <a:gd name="adj" fmla="val 31076"/>
            </a:avLst>
          </a:prstGeom>
          <a:solidFill>
            <a:srgbClr val="FFC0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4" name="Isosceles Triangle 73"/>
          <p:cNvSpPr/>
          <p:nvPr/>
        </p:nvSpPr>
        <p:spPr>
          <a:xfrm rot="10800000">
            <a:off x="746125" y="1768475"/>
            <a:ext cx="7569200" cy="984250"/>
          </a:xfrm>
          <a:prstGeom prst="triangle">
            <a:avLst>
              <a:gd name="adj" fmla="val 7858"/>
            </a:avLst>
          </a:prstGeom>
          <a:solidFill>
            <a:srgbClr val="FFC0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47122" name="TextBox 60"/>
          <p:cNvSpPr txBox="1">
            <a:spLocks noChangeArrowheads="1"/>
          </p:cNvSpPr>
          <p:nvPr/>
        </p:nvSpPr>
        <p:spPr bwMode="auto">
          <a:xfrm>
            <a:off x="334963" y="3027363"/>
            <a:ext cx="16541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1600"/>
              <a:t>detect lines in</a:t>
            </a:r>
          </a:p>
          <a:p>
            <a:pPr eaLnBrk="1" hangingPunct="1">
              <a:spcBef>
                <a:spcPct val="0"/>
              </a:spcBef>
              <a:buFontTx/>
              <a:buNone/>
            </a:pPr>
            <a:r>
              <a:rPr lang="en-GB" altLang="en-US" sz="1600"/>
              <a:t>Specific positions</a:t>
            </a:r>
          </a:p>
        </p:txBody>
      </p:sp>
      <p:sp>
        <p:nvSpPr>
          <p:cNvPr id="76" name="Oval 75"/>
          <p:cNvSpPr/>
          <p:nvPr/>
        </p:nvSpPr>
        <p:spPr>
          <a:xfrm>
            <a:off x="2611438" y="4429125"/>
            <a:ext cx="1055687" cy="107791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600" dirty="0"/>
              <a:t> </a:t>
            </a:r>
          </a:p>
          <a:p>
            <a:pPr algn="ctr">
              <a:defRPr/>
            </a:pPr>
            <a:r>
              <a:rPr lang="en-GB" sz="1600" dirty="0"/>
              <a:t>  </a:t>
            </a:r>
          </a:p>
        </p:txBody>
      </p:sp>
      <p:pic>
        <p:nvPicPr>
          <p:cNvPr id="47124" name="Picture 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6700" y="4516438"/>
            <a:ext cx="685800" cy="88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8" name="Rounded Rectangle 77"/>
          <p:cNvSpPr/>
          <p:nvPr/>
        </p:nvSpPr>
        <p:spPr>
          <a:xfrm>
            <a:off x="2733675" y="4516438"/>
            <a:ext cx="842963" cy="15716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0" name="Rounded Rectangle 79"/>
          <p:cNvSpPr/>
          <p:nvPr/>
        </p:nvSpPr>
        <p:spPr>
          <a:xfrm>
            <a:off x="2743200" y="4659313"/>
            <a:ext cx="842963" cy="15716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1" name="Rounded Rectangle 80"/>
          <p:cNvSpPr/>
          <p:nvPr/>
        </p:nvSpPr>
        <p:spPr>
          <a:xfrm>
            <a:off x="2743200" y="4791075"/>
            <a:ext cx="842963" cy="1571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2" name="Rounded Rectangle 81"/>
          <p:cNvSpPr/>
          <p:nvPr/>
        </p:nvSpPr>
        <p:spPr>
          <a:xfrm>
            <a:off x="2743200" y="4913313"/>
            <a:ext cx="842963" cy="15716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v</a:t>
            </a:r>
          </a:p>
        </p:txBody>
      </p:sp>
      <p:sp>
        <p:nvSpPr>
          <p:cNvPr id="83" name="Rounded Rectangle 82"/>
          <p:cNvSpPr/>
          <p:nvPr/>
        </p:nvSpPr>
        <p:spPr>
          <a:xfrm>
            <a:off x="2763838" y="5014913"/>
            <a:ext cx="842962" cy="15716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4" name="Rounded Rectangle 83"/>
          <p:cNvSpPr/>
          <p:nvPr/>
        </p:nvSpPr>
        <p:spPr>
          <a:xfrm>
            <a:off x="2733675" y="4668838"/>
            <a:ext cx="842963" cy="15716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7" name="Rounded Rectangle 86"/>
          <p:cNvSpPr/>
          <p:nvPr/>
        </p:nvSpPr>
        <p:spPr>
          <a:xfrm>
            <a:off x="2722563" y="5208588"/>
            <a:ext cx="842962" cy="15557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63" name="Straight Arrow Connector 62"/>
          <p:cNvCxnSpPr>
            <a:stCxn id="2" idx="4"/>
            <a:endCxn id="76" idx="0"/>
          </p:cNvCxnSpPr>
          <p:nvPr/>
        </p:nvCxnSpPr>
        <p:spPr>
          <a:xfrm>
            <a:off x="2752725" y="3749675"/>
            <a:ext cx="387350" cy="679450"/>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64" idx="4"/>
          </p:cNvCxnSpPr>
          <p:nvPr/>
        </p:nvCxnSpPr>
        <p:spPr>
          <a:xfrm flipH="1">
            <a:off x="3292475" y="3759200"/>
            <a:ext cx="995363" cy="669925"/>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H="1">
            <a:off x="3492500" y="3824288"/>
            <a:ext cx="2257425" cy="604837"/>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endCxn id="78" idx="3"/>
          </p:cNvCxnSpPr>
          <p:nvPr/>
        </p:nvCxnSpPr>
        <p:spPr>
          <a:xfrm flipH="1">
            <a:off x="3576638" y="3613150"/>
            <a:ext cx="4572000" cy="982663"/>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01" name="Oval 100"/>
          <p:cNvSpPr/>
          <p:nvPr/>
        </p:nvSpPr>
        <p:spPr>
          <a:xfrm>
            <a:off x="4559300" y="4413250"/>
            <a:ext cx="1055688" cy="10763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600" dirty="0"/>
              <a:t> </a:t>
            </a:r>
          </a:p>
          <a:p>
            <a:pPr algn="ctr">
              <a:defRPr/>
            </a:pPr>
            <a:r>
              <a:rPr lang="en-GB" sz="1600" dirty="0"/>
              <a:t>  </a:t>
            </a:r>
          </a:p>
        </p:txBody>
      </p:sp>
      <p:pic>
        <p:nvPicPr>
          <p:cNvPr id="47137" name="Picture 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4563" y="4500563"/>
            <a:ext cx="685800" cy="881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 name="Rounded Rectangle 111"/>
          <p:cNvSpPr/>
          <p:nvPr/>
        </p:nvSpPr>
        <p:spPr>
          <a:xfrm>
            <a:off x="5019675" y="4554538"/>
            <a:ext cx="120650" cy="80327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3" name="Rounded Rectangle 112"/>
          <p:cNvSpPr/>
          <p:nvPr/>
        </p:nvSpPr>
        <p:spPr>
          <a:xfrm>
            <a:off x="5183188" y="4584700"/>
            <a:ext cx="119062" cy="8048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9" name="Oval 118"/>
          <p:cNvSpPr/>
          <p:nvPr/>
        </p:nvSpPr>
        <p:spPr>
          <a:xfrm>
            <a:off x="6311900" y="4395788"/>
            <a:ext cx="1055688" cy="10763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600" dirty="0"/>
              <a:t> </a:t>
            </a:r>
          </a:p>
          <a:p>
            <a:pPr algn="ctr">
              <a:defRPr/>
            </a:pPr>
            <a:r>
              <a:rPr lang="en-GB" sz="1600" dirty="0"/>
              <a:t>  </a:t>
            </a:r>
          </a:p>
        </p:txBody>
      </p:sp>
      <p:pic>
        <p:nvPicPr>
          <p:cNvPr id="47141" name="Picture 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638" y="4483100"/>
            <a:ext cx="684212" cy="881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114" name="Oval 47113"/>
          <p:cNvSpPr/>
          <p:nvPr/>
        </p:nvSpPr>
        <p:spPr>
          <a:xfrm>
            <a:off x="6497638" y="4500563"/>
            <a:ext cx="430212" cy="4302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23" name="Oval 122"/>
          <p:cNvSpPr/>
          <p:nvPr/>
        </p:nvSpPr>
        <p:spPr>
          <a:xfrm>
            <a:off x="6775450" y="4457700"/>
            <a:ext cx="431800" cy="431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26" name="Oval 125"/>
          <p:cNvSpPr/>
          <p:nvPr/>
        </p:nvSpPr>
        <p:spPr>
          <a:xfrm>
            <a:off x="6711950" y="4576763"/>
            <a:ext cx="431800" cy="4302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47145" name="TextBox 126"/>
          <p:cNvSpPr txBox="1">
            <a:spLocks noChangeArrowheads="1"/>
          </p:cNvSpPr>
          <p:nvPr/>
        </p:nvSpPr>
        <p:spPr bwMode="auto">
          <a:xfrm>
            <a:off x="123825" y="4410075"/>
            <a:ext cx="191135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1600"/>
              <a:t>Higher level detetors</a:t>
            </a:r>
          </a:p>
          <a:p>
            <a:pPr eaLnBrk="1" hangingPunct="1">
              <a:spcBef>
                <a:spcPct val="0"/>
              </a:spcBef>
              <a:buFontTx/>
              <a:buNone/>
            </a:pPr>
            <a:r>
              <a:rPr lang="en-GB" altLang="en-US" sz="1600"/>
              <a:t>( horizontal line, </a:t>
            </a:r>
          </a:p>
          <a:p>
            <a:pPr eaLnBrk="1" hangingPunct="1">
              <a:spcBef>
                <a:spcPct val="0"/>
              </a:spcBef>
              <a:buFontTx/>
              <a:buNone/>
            </a:pPr>
            <a:r>
              <a:rPr lang="en-GB" altLang="en-US" sz="1600"/>
              <a:t>“RHS vertical lune”</a:t>
            </a:r>
          </a:p>
          <a:p>
            <a:pPr eaLnBrk="1" hangingPunct="1">
              <a:spcBef>
                <a:spcPct val="0"/>
              </a:spcBef>
              <a:buFontTx/>
              <a:buNone/>
            </a:pPr>
            <a:r>
              <a:rPr lang="en-GB" altLang="en-US" sz="1600"/>
              <a:t>“upper loop”, etc…</a:t>
            </a:r>
          </a:p>
        </p:txBody>
      </p:sp>
      <p:sp>
        <p:nvSpPr>
          <p:cNvPr id="47146" name="TextBox 127"/>
          <p:cNvSpPr txBox="1">
            <a:spLocks noChangeArrowheads="1"/>
          </p:cNvSpPr>
          <p:nvPr/>
        </p:nvSpPr>
        <p:spPr bwMode="auto">
          <a:xfrm>
            <a:off x="7713663" y="4664075"/>
            <a:ext cx="13271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3600" b="1"/>
              <a:t>etc …</a:t>
            </a:r>
          </a:p>
        </p:txBody>
      </p:sp>
    </p:spTree>
    <p:extLst>
      <p:ext uri="{BB962C8B-B14F-4D97-AF65-F5344CB8AC3E}">
        <p14:creationId xmlns:p14="http://schemas.microsoft.com/office/powerpoint/2010/main" val="19237820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288925" y="161925"/>
            <a:ext cx="7772400" cy="722313"/>
          </a:xfrm>
          <a:solidFill>
            <a:srgbClr val="FFFF00"/>
          </a:solidFill>
        </p:spPr>
        <p:txBody>
          <a:bodyPr/>
          <a:lstStyle/>
          <a:p>
            <a:r>
              <a:rPr lang="en-GB" altLang="en-US" sz="2800" smtClean="0"/>
              <a:t>successive layers can learn higher-level features …</a:t>
            </a:r>
          </a:p>
        </p:txBody>
      </p:sp>
      <p:pic>
        <p:nvPicPr>
          <p:cNvPr id="48131" name="Picture 5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688" y="850900"/>
            <a:ext cx="8596312" cy="1109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Oval 1"/>
          <p:cNvSpPr/>
          <p:nvPr/>
        </p:nvSpPr>
        <p:spPr>
          <a:xfrm>
            <a:off x="2225675" y="2671763"/>
            <a:ext cx="1055688" cy="1077912"/>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600" dirty="0"/>
              <a:t> </a:t>
            </a:r>
          </a:p>
          <a:p>
            <a:pPr algn="ctr">
              <a:defRPr/>
            </a:pPr>
            <a:r>
              <a:rPr lang="en-GB" sz="1600" dirty="0"/>
              <a:t>  </a:t>
            </a:r>
          </a:p>
        </p:txBody>
      </p:sp>
      <p:pic>
        <p:nvPicPr>
          <p:cNvPr id="48133" name="Picture 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413" y="2759075"/>
            <a:ext cx="684212" cy="88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ounded Rectangle 2"/>
          <p:cNvSpPr/>
          <p:nvPr/>
        </p:nvSpPr>
        <p:spPr>
          <a:xfrm>
            <a:off x="2336800" y="2759075"/>
            <a:ext cx="842963" cy="1571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4" name="Oval 63"/>
          <p:cNvSpPr/>
          <p:nvPr/>
        </p:nvSpPr>
        <p:spPr>
          <a:xfrm>
            <a:off x="3759200" y="2682875"/>
            <a:ext cx="1057275" cy="10763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600" dirty="0"/>
              <a:t> </a:t>
            </a:r>
          </a:p>
          <a:p>
            <a:pPr algn="ctr">
              <a:defRPr/>
            </a:pPr>
            <a:r>
              <a:rPr lang="en-GB" sz="1600" dirty="0"/>
              <a:t>  </a:t>
            </a:r>
          </a:p>
        </p:txBody>
      </p:sp>
      <p:pic>
        <p:nvPicPr>
          <p:cNvPr id="48136" name="Picture 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4938" y="2770188"/>
            <a:ext cx="685800" cy="881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Rounded Rectangle 65"/>
          <p:cNvSpPr/>
          <p:nvPr/>
        </p:nvSpPr>
        <p:spPr>
          <a:xfrm>
            <a:off x="3870325" y="2871788"/>
            <a:ext cx="844550" cy="15557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7" name="Oval 66"/>
          <p:cNvSpPr/>
          <p:nvPr/>
        </p:nvSpPr>
        <p:spPr>
          <a:xfrm>
            <a:off x="5394325" y="2747963"/>
            <a:ext cx="1057275" cy="10763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600" dirty="0"/>
              <a:t> </a:t>
            </a:r>
          </a:p>
          <a:p>
            <a:pPr algn="ctr">
              <a:defRPr/>
            </a:pPr>
            <a:r>
              <a:rPr lang="en-GB" sz="1600" dirty="0"/>
              <a:t>  </a:t>
            </a:r>
          </a:p>
        </p:txBody>
      </p:sp>
      <p:pic>
        <p:nvPicPr>
          <p:cNvPr id="48139" name="Picture 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063" y="2835275"/>
            <a:ext cx="685800" cy="881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 name="Rounded Rectangle 68"/>
          <p:cNvSpPr/>
          <p:nvPr/>
        </p:nvSpPr>
        <p:spPr>
          <a:xfrm>
            <a:off x="5502275" y="3078163"/>
            <a:ext cx="842963" cy="15716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48141" name="TextBox 3"/>
          <p:cNvSpPr txBox="1">
            <a:spLocks noChangeArrowheads="1"/>
          </p:cNvSpPr>
          <p:nvPr/>
        </p:nvSpPr>
        <p:spPr bwMode="auto">
          <a:xfrm>
            <a:off x="7051675" y="2916238"/>
            <a:ext cx="13255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3600" b="1"/>
              <a:t>etc …</a:t>
            </a:r>
          </a:p>
        </p:txBody>
      </p:sp>
      <p:sp>
        <p:nvSpPr>
          <p:cNvPr id="60" name="Isosceles Triangle 59"/>
          <p:cNvSpPr/>
          <p:nvPr/>
        </p:nvSpPr>
        <p:spPr>
          <a:xfrm rot="10800000">
            <a:off x="806450" y="1778000"/>
            <a:ext cx="7570788" cy="985838"/>
          </a:xfrm>
          <a:prstGeom prst="triangle">
            <a:avLst>
              <a:gd name="adj" fmla="val 75231"/>
            </a:avLst>
          </a:prstGeom>
          <a:solidFill>
            <a:srgbClr val="FFC0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2" name="Isosceles Triangle 71"/>
          <p:cNvSpPr/>
          <p:nvPr/>
        </p:nvSpPr>
        <p:spPr>
          <a:xfrm rot="10800000">
            <a:off x="755650" y="1757363"/>
            <a:ext cx="7570788" cy="985837"/>
          </a:xfrm>
          <a:prstGeom prst="triangle">
            <a:avLst>
              <a:gd name="adj" fmla="val 52952"/>
            </a:avLst>
          </a:prstGeom>
          <a:solidFill>
            <a:srgbClr val="FFC0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3" name="Isosceles Triangle 72"/>
          <p:cNvSpPr/>
          <p:nvPr/>
        </p:nvSpPr>
        <p:spPr>
          <a:xfrm rot="10800000">
            <a:off x="735013" y="1778000"/>
            <a:ext cx="7570787" cy="985838"/>
          </a:xfrm>
          <a:prstGeom prst="triangle">
            <a:avLst>
              <a:gd name="adj" fmla="val 31076"/>
            </a:avLst>
          </a:prstGeom>
          <a:solidFill>
            <a:srgbClr val="FFC0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4" name="Isosceles Triangle 73"/>
          <p:cNvSpPr/>
          <p:nvPr/>
        </p:nvSpPr>
        <p:spPr>
          <a:xfrm rot="10800000">
            <a:off x="746125" y="1768475"/>
            <a:ext cx="7569200" cy="984250"/>
          </a:xfrm>
          <a:prstGeom prst="triangle">
            <a:avLst>
              <a:gd name="adj" fmla="val 7858"/>
            </a:avLst>
          </a:prstGeom>
          <a:solidFill>
            <a:srgbClr val="FFC0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48146" name="TextBox 60"/>
          <p:cNvSpPr txBox="1">
            <a:spLocks noChangeArrowheads="1"/>
          </p:cNvSpPr>
          <p:nvPr/>
        </p:nvSpPr>
        <p:spPr bwMode="auto">
          <a:xfrm>
            <a:off x="334963" y="3027363"/>
            <a:ext cx="16541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1600"/>
              <a:t>detect lines in</a:t>
            </a:r>
          </a:p>
          <a:p>
            <a:pPr eaLnBrk="1" hangingPunct="1">
              <a:spcBef>
                <a:spcPct val="0"/>
              </a:spcBef>
              <a:buFontTx/>
              <a:buNone/>
            </a:pPr>
            <a:r>
              <a:rPr lang="en-GB" altLang="en-US" sz="1600"/>
              <a:t>Specific positions</a:t>
            </a:r>
          </a:p>
        </p:txBody>
      </p:sp>
      <p:sp>
        <p:nvSpPr>
          <p:cNvPr id="76" name="Oval 75"/>
          <p:cNvSpPr/>
          <p:nvPr/>
        </p:nvSpPr>
        <p:spPr>
          <a:xfrm>
            <a:off x="2611438" y="4429125"/>
            <a:ext cx="1055687" cy="107791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600" dirty="0"/>
              <a:t> </a:t>
            </a:r>
          </a:p>
          <a:p>
            <a:pPr algn="ctr">
              <a:defRPr/>
            </a:pPr>
            <a:r>
              <a:rPr lang="en-GB" sz="1600" dirty="0"/>
              <a:t>  </a:t>
            </a:r>
          </a:p>
        </p:txBody>
      </p:sp>
      <p:pic>
        <p:nvPicPr>
          <p:cNvPr id="48148" name="Picture 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6700" y="4516438"/>
            <a:ext cx="685800" cy="88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8" name="Rounded Rectangle 77"/>
          <p:cNvSpPr/>
          <p:nvPr/>
        </p:nvSpPr>
        <p:spPr>
          <a:xfrm>
            <a:off x="2733675" y="4516438"/>
            <a:ext cx="842963" cy="15716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0" name="Rounded Rectangle 79"/>
          <p:cNvSpPr/>
          <p:nvPr/>
        </p:nvSpPr>
        <p:spPr>
          <a:xfrm>
            <a:off x="2743200" y="4659313"/>
            <a:ext cx="842963" cy="15716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1" name="Rounded Rectangle 80"/>
          <p:cNvSpPr/>
          <p:nvPr/>
        </p:nvSpPr>
        <p:spPr>
          <a:xfrm>
            <a:off x="2743200" y="4791075"/>
            <a:ext cx="842963" cy="1571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2" name="Rounded Rectangle 81"/>
          <p:cNvSpPr/>
          <p:nvPr/>
        </p:nvSpPr>
        <p:spPr>
          <a:xfrm>
            <a:off x="2743200" y="4913313"/>
            <a:ext cx="842963" cy="15716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v</a:t>
            </a:r>
          </a:p>
        </p:txBody>
      </p:sp>
      <p:sp>
        <p:nvSpPr>
          <p:cNvPr id="83" name="Rounded Rectangle 82"/>
          <p:cNvSpPr/>
          <p:nvPr/>
        </p:nvSpPr>
        <p:spPr>
          <a:xfrm>
            <a:off x="2763838" y="5014913"/>
            <a:ext cx="842962" cy="15716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4" name="Rounded Rectangle 83"/>
          <p:cNvSpPr/>
          <p:nvPr/>
        </p:nvSpPr>
        <p:spPr>
          <a:xfrm>
            <a:off x="2733675" y="4668838"/>
            <a:ext cx="842963" cy="15716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7" name="Rounded Rectangle 86"/>
          <p:cNvSpPr/>
          <p:nvPr/>
        </p:nvSpPr>
        <p:spPr>
          <a:xfrm>
            <a:off x="2722563" y="5208588"/>
            <a:ext cx="842962" cy="15557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63" name="Straight Arrow Connector 62"/>
          <p:cNvCxnSpPr>
            <a:stCxn id="2" idx="4"/>
            <a:endCxn id="76" idx="0"/>
          </p:cNvCxnSpPr>
          <p:nvPr/>
        </p:nvCxnSpPr>
        <p:spPr>
          <a:xfrm>
            <a:off x="2752725" y="3749675"/>
            <a:ext cx="387350" cy="679450"/>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64" idx="4"/>
          </p:cNvCxnSpPr>
          <p:nvPr/>
        </p:nvCxnSpPr>
        <p:spPr>
          <a:xfrm flipH="1">
            <a:off x="3292475" y="3759200"/>
            <a:ext cx="995363" cy="669925"/>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H="1">
            <a:off x="3492500" y="3824288"/>
            <a:ext cx="2257425" cy="604837"/>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endCxn id="78" idx="3"/>
          </p:cNvCxnSpPr>
          <p:nvPr/>
        </p:nvCxnSpPr>
        <p:spPr>
          <a:xfrm flipH="1">
            <a:off x="3576638" y="3613150"/>
            <a:ext cx="4572000" cy="982663"/>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01" name="Oval 100"/>
          <p:cNvSpPr/>
          <p:nvPr/>
        </p:nvSpPr>
        <p:spPr>
          <a:xfrm>
            <a:off x="4559300" y="4413250"/>
            <a:ext cx="1055688" cy="10763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600" dirty="0"/>
              <a:t> </a:t>
            </a:r>
          </a:p>
          <a:p>
            <a:pPr algn="ctr">
              <a:defRPr/>
            </a:pPr>
            <a:r>
              <a:rPr lang="en-GB" sz="1600" dirty="0"/>
              <a:t>  </a:t>
            </a:r>
          </a:p>
        </p:txBody>
      </p:sp>
      <p:pic>
        <p:nvPicPr>
          <p:cNvPr id="48161" name="Picture 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4563" y="4500563"/>
            <a:ext cx="685800" cy="881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 name="Rounded Rectangle 111"/>
          <p:cNvSpPr/>
          <p:nvPr/>
        </p:nvSpPr>
        <p:spPr>
          <a:xfrm>
            <a:off x="5019675" y="4554538"/>
            <a:ext cx="120650" cy="80327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3" name="Rounded Rectangle 112"/>
          <p:cNvSpPr/>
          <p:nvPr/>
        </p:nvSpPr>
        <p:spPr>
          <a:xfrm>
            <a:off x="5183188" y="4584700"/>
            <a:ext cx="119062" cy="8048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9" name="Oval 118"/>
          <p:cNvSpPr/>
          <p:nvPr/>
        </p:nvSpPr>
        <p:spPr>
          <a:xfrm>
            <a:off x="6311900" y="4395788"/>
            <a:ext cx="1055688" cy="10763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600" dirty="0"/>
              <a:t> </a:t>
            </a:r>
          </a:p>
          <a:p>
            <a:pPr algn="ctr">
              <a:defRPr/>
            </a:pPr>
            <a:r>
              <a:rPr lang="en-GB" sz="1600" dirty="0"/>
              <a:t>  </a:t>
            </a:r>
          </a:p>
        </p:txBody>
      </p:sp>
      <p:pic>
        <p:nvPicPr>
          <p:cNvPr id="48165" name="Picture 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638" y="4483100"/>
            <a:ext cx="684212" cy="881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114" name="Oval 47113"/>
          <p:cNvSpPr/>
          <p:nvPr/>
        </p:nvSpPr>
        <p:spPr>
          <a:xfrm>
            <a:off x="6497638" y="4500563"/>
            <a:ext cx="430212" cy="4302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23" name="Oval 122"/>
          <p:cNvSpPr/>
          <p:nvPr/>
        </p:nvSpPr>
        <p:spPr>
          <a:xfrm>
            <a:off x="6775450" y="4457700"/>
            <a:ext cx="431800" cy="431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26" name="Oval 125"/>
          <p:cNvSpPr/>
          <p:nvPr/>
        </p:nvSpPr>
        <p:spPr>
          <a:xfrm>
            <a:off x="6711950" y="4576763"/>
            <a:ext cx="431800" cy="4302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48169" name="TextBox 126"/>
          <p:cNvSpPr txBox="1">
            <a:spLocks noChangeArrowheads="1"/>
          </p:cNvSpPr>
          <p:nvPr/>
        </p:nvSpPr>
        <p:spPr bwMode="auto">
          <a:xfrm>
            <a:off x="123825" y="4410075"/>
            <a:ext cx="191135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1600"/>
              <a:t>Higher level detetors</a:t>
            </a:r>
          </a:p>
          <a:p>
            <a:pPr eaLnBrk="1" hangingPunct="1">
              <a:spcBef>
                <a:spcPct val="0"/>
              </a:spcBef>
              <a:buFontTx/>
              <a:buNone/>
            </a:pPr>
            <a:r>
              <a:rPr lang="en-GB" altLang="en-US" sz="1600"/>
              <a:t>( horizontal line, </a:t>
            </a:r>
          </a:p>
          <a:p>
            <a:pPr eaLnBrk="1" hangingPunct="1">
              <a:spcBef>
                <a:spcPct val="0"/>
              </a:spcBef>
              <a:buFontTx/>
              <a:buNone/>
            </a:pPr>
            <a:r>
              <a:rPr lang="en-GB" altLang="en-US" sz="1600"/>
              <a:t>“RHS vertical lune”</a:t>
            </a:r>
          </a:p>
          <a:p>
            <a:pPr eaLnBrk="1" hangingPunct="1">
              <a:spcBef>
                <a:spcPct val="0"/>
              </a:spcBef>
              <a:buFontTx/>
              <a:buNone/>
            </a:pPr>
            <a:r>
              <a:rPr lang="en-GB" altLang="en-US" sz="1600"/>
              <a:t>“upper loop”, etc…</a:t>
            </a:r>
          </a:p>
        </p:txBody>
      </p:sp>
      <p:sp>
        <p:nvSpPr>
          <p:cNvPr id="48170" name="TextBox 127"/>
          <p:cNvSpPr txBox="1">
            <a:spLocks noChangeArrowheads="1"/>
          </p:cNvSpPr>
          <p:nvPr/>
        </p:nvSpPr>
        <p:spPr bwMode="auto">
          <a:xfrm>
            <a:off x="7713663" y="4664075"/>
            <a:ext cx="13271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3600" b="1"/>
              <a:t>etc …</a:t>
            </a:r>
          </a:p>
        </p:txBody>
      </p:sp>
      <p:sp>
        <p:nvSpPr>
          <p:cNvPr id="44" name="Oval 43"/>
          <p:cNvSpPr/>
          <p:nvPr/>
        </p:nvSpPr>
        <p:spPr>
          <a:xfrm>
            <a:off x="4613275" y="5888038"/>
            <a:ext cx="966788" cy="874712"/>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600" dirty="0"/>
              <a:t> </a:t>
            </a:r>
          </a:p>
          <a:p>
            <a:pPr algn="ctr">
              <a:defRPr/>
            </a:pPr>
            <a:r>
              <a:rPr lang="en-GB" sz="1600" dirty="0"/>
              <a:t>  </a:t>
            </a:r>
          </a:p>
        </p:txBody>
      </p:sp>
      <p:cxnSp>
        <p:nvCxnSpPr>
          <p:cNvPr id="47" name="Straight Arrow Connector 46"/>
          <p:cNvCxnSpPr>
            <a:stCxn id="101" idx="4"/>
            <a:endCxn id="44" idx="0"/>
          </p:cNvCxnSpPr>
          <p:nvPr/>
        </p:nvCxnSpPr>
        <p:spPr>
          <a:xfrm>
            <a:off x="5087938" y="5489575"/>
            <a:ext cx="9525" cy="398463"/>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endCxn id="44" idx="7"/>
          </p:cNvCxnSpPr>
          <p:nvPr/>
        </p:nvCxnSpPr>
        <p:spPr>
          <a:xfrm flipH="1">
            <a:off x="5438775" y="5502275"/>
            <a:ext cx="1384300" cy="514350"/>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endCxn id="44" idx="1"/>
          </p:cNvCxnSpPr>
          <p:nvPr/>
        </p:nvCxnSpPr>
        <p:spPr>
          <a:xfrm>
            <a:off x="3265488" y="5467350"/>
            <a:ext cx="1489075" cy="549275"/>
          </a:xfrm>
          <a:prstGeom prst="straightConnector1">
            <a:avLst/>
          </a:prstGeom>
          <a:ln w="3175">
            <a:solidFill>
              <a:srgbClr val="FFCC00"/>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a:off x="5614988" y="5399088"/>
            <a:ext cx="3030537" cy="774700"/>
          </a:xfrm>
          <a:prstGeom prst="straightConnector1">
            <a:avLst/>
          </a:prstGeom>
          <a:ln w="3175">
            <a:solidFill>
              <a:srgbClr val="FFCC00"/>
            </a:solidFill>
            <a:tailEnd type="arrow"/>
          </a:ln>
        </p:spPr>
        <p:style>
          <a:lnRef idx="1">
            <a:schemeClr val="accent1"/>
          </a:lnRef>
          <a:fillRef idx="0">
            <a:schemeClr val="accent1"/>
          </a:fillRef>
          <a:effectRef idx="0">
            <a:schemeClr val="accent1"/>
          </a:effectRef>
          <a:fontRef idx="minor">
            <a:schemeClr val="tx1"/>
          </a:fontRef>
        </p:style>
      </p:cxnSp>
      <p:sp>
        <p:nvSpPr>
          <p:cNvPr id="48176" name="TextBox 14"/>
          <p:cNvSpPr txBox="1">
            <a:spLocks noChangeArrowheads="1"/>
          </p:cNvSpPr>
          <p:nvPr/>
        </p:nvSpPr>
        <p:spPr bwMode="auto">
          <a:xfrm>
            <a:off x="1079500" y="6178550"/>
            <a:ext cx="3513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charset="0"/>
                <a:cs typeface="Arial" charset="0"/>
              </a:defRPr>
            </a:lvl1pPr>
            <a:lvl2pPr marL="742950" indent="-285750" eaLnBrk="0" hangingPunct="0">
              <a:spcBef>
                <a:spcPct val="20000"/>
              </a:spcBef>
              <a:buChar char="–"/>
              <a:defRPr sz="2800">
                <a:solidFill>
                  <a:schemeClr val="tx1"/>
                </a:solidFill>
                <a:latin typeface="Times New Roman" charset="0"/>
                <a:cs typeface="Arial" charset="0"/>
              </a:defRPr>
            </a:lvl2pPr>
            <a:lvl3pPr marL="1143000" indent="-228600" eaLnBrk="0" hangingPunct="0">
              <a:spcBef>
                <a:spcPct val="20000"/>
              </a:spcBef>
              <a:buChar char="•"/>
              <a:defRPr sz="2400">
                <a:solidFill>
                  <a:schemeClr val="tx1"/>
                </a:solidFill>
                <a:latin typeface="Times New Roman" charset="0"/>
                <a:cs typeface="Arial" charset="0"/>
              </a:defRPr>
            </a:lvl3pPr>
            <a:lvl4pPr marL="1600200" indent="-228600" eaLnBrk="0" hangingPunct="0">
              <a:spcBef>
                <a:spcPct val="20000"/>
              </a:spcBef>
              <a:buChar char="–"/>
              <a:defRPr sz="2000">
                <a:solidFill>
                  <a:schemeClr val="tx1"/>
                </a:solidFill>
                <a:latin typeface="Times New Roman" charset="0"/>
                <a:cs typeface="Arial" charset="0"/>
              </a:defRPr>
            </a:lvl4pPr>
            <a:lvl5pPr marL="2057400" indent="-228600" eaLnBrk="0" hangingPunct="0">
              <a:spcBef>
                <a:spcPct val="20000"/>
              </a:spcBef>
              <a:buChar char="»"/>
              <a:defRPr sz="2000">
                <a:solidFill>
                  <a:schemeClr val="tx1"/>
                </a:solidFill>
                <a:latin typeface="Times New Roman" charset="0"/>
                <a:cs typeface="Arial" charset="0"/>
              </a:defRPr>
            </a:lvl5pPr>
            <a:lvl6pPr marL="2514600" indent="-228600" eaLnBrk="0" fontAlgn="base" hangingPunct="0">
              <a:spcBef>
                <a:spcPct val="20000"/>
              </a:spcBef>
              <a:spcAft>
                <a:spcPct val="0"/>
              </a:spcAft>
              <a:buChar char="»"/>
              <a:defRPr sz="2000">
                <a:solidFill>
                  <a:schemeClr val="tx1"/>
                </a:solidFill>
                <a:latin typeface="Times New Roman" charset="0"/>
                <a:cs typeface="Arial" charset="0"/>
              </a:defRPr>
            </a:lvl6pPr>
            <a:lvl7pPr marL="2971800" indent="-228600" eaLnBrk="0" fontAlgn="base" hangingPunct="0">
              <a:spcBef>
                <a:spcPct val="20000"/>
              </a:spcBef>
              <a:spcAft>
                <a:spcPct val="0"/>
              </a:spcAft>
              <a:buChar char="»"/>
              <a:defRPr sz="2000">
                <a:solidFill>
                  <a:schemeClr val="tx1"/>
                </a:solidFill>
                <a:latin typeface="Times New Roman" charset="0"/>
                <a:cs typeface="Arial" charset="0"/>
              </a:defRPr>
            </a:lvl7pPr>
            <a:lvl8pPr marL="3429000" indent="-228600" eaLnBrk="0" fontAlgn="base" hangingPunct="0">
              <a:spcBef>
                <a:spcPct val="20000"/>
              </a:spcBef>
              <a:spcAft>
                <a:spcPct val="0"/>
              </a:spcAft>
              <a:buChar char="»"/>
              <a:defRPr sz="2000">
                <a:solidFill>
                  <a:schemeClr val="tx1"/>
                </a:solidFill>
                <a:latin typeface="Times New Roman" charset="0"/>
                <a:cs typeface="Arial" charset="0"/>
              </a:defRPr>
            </a:lvl8pPr>
            <a:lvl9pPr marL="3886200" indent="-228600" eaLnBrk="0" fontAlgn="base" hangingPunct="0">
              <a:spcBef>
                <a:spcPct val="20000"/>
              </a:spcBef>
              <a:spcAft>
                <a:spcPct val="0"/>
              </a:spcAft>
              <a:buChar char="»"/>
              <a:defRPr sz="2000">
                <a:solidFill>
                  <a:schemeClr val="tx1"/>
                </a:solidFill>
                <a:latin typeface="Times New Roman" charset="0"/>
                <a:cs typeface="Arial" charset="0"/>
              </a:defRPr>
            </a:lvl9pPr>
          </a:lstStyle>
          <a:p>
            <a:pPr eaLnBrk="1" hangingPunct="1">
              <a:spcBef>
                <a:spcPct val="0"/>
              </a:spcBef>
              <a:buFontTx/>
              <a:buNone/>
            </a:pPr>
            <a:r>
              <a:rPr lang="en-GB" altLang="en-US" sz="2400"/>
              <a:t>What does this unit detect?</a:t>
            </a:r>
          </a:p>
        </p:txBody>
      </p:sp>
    </p:spTree>
    <p:extLst>
      <p:ext uri="{BB962C8B-B14F-4D97-AF65-F5344CB8AC3E}">
        <p14:creationId xmlns:p14="http://schemas.microsoft.com/office/powerpoint/2010/main" val="14070325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a:xfrm>
            <a:off x="288925" y="161925"/>
            <a:ext cx="7772400" cy="1143000"/>
          </a:xfrm>
          <a:solidFill>
            <a:srgbClr val="FFFF00"/>
          </a:solidFill>
        </p:spPr>
        <p:txBody>
          <a:bodyPr/>
          <a:lstStyle/>
          <a:p>
            <a:r>
              <a:rPr lang="en-GB" altLang="en-US" smtClean="0"/>
              <a:t>So: </a:t>
            </a:r>
            <a:r>
              <a:rPr lang="en-GB" altLang="en-US" i="1" smtClean="0"/>
              <a:t>multiple layers make sense</a:t>
            </a:r>
            <a:r>
              <a:rPr lang="en-GB" altLang="en-US" smtClean="0"/>
              <a:t> </a:t>
            </a:r>
          </a:p>
        </p:txBody>
      </p:sp>
      <p:sp>
        <p:nvSpPr>
          <p:cNvPr id="5" name="Oval 4"/>
          <p:cNvSpPr/>
          <p:nvPr/>
        </p:nvSpPr>
        <p:spPr>
          <a:xfrm>
            <a:off x="1990725" y="3382963"/>
            <a:ext cx="387350" cy="38735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 name="Oval 5"/>
          <p:cNvSpPr/>
          <p:nvPr/>
        </p:nvSpPr>
        <p:spPr>
          <a:xfrm>
            <a:off x="1990725" y="3932238"/>
            <a:ext cx="387350" cy="38576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 name="Oval 6"/>
          <p:cNvSpPr/>
          <p:nvPr/>
        </p:nvSpPr>
        <p:spPr>
          <a:xfrm>
            <a:off x="2001838" y="4491038"/>
            <a:ext cx="385762" cy="38576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 name="Oval 7"/>
          <p:cNvSpPr/>
          <p:nvPr/>
        </p:nvSpPr>
        <p:spPr>
          <a:xfrm>
            <a:off x="3068638" y="3403600"/>
            <a:ext cx="385762" cy="385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 name="Oval 8"/>
          <p:cNvSpPr/>
          <p:nvPr/>
        </p:nvSpPr>
        <p:spPr>
          <a:xfrm>
            <a:off x="3068638" y="3952875"/>
            <a:ext cx="385762" cy="385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 name="Oval 9"/>
          <p:cNvSpPr/>
          <p:nvPr/>
        </p:nvSpPr>
        <p:spPr>
          <a:xfrm>
            <a:off x="3078163" y="4511675"/>
            <a:ext cx="385762" cy="385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11" name="Straight Arrow Connector 10"/>
          <p:cNvCxnSpPr>
            <a:stCxn id="5" idx="6"/>
            <a:endCxn id="8" idx="2"/>
          </p:cNvCxnSpPr>
          <p:nvPr/>
        </p:nvCxnSpPr>
        <p:spPr>
          <a:xfrm>
            <a:off x="2378075" y="3576638"/>
            <a:ext cx="690563" cy="206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6"/>
            <a:endCxn id="9" idx="2"/>
          </p:cNvCxnSpPr>
          <p:nvPr/>
        </p:nvCxnSpPr>
        <p:spPr>
          <a:xfrm>
            <a:off x="2378075" y="3576638"/>
            <a:ext cx="690563" cy="5683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6"/>
            <a:endCxn id="10" idx="2"/>
          </p:cNvCxnSpPr>
          <p:nvPr/>
        </p:nvCxnSpPr>
        <p:spPr>
          <a:xfrm>
            <a:off x="2378075" y="3576638"/>
            <a:ext cx="700088" cy="11271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6"/>
            <a:endCxn id="8" idx="2"/>
          </p:cNvCxnSpPr>
          <p:nvPr/>
        </p:nvCxnSpPr>
        <p:spPr>
          <a:xfrm flipV="1">
            <a:off x="2378075" y="3597275"/>
            <a:ext cx="690563" cy="5286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6"/>
            <a:endCxn id="9" idx="2"/>
          </p:cNvCxnSpPr>
          <p:nvPr/>
        </p:nvCxnSpPr>
        <p:spPr>
          <a:xfrm>
            <a:off x="2378075" y="4125913"/>
            <a:ext cx="690563" cy="19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6"/>
            <a:endCxn id="10" idx="2"/>
          </p:cNvCxnSpPr>
          <p:nvPr/>
        </p:nvCxnSpPr>
        <p:spPr>
          <a:xfrm>
            <a:off x="2378075" y="4125913"/>
            <a:ext cx="700088" cy="5778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7" idx="6"/>
            <a:endCxn id="8" idx="2"/>
          </p:cNvCxnSpPr>
          <p:nvPr/>
        </p:nvCxnSpPr>
        <p:spPr>
          <a:xfrm flipV="1">
            <a:off x="2387600" y="3597275"/>
            <a:ext cx="681038" cy="1087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6"/>
            <a:endCxn id="9" idx="2"/>
          </p:cNvCxnSpPr>
          <p:nvPr/>
        </p:nvCxnSpPr>
        <p:spPr>
          <a:xfrm flipV="1">
            <a:off x="2387600" y="4144963"/>
            <a:ext cx="681038" cy="539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7" idx="6"/>
            <a:endCxn id="10" idx="2"/>
          </p:cNvCxnSpPr>
          <p:nvPr/>
        </p:nvCxnSpPr>
        <p:spPr>
          <a:xfrm>
            <a:off x="2387600" y="4684713"/>
            <a:ext cx="690563" cy="19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7324725" y="3992563"/>
            <a:ext cx="387350" cy="38735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21" name="Straight Arrow Connector 20"/>
          <p:cNvCxnSpPr>
            <a:endCxn id="20" idx="1"/>
          </p:cNvCxnSpPr>
          <p:nvPr/>
        </p:nvCxnSpPr>
        <p:spPr>
          <a:xfrm>
            <a:off x="6797675" y="3627438"/>
            <a:ext cx="584200" cy="4222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20" idx="2"/>
          </p:cNvCxnSpPr>
          <p:nvPr/>
        </p:nvCxnSpPr>
        <p:spPr>
          <a:xfrm>
            <a:off x="6797675" y="4176713"/>
            <a:ext cx="52705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20" idx="3"/>
          </p:cNvCxnSpPr>
          <p:nvPr/>
        </p:nvCxnSpPr>
        <p:spPr>
          <a:xfrm flipV="1">
            <a:off x="6750050" y="4322763"/>
            <a:ext cx="631825" cy="5492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4165600" y="3444875"/>
            <a:ext cx="385763" cy="385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5" name="Oval 24"/>
          <p:cNvSpPr/>
          <p:nvPr/>
        </p:nvSpPr>
        <p:spPr>
          <a:xfrm>
            <a:off x="4165600" y="3992563"/>
            <a:ext cx="385763" cy="387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6" name="Oval 25"/>
          <p:cNvSpPr/>
          <p:nvPr/>
        </p:nvSpPr>
        <p:spPr>
          <a:xfrm>
            <a:off x="4175125" y="4551363"/>
            <a:ext cx="387350" cy="387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27" name="Straight Arrow Connector 26"/>
          <p:cNvCxnSpPr>
            <a:endCxn id="24" idx="2"/>
          </p:cNvCxnSpPr>
          <p:nvPr/>
        </p:nvCxnSpPr>
        <p:spPr>
          <a:xfrm>
            <a:off x="3475038" y="3617913"/>
            <a:ext cx="690562" cy="19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25" idx="2"/>
          </p:cNvCxnSpPr>
          <p:nvPr/>
        </p:nvCxnSpPr>
        <p:spPr>
          <a:xfrm>
            <a:off x="3475038" y="3617913"/>
            <a:ext cx="690562" cy="5683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26" idx="2"/>
          </p:cNvCxnSpPr>
          <p:nvPr/>
        </p:nvCxnSpPr>
        <p:spPr>
          <a:xfrm>
            <a:off x="3475038" y="3617913"/>
            <a:ext cx="700087" cy="11271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24" idx="2"/>
          </p:cNvCxnSpPr>
          <p:nvPr/>
        </p:nvCxnSpPr>
        <p:spPr>
          <a:xfrm flipV="1">
            <a:off x="3475038" y="3636963"/>
            <a:ext cx="690562" cy="5286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endCxn id="25" idx="2"/>
          </p:cNvCxnSpPr>
          <p:nvPr/>
        </p:nvCxnSpPr>
        <p:spPr>
          <a:xfrm>
            <a:off x="3475038" y="4165600"/>
            <a:ext cx="690562" cy="206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26" idx="2"/>
          </p:cNvCxnSpPr>
          <p:nvPr/>
        </p:nvCxnSpPr>
        <p:spPr>
          <a:xfrm>
            <a:off x="3475038" y="4165600"/>
            <a:ext cx="700087" cy="579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24" idx="2"/>
          </p:cNvCxnSpPr>
          <p:nvPr/>
        </p:nvCxnSpPr>
        <p:spPr>
          <a:xfrm flipV="1">
            <a:off x="3484563" y="3636963"/>
            <a:ext cx="681037" cy="10874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endCxn id="25" idx="2"/>
          </p:cNvCxnSpPr>
          <p:nvPr/>
        </p:nvCxnSpPr>
        <p:spPr>
          <a:xfrm flipV="1">
            <a:off x="3484563" y="4186238"/>
            <a:ext cx="681037" cy="538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endCxn id="26" idx="2"/>
          </p:cNvCxnSpPr>
          <p:nvPr/>
        </p:nvCxnSpPr>
        <p:spPr>
          <a:xfrm>
            <a:off x="3484563" y="4724400"/>
            <a:ext cx="690562" cy="206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5273675" y="3454400"/>
            <a:ext cx="385763" cy="385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7" name="Oval 36"/>
          <p:cNvSpPr/>
          <p:nvPr/>
        </p:nvSpPr>
        <p:spPr>
          <a:xfrm>
            <a:off x="5273675" y="4003675"/>
            <a:ext cx="385763" cy="385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8" name="Oval 37"/>
          <p:cNvSpPr/>
          <p:nvPr/>
        </p:nvSpPr>
        <p:spPr>
          <a:xfrm>
            <a:off x="5283200" y="4562475"/>
            <a:ext cx="385763" cy="385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39" name="Straight Arrow Connector 38"/>
          <p:cNvCxnSpPr>
            <a:endCxn id="36" idx="2"/>
          </p:cNvCxnSpPr>
          <p:nvPr/>
        </p:nvCxnSpPr>
        <p:spPr>
          <a:xfrm>
            <a:off x="4581525" y="3627438"/>
            <a:ext cx="692150" cy="206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endCxn id="37" idx="2"/>
          </p:cNvCxnSpPr>
          <p:nvPr/>
        </p:nvCxnSpPr>
        <p:spPr>
          <a:xfrm>
            <a:off x="4581525" y="3627438"/>
            <a:ext cx="692150" cy="5683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endCxn id="38" idx="2"/>
          </p:cNvCxnSpPr>
          <p:nvPr/>
        </p:nvCxnSpPr>
        <p:spPr>
          <a:xfrm>
            <a:off x="4581525" y="3627438"/>
            <a:ext cx="701675" cy="11271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endCxn id="36" idx="2"/>
          </p:cNvCxnSpPr>
          <p:nvPr/>
        </p:nvCxnSpPr>
        <p:spPr>
          <a:xfrm flipV="1">
            <a:off x="4581525" y="3648075"/>
            <a:ext cx="692150" cy="5286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37" idx="2"/>
          </p:cNvCxnSpPr>
          <p:nvPr/>
        </p:nvCxnSpPr>
        <p:spPr>
          <a:xfrm>
            <a:off x="4581525" y="4176713"/>
            <a:ext cx="692150" cy="19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endCxn id="38" idx="2"/>
          </p:cNvCxnSpPr>
          <p:nvPr/>
        </p:nvCxnSpPr>
        <p:spPr>
          <a:xfrm>
            <a:off x="4581525" y="4176713"/>
            <a:ext cx="701675" cy="5778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6" idx="2"/>
          </p:cNvCxnSpPr>
          <p:nvPr/>
        </p:nvCxnSpPr>
        <p:spPr>
          <a:xfrm flipV="1">
            <a:off x="4592638" y="3648075"/>
            <a:ext cx="681037" cy="1087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endCxn id="37" idx="2"/>
          </p:cNvCxnSpPr>
          <p:nvPr/>
        </p:nvCxnSpPr>
        <p:spPr>
          <a:xfrm flipV="1">
            <a:off x="4592638" y="4195763"/>
            <a:ext cx="681037" cy="539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endCxn id="38" idx="2"/>
          </p:cNvCxnSpPr>
          <p:nvPr/>
        </p:nvCxnSpPr>
        <p:spPr>
          <a:xfrm>
            <a:off x="4592638" y="4735513"/>
            <a:ext cx="690562" cy="19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6380163" y="3475038"/>
            <a:ext cx="385762" cy="385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49" name="Oval 48"/>
          <p:cNvSpPr/>
          <p:nvPr/>
        </p:nvSpPr>
        <p:spPr>
          <a:xfrm>
            <a:off x="6380163" y="4024313"/>
            <a:ext cx="385762" cy="385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50" name="Oval 49"/>
          <p:cNvSpPr/>
          <p:nvPr/>
        </p:nvSpPr>
        <p:spPr>
          <a:xfrm>
            <a:off x="6391275" y="4583113"/>
            <a:ext cx="385763" cy="385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51" name="Straight Arrow Connector 50"/>
          <p:cNvCxnSpPr>
            <a:endCxn id="48" idx="2"/>
          </p:cNvCxnSpPr>
          <p:nvPr/>
        </p:nvCxnSpPr>
        <p:spPr>
          <a:xfrm>
            <a:off x="5689600" y="3648075"/>
            <a:ext cx="690563" cy="206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endCxn id="49" idx="2"/>
          </p:cNvCxnSpPr>
          <p:nvPr/>
        </p:nvCxnSpPr>
        <p:spPr>
          <a:xfrm>
            <a:off x="5689600" y="3648075"/>
            <a:ext cx="690563" cy="5683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endCxn id="50" idx="2"/>
          </p:cNvCxnSpPr>
          <p:nvPr/>
        </p:nvCxnSpPr>
        <p:spPr>
          <a:xfrm>
            <a:off x="5689600" y="3648075"/>
            <a:ext cx="701675" cy="11271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endCxn id="48" idx="2"/>
          </p:cNvCxnSpPr>
          <p:nvPr/>
        </p:nvCxnSpPr>
        <p:spPr>
          <a:xfrm flipV="1">
            <a:off x="5689600" y="3668713"/>
            <a:ext cx="690563" cy="527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endCxn id="49" idx="2"/>
          </p:cNvCxnSpPr>
          <p:nvPr/>
        </p:nvCxnSpPr>
        <p:spPr>
          <a:xfrm>
            <a:off x="5689600" y="4195763"/>
            <a:ext cx="690563" cy="206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endCxn id="50" idx="2"/>
          </p:cNvCxnSpPr>
          <p:nvPr/>
        </p:nvCxnSpPr>
        <p:spPr>
          <a:xfrm>
            <a:off x="5689600" y="4195763"/>
            <a:ext cx="701675" cy="5794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endCxn id="48" idx="2"/>
          </p:cNvCxnSpPr>
          <p:nvPr/>
        </p:nvCxnSpPr>
        <p:spPr>
          <a:xfrm flipV="1">
            <a:off x="5699125" y="3668713"/>
            <a:ext cx="681038" cy="10858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endCxn id="49" idx="2"/>
          </p:cNvCxnSpPr>
          <p:nvPr/>
        </p:nvCxnSpPr>
        <p:spPr>
          <a:xfrm flipV="1">
            <a:off x="5699125" y="4216400"/>
            <a:ext cx="681038" cy="5381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endCxn id="50" idx="2"/>
          </p:cNvCxnSpPr>
          <p:nvPr/>
        </p:nvCxnSpPr>
        <p:spPr>
          <a:xfrm>
            <a:off x="5699125" y="4754563"/>
            <a:ext cx="692150" cy="206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63307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288925" y="161925"/>
            <a:ext cx="7772400" cy="1143000"/>
          </a:xfrm>
          <a:solidFill>
            <a:srgbClr val="FFFF00"/>
          </a:solidFill>
        </p:spPr>
        <p:txBody>
          <a:bodyPr/>
          <a:lstStyle/>
          <a:p>
            <a:r>
              <a:rPr lang="en-GB" altLang="en-US" smtClean="0"/>
              <a:t>So: </a:t>
            </a:r>
            <a:r>
              <a:rPr lang="en-GB" altLang="en-US" i="1" smtClean="0"/>
              <a:t>multiple layers make sense</a:t>
            </a:r>
            <a:r>
              <a:rPr lang="en-GB" altLang="en-US" smtClean="0"/>
              <a:t> </a:t>
            </a:r>
          </a:p>
        </p:txBody>
      </p:sp>
      <p:sp>
        <p:nvSpPr>
          <p:cNvPr id="60" name="Title 1"/>
          <p:cNvSpPr txBox="1">
            <a:spLocks/>
          </p:cNvSpPr>
          <p:nvPr/>
        </p:nvSpPr>
        <p:spPr bwMode="auto">
          <a:xfrm>
            <a:off x="706438" y="1646238"/>
            <a:ext cx="4352925" cy="68103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lgn="l">
              <a:defRPr/>
            </a:pPr>
            <a:r>
              <a:rPr lang="en-GB" altLang="en-US" sz="2800" kern="0" dirty="0" smtClean="0"/>
              <a:t>Your brain works that way</a:t>
            </a:r>
          </a:p>
        </p:txBody>
      </p:sp>
      <p:pic>
        <p:nvPicPr>
          <p:cNvPr id="50180" name="Picture 2" descr="http://upload.wikimedia.org/wikipedia/commons/f/f8/Lateral_geniculate_nucleu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4150" y="2598738"/>
            <a:ext cx="28575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4563" y="2717800"/>
            <a:ext cx="2436812" cy="2227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75677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288925" y="161925"/>
            <a:ext cx="7772400" cy="1143000"/>
          </a:xfrm>
          <a:solidFill>
            <a:srgbClr val="FFFF00"/>
          </a:solidFill>
        </p:spPr>
        <p:txBody>
          <a:bodyPr/>
          <a:lstStyle/>
          <a:p>
            <a:r>
              <a:rPr lang="en-GB" altLang="en-US" smtClean="0"/>
              <a:t>So: </a:t>
            </a:r>
            <a:r>
              <a:rPr lang="en-GB" altLang="en-US" i="1" smtClean="0"/>
              <a:t>multiple layers make sense</a:t>
            </a:r>
            <a:r>
              <a:rPr lang="en-GB" altLang="en-US" smtClean="0"/>
              <a:t> </a:t>
            </a:r>
          </a:p>
        </p:txBody>
      </p:sp>
      <p:sp>
        <p:nvSpPr>
          <p:cNvPr id="60" name="Title 1"/>
          <p:cNvSpPr txBox="1">
            <a:spLocks/>
          </p:cNvSpPr>
          <p:nvPr/>
        </p:nvSpPr>
        <p:spPr bwMode="auto">
          <a:xfrm>
            <a:off x="609600" y="1239838"/>
            <a:ext cx="7832725" cy="1157287"/>
          </a:xfrm>
          <a:prstGeom prst="rect">
            <a:avLst/>
          </a:prstGeom>
          <a:solidFill>
            <a:srgbClr val="FFFF00"/>
          </a:solidFill>
          <a:ln w="9525">
            <a:solidFill>
              <a:srgbClr val="000000"/>
            </a:solidFill>
            <a:miter lim="800000"/>
            <a:headEnd/>
            <a:tailEnd/>
          </a:ln>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lgn="l">
              <a:defRPr/>
            </a:pPr>
            <a:r>
              <a:rPr lang="en-GB" altLang="en-US" sz="1800" b="1" kern="0" dirty="0" smtClean="0"/>
              <a:t>Many-layer neural network architectures should be capable of learning the true underlying features and ‘feature logic’, and  therefore generalise very well …</a:t>
            </a:r>
          </a:p>
        </p:txBody>
      </p:sp>
      <p:pic>
        <p:nvPicPr>
          <p:cNvPr id="5120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9050" y="2928938"/>
            <a:ext cx="6805613" cy="1906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98227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288925" y="161925"/>
            <a:ext cx="8021638" cy="1544638"/>
          </a:xfrm>
          <a:solidFill>
            <a:srgbClr val="FFFF00"/>
          </a:solidFill>
        </p:spPr>
        <p:txBody>
          <a:bodyPr/>
          <a:lstStyle/>
          <a:p>
            <a:pPr algn="l"/>
            <a:r>
              <a:rPr lang="en-GB" altLang="en-US" sz="3200" smtClean="0"/>
              <a:t>But, until very recently, our  weight-learning algorithms simply did not work on multi-layer architectures</a:t>
            </a:r>
          </a:p>
        </p:txBody>
      </p:sp>
      <p:pic>
        <p:nvPicPr>
          <p:cNvPr id="5222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9050" y="1903413"/>
            <a:ext cx="6805613" cy="1906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22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8575" y="3883025"/>
            <a:ext cx="4005263" cy="293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reeform 1"/>
          <p:cNvSpPr/>
          <p:nvPr/>
        </p:nvSpPr>
        <p:spPr>
          <a:xfrm>
            <a:off x="2417763" y="4195763"/>
            <a:ext cx="5059362" cy="2214562"/>
          </a:xfrm>
          <a:custGeom>
            <a:avLst/>
            <a:gdLst>
              <a:gd name="connsiteX0" fmla="*/ 0 w 5059680"/>
              <a:gd name="connsiteY0" fmla="*/ 548806 h 2215046"/>
              <a:gd name="connsiteX1" fmla="*/ 243840 w 5059680"/>
              <a:gd name="connsiteY1" fmla="*/ 528486 h 2215046"/>
              <a:gd name="connsiteX2" fmla="*/ 1330960 w 5059680"/>
              <a:gd name="connsiteY2" fmla="*/ 548806 h 2215046"/>
              <a:gd name="connsiteX3" fmla="*/ 1290320 w 5059680"/>
              <a:gd name="connsiteY3" fmla="*/ 558966 h 2215046"/>
              <a:gd name="connsiteX4" fmla="*/ 1280160 w 5059680"/>
              <a:gd name="connsiteY4" fmla="*/ 589446 h 2215046"/>
              <a:gd name="connsiteX5" fmla="*/ 1239520 w 5059680"/>
              <a:gd name="connsiteY5" fmla="*/ 609766 h 2215046"/>
              <a:gd name="connsiteX6" fmla="*/ 1209040 w 5059680"/>
              <a:gd name="connsiteY6" fmla="*/ 619926 h 2215046"/>
              <a:gd name="connsiteX7" fmla="*/ 1026160 w 5059680"/>
              <a:gd name="connsiteY7" fmla="*/ 660566 h 2215046"/>
              <a:gd name="connsiteX8" fmla="*/ 812800 w 5059680"/>
              <a:gd name="connsiteY8" fmla="*/ 772326 h 2215046"/>
              <a:gd name="connsiteX9" fmla="*/ 833120 w 5059680"/>
              <a:gd name="connsiteY9" fmla="*/ 884086 h 2215046"/>
              <a:gd name="connsiteX10" fmla="*/ 670560 w 5059680"/>
              <a:gd name="connsiteY10" fmla="*/ 965366 h 2215046"/>
              <a:gd name="connsiteX11" fmla="*/ 528320 w 5059680"/>
              <a:gd name="connsiteY11" fmla="*/ 975526 h 2215046"/>
              <a:gd name="connsiteX12" fmla="*/ 254000 w 5059680"/>
              <a:gd name="connsiteY12" fmla="*/ 1006006 h 2215046"/>
              <a:gd name="connsiteX13" fmla="*/ 121920 w 5059680"/>
              <a:gd name="connsiteY13" fmla="*/ 1016166 h 2215046"/>
              <a:gd name="connsiteX14" fmla="*/ 101600 w 5059680"/>
              <a:gd name="connsiteY14" fmla="*/ 1087286 h 2215046"/>
              <a:gd name="connsiteX15" fmla="*/ 111760 w 5059680"/>
              <a:gd name="connsiteY15" fmla="*/ 1127926 h 2215046"/>
              <a:gd name="connsiteX16" fmla="*/ 152400 w 5059680"/>
              <a:gd name="connsiteY16" fmla="*/ 1199046 h 2215046"/>
              <a:gd name="connsiteX17" fmla="*/ 132080 w 5059680"/>
              <a:gd name="connsiteY17" fmla="*/ 1229526 h 2215046"/>
              <a:gd name="connsiteX18" fmla="*/ 213360 w 5059680"/>
              <a:gd name="connsiteY18" fmla="*/ 1239686 h 2215046"/>
              <a:gd name="connsiteX19" fmla="*/ 325120 w 5059680"/>
              <a:gd name="connsiteY19" fmla="*/ 1249846 h 2215046"/>
              <a:gd name="connsiteX20" fmla="*/ 396240 w 5059680"/>
              <a:gd name="connsiteY20" fmla="*/ 1300646 h 2215046"/>
              <a:gd name="connsiteX21" fmla="*/ 426720 w 5059680"/>
              <a:gd name="connsiteY21" fmla="*/ 1331126 h 2215046"/>
              <a:gd name="connsiteX22" fmla="*/ 508000 w 5059680"/>
              <a:gd name="connsiteY22" fmla="*/ 1381926 h 2215046"/>
              <a:gd name="connsiteX23" fmla="*/ 568960 w 5059680"/>
              <a:gd name="connsiteY23" fmla="*/ 1442886 h 2215046"/>
              <a:gd name="connsiteX24" fmla="*/ 640080 w 5059680"/>
              <a:gd name="connsiteY24" fmla="*/ 1503846 h 2215046"/>
              <a:gd name="connsiteX25" fmla="*/ 701040 w 5059680"/>
              <a:gd name="connsiteY25" fmla="*/ 1544486 h 2215046"/>
              <a:gd name="connsiteX26" fmla="*/ 680720 w 5059680"/>
              <a:gd name="connsiteY26" fmla="*/ 1595286 h 2215046"/>
              <a:gd name="connsiteX27" fmla="*/ 741680 w 5059680"/>
              <a:gd name="connsiteY27" fmla="*/ 1605446 h 2215046"/>
              <a:gd name="connsiteX28" fmla="*/ 833120 w 5059680"/>
              <a:gd name="connsiteY28" fmla="*/ 1615606 h 2215046"/>
              <a:gd name="connsiteX29" fmla="*/ 904240 w 5059680"/>
              <a:gd name="connsiteY29" fmla="*/ 1625766 h 2215046"/>
              <a:gd name="connsiteX30" fmla="*/ 1046480 w 5059680"/>
              <a:gd name="connsiteY30" fmla="*/ 1635926 h 2215046"/>
              <a:gd name="connsiteX31" fmla="*/ 1209040 w 5059680"/>
              <a:gd name="connsiteY31" fmla="*/ 1666406 h 2215046"/>
              <a:gd name="connsiteX32" fmla="*/ 1239520 w 5059680"/>
              <a:gd name="connsiteY32" fmla="*/ 1676566 h 2215046"/>
              <a:gd name="connsiteX33" fmla="*/ 1300480 w 5059680"/>
              <a:gd name="connsiteY33" fmla="*/ 1686726 h 2215046"/>
              <a:gd name="connsiteX34" fmla="*/ 1330960 w 5059680"/>
              <a:gd name="connsiteY34" fmla="*/ 1696886 h 2215046"/>
              <a:gd name="connsiteX35" fmla="*/ 1402080 w 5059680"/>
              <a:gd name="connsiteY35" fmla="*/ 1717206 h 2215046"/>
              <a:gd name="connsiteX36" fmla="*/ 1432560 w 5059680"/>
              <a:gd name="connsiteY36" fmla="*/ 1768006 h 2215046"/>
              <a:gd name="connsiteX37" fmla="*/ 1452880 w 5059680"/>
              <a:gd name="connsiteY37" fmla="*/ 1808646 h 2215046"/>
              <a:gd name="connsiteX38" fmla="*/ 1473200 w 5059680"/>
              <a:gd name="connsiteY38" fmla="*/ 1839126 h 2215046"/>
              <a:gd name="connsiteX39" fmla="*/ 1544320 w 5059680"/>
              <a:gd name="connsiteY39" fmla="*/ 1849286 h 2215046"/>
              <a:gd name="connsiteX40" fmla="*/ 1574800 w 5059680"/>
              <a:gd name="connsiteY40" fmla="*/ 1859446 h 2215046"/>
              <a:gd name="connsiteX41" fmla="*/ 1656080 w 5059680"/>
              <a:gd name="connsiteY41" fmla="*/ 1879766 h 2215046"/>
              <a:gd name="connsiteX42" fmla="*/ 1696720 w 5059680"/>
              <a:gd name="connsiteY42" fmla="*/ 1889926 h 2215046"/>
              <a:gd name="connsiteX43" fmla="*/ 1727200 w 5059680"/>
              <a:gd name="connsiteY43" fmla="*/ 1900086 h 2215046"/>
              <a:gd name="connsiteX44" fmla="*/ 1930400 w 5059680"/>
              <a:gd name="connsiteY44" fmla="*/ 1849286 h 2215046"/>
              <a:gd name="connsiteX45" fmla="*/ 1940560 w 5059680"/>
              <a:gd name="connsiteY45" fmla="*/ 1818806 h 2215046"/>
              <a:gd name="connsiteX46" fmla="*/ 1930400 w 5059680"/>
              <a:gd name="connsiteY46" fmla="*/ 1646086 h 2215046"/>
              <a:gd name="connsiteX47" fmla="*/ 1910080 w 5059680"/>
              <a:gd name="connsiteY47" fmla="*/ 1605446 h 2215046"/>
              <a:gd name="connsiteX48" fmla="*/ 1828800 w 5059680"/>
              <a:gd name="connsiteY48" fmla="*/ 1493686 h 2215046"/>
              <a:gd name="connsiteX49" fmla="*/ 1818640 w 5059680"/>
              <a:gd name="connsiteY49" fmla="*/ 1453046 h 2215046"/>
              <a:gd name="connsiteX50" fmla="*/ 1788160 w 5059680"/>
              <a:gd name="connsiteY50" fmla="*/ 1412406 h 2215046"/>
              <a:gd name="connsiteX51" fmla="*/ 1747520 w 5059680"/>
              <a:gd name="connsiteY51" fmla="*/ 1351446 h 2215046"/>
              <a:gd name="connsiteX52" fmla="*/ 1706880 w 5059680"/>
              <a:gd name="connsiteY52" fmla="*/ 1300646 h 2215046"/>
              <a:gd name="connsiteX53" fmla="*/ 1676400 w 5059680"/>
              <a:gd name="connsiteY53" fmla="*/ 1249846 h 2215046"/>
              <a:gd name="connsiteX54" fmla="*/ 1645920 w 5059680"/>
              <a:gd name="connsiteY54" fmla="*/ 1209206 h 2215046"/>
              <a:gd name="connsiteX55" fmla="*/ 1635760 w 5059680"/>
              <a:gd name="connsiteY55" fmla="*/ 1178726 h 2215046"/>
              <a:gd name="connsiteX56" fmla="*/ 1645920 w 5059680"/>
              <a:gd name="connsiteY56" fmla="*/ 1148246 h 2215046"/>
              <a:gd name="connsiteX57" fmla="*/ 1686560 w 5059680"/>
              <a:gd name="connsiteY57" fmla="*/ 1066966 h 2215046"/>
              <a:gd name="connsiteX58" fmla="*/ 1696720 w 5059680"/>
              <a:gd name="connsiteY58" fmla="*/ 1036486 h 2215046"/>
              <a:gd name="connsiteX59" fmla="*/ 1727200 w 5059680"/>
              <a:gd name="connsiteY59" fmla="*/ 1026326 h 2215046"/>
              <a:gd name="connsiteX60" fmla="*/ 1818640 w 5059680"/>
              <a:gd name="connsiteY60" fmla="*/ 1097446 h 2215046"/>
              <a:gd name="connsiteX61" fmla="*/ 1849120 w 5059680"/>
              <a:gd name="connsiteY61" fmla="*/ 1117766 h 2215046"/>
              <a:gd name="connsiteX62" fmla="*/ 1940560 w 5059680"/>
              <a:gd name="connsiteY62" fmla="*/ 1209206 h 2215046"/>
              <a:gd name="connsiteX63" fmla="*/ 1991360 w 5059680"/>
              <a:gd name="connsiteY63" fmla="*/ 1239686 h 2215046"/>
              <a:gd name="connsiteX64" fmla="*/ 2052320 w 5059680"/>
              <a:gd name="connsiteY64" fmla="*/ 1310806 h 2215046"/>
              <a:gd name="connsiteX65" fmla="*/ 2062480 w 5059680"/>
              <a:gd name="connsiteY65" fmla="*/ 1341286 h 2215046"/>
              <a:gd name="connsiteX66" fmla="*/ 2092960 w 5059680"/>
              <a:gd name="connsiteY66" fmla="*/ 1371766 h 2215046"/>
              <a:gd name="connsiteX67" fmla="*/ 2113280 w 5059680"/>
              <a:gd name="connsiteY67" fmla="*/ 1402246 h 2215046"/>
              <a:gd name="connsiteX68" fmla="*/ 2113280 w 5059680"/>
              <a:gd name="connsiteY68" fmla="*/ 1635926 h 2215046"/>
              <a:gd name="connsiteX69" fmla="*/ 2103120 w 5059680"/>
              <a:gd name="connsiteY69" fmla="*/ 1666406 h 2215046"/>
              <a:gd name="connsiteX70" fmla="*/ 2092960 w 5059680"/>
              <a:gd name="connsiteY70" fmla="*/ 1717206 h 2215046"/>
              <a:gd name="connsiteX71" fmla="*/ 2123440 w 5059680"/>
              <a:gd name="connsiteY71" fmla="*/ 1981366 h 2215046"/>
              <a:gd name="connsiteX72" fmla="*/ 2153920 w 5059680"/>
              <a:gd name="connsiteY72" fmla="*/ 2011846 h 2215046"/>
              <a:gd name="connsiteX73" fmla="*/ 2214880 w 5059680"/>
              <a:gd name="connsiteY73" fmla="*/ 2082966 h 2215046"/>
              <a:gd name="connsiteX74" fmla="*/ 2265680 w 5059680"/>
              <a:gd name="connsiteY74" fmla="*/ 2103286 h 2215046"/>
              <a:gd name="connsiteX75" fmla="*/ 2296160 w 5059680"/>
              <a:gd name="connsiteY75" fmla="*/ 2123606 h 2215046"/>
              <a:gd name="connsiteX76" fmla="*/ 2418080 w 5059680"/>
              <a:gd name="connsiteY76" fmla="*/ 2133766 h 2215046"/>
              <a:gd name="connsiteX77" fmla="*/ 2468880 w 5059680"/>
              <a:gd name="connsiteY77" fmla="*/ 2154086 h 2215046"/>
              <a:gd name="connsiteX78" fmla="*/ 2540000 w 5059680"/>
              <a:gd name="connsiteY78" fmla="*/ 2174406 h 2215046"/>
              <a:gd name="connsiteX79" fmla="*/ 2570480 w 5059680"/>
              <a:gd name="connsiteY79" fmla="*/ 2194726 h 2215046"/>
              <a:gd name="connsiteX80" fmla="*/ 2631440 w 5059680"/>
              <a:gd name="connsiteY80" fmla="*/ 2204886 h 2215046"/>
              <a:gd name="connsiteX81" fmla="*/ 2672080 w 5059680"/>
              <a:gd name="connsiteY81" fmla="*/ 2215046 h 2215046"/>
              <a:gd name="connsiteX82" fmla="*/ 2794000 w 5059680"/>
              <a:gd name="connsiteY82" fmla="*/ 2204886 h 2215046"/>
              <a:gd name="connsiteX83" fmla="*/ 2834640 w 5059680"/>
              <a:gd name="connsiteY83" fmla="*/ 2174406 h 2215046"/>
              <a:gd name="connsiteX84" fmla="*/ 2905760 w 5059680"/>
              <a:gd name="connsiteY84" fmla="*/ 2103286 h 2215046"/>
              <a:gd name="connsiteX85" fmla="*/ 2936240 w 5059680"/>
              <a:gd name="connsiteY85" fmla="*/ 2062646 h 2215046"/>
              <a:gd name="connsiteX86" fmla="*/ 2997200 w 5059680"/>
              <a:gd name="connsiteY86" fmla="*/ 1971206 h 2215046"/>
              <a:gd name="connsiteX87" fmla="*/ 3048000 w 5059680"/>
              <a:gd name="connsiteY87" fmla="*/ 1920406 h 2215046"/>
              <a:gd name="connsiteX88" fmla="*/ 3068320 w 5059680"/>
              <a:gd name="connsiteY88" fmla="*/ 1889926 h 2215046"/>
              <a:gd name="connsiteX89" fmla="*/ 3078480 w 5059680"/>
              <a:gd name="connsiteY89" fmla="*/ 1859446 h 2215046"/>
              <a:gd name="connsiteX90" fmla="*/ 3108960 w 5059680"/>
              <a:gd name="connsiteY90" fmla="*/ 1839126 h 2215046"/>
              <a:gd name="connsiteX91" fmla="*/ 3088640 w 5059680"/>
              <a:gd name="connsiteY91" fmla="*/ 1686726 h 2215046"/>
              <a:gd name="connsiteX92" fmla="*/ 3048000 w 5059680"/>
              <a:gd name="connsiteY92" fmla="*/ 1595286 h 2215046"/>
              <a:gd name="connsiteX93" fmla="*/ 3007360 w 5059680"/>
              <a:gd name="connsiteY93" fmla="*/ 1524166 h 2215046"/>
              <a:gd name="connsiteX94" fmla="*/ 2987040 w 5059680"/>
              <a:gd name="connsiteY94" fmla="*/ 1493686 h 2215046"/>
              <a:gd name="connsiteX95" fmla="*/ 2844800 w 5059680"/>
              <a:gd name="connsiteY95" fmla="*/ 1331126 h 2215046"/>
              <a:gd name="connsiteX96" fmla="*/ 2814320 w 5059680"/>
              <a:gd name="connsiteY96" fmla="*/ 1310806 h 2215046"/>
              <a:gd name="connsiteX97" fmla="*/ 2753360 w 5059680"/>
              <a:gd name="connsiteY97" fmla="*/ 1260006 h 2215046"/>
              <a:gd name="connsiteX98" fmla="*/ 2682240 w 5059680"/>
              <a:gd name="connsiteY98" fmla="*/ 1168566 h 2215046"/>
              <a:gd name="connsiteX99" fmla="*/ 2651760 w 5059680"/>
              <a:gd name="connsiteY99" fmla="*/ 1127926 h 2215046"/>
              <a:gd name="connsiteX100" fmla="*/ 2611120 w 5059680"/>
              <a:gd name="connsiteY100" fmla="*/ 1087286 h 2215046"/>
              <a:gd name="connsiteX101" fmla="*/ 2550160 w 5059680"/>
              <a:gd name="connsiteY101" fmla="*/ 1006006 h 2215046"/>
              <a:gd name="connsiteX102" fmla="*/ 2529840 w 5059680"/>
              <a:gd name="connsiteY102" fmla="*/ 965366 h 2215046"/>
              <a:gd name="connsiteX103" fmla="*/ 2509520 w 5059680"/>
              <a:gd name="connsiteY103" fmla="*/ 934886 h 2215046"/>
              <a:gd name="connsiteX104" fmla="*/ 2489200 w 5059680"/>
              <a:gd name="connsiteY104" fmla="*/ 894246 h 2215046"/>
              <a:gd name="connsiteX105" fmla="*/ 2468880 w 5059680"/>
              <a:gd name="connsiteY105" fmla="*/ 863766 h 2215046"/>
              <a:gd name="connsiteX106" fmla="*/ 2458720 w 5059680"/>
              <a:gd name="connsiteY106" fmla="*/ 833286 h 2215046"/>
              <a:gd name="connsiteX107" fmla="*/ 2418080 w 5059680"/>
              <a:gd name="connsiteY107" fmla="*/ 772326 h 2215046"/>
              <a:gd name="connsiteX108" fmla="*/ 2397760 w 5059680"/>
              <a:gd name="connsiteY108" fmla="*/ 741846 h 2215046"/>
              <a:gd name="connsiteX109" fmla="*/ 2367280 w 5059680"/>
              <a:gd name="connsiteY109" fmla="*/ 711366 h 2215046"/>
              <a:gd name="connsiteX110" fmla="*/ 2357120 w 5059680"/>
              <a:gd name="connsiteY110" fmla="*/ 599606 h 2215046"/>
              <a:gd name="connsiteX111" fmla="*/ 2529840 w 5059680"/>
              <a:gd name="connsiteY111" fmla="*/ 609766 h 2215046"/>
              <a:gd name="connsiteX112" fmla="*/ 2570480 w 5059680"/>
              <a:gd name="connsiteY112" fmla="*/ 630086 h 2215046"/>
              <a:gd name="connsiteX113" fmla="*/ 2641600 w 5059680"/>
              <a:gd name="connsiteY113" fmla="*/ 650406 h 2215046"/>
              <a:gd name="connsiteX114" fmla="*/ 2733040 w 5059680"/>
              <a:gd name="connsiteY114" fmla="*/ 691046 h 2215046"/>
              <a:gd name="connsiteX115" fmla="*/ 2824480 w 5059680"/>
              <a:gd name="connsiteY115" fmla="*/ 721526 h 2215046"/>
              <a:gd name="connsiteX116" fmla="*/ 2915920 w 5059680"/>
              <a:gd name="connsiteY116" fmla="*/ 772326 h 2215046"/>
              <a:gd name="connsiteX117" fmla="*/ 2966720 w 5059680"/>
              <a:gd name="connsiteY117" fmla="*/ 812966 h 2215046"/>
              <a:gd name="connsiteX118" fmla="*/ 3017520 w 5059680"/>
              <a:gd name="connsiteY118" fmla="*/ 843446 h 2215046"/>
              <a:gd name="connsiteX119" fmla="*/ 3078480 w 5059680"/>
              <a:gd name="connsiteY119" fmla="*/ 934886 h 2215046"/>
              <a:gd name="connsiteX120" fmla="*/ 3119120 w 5059680"/>
              <a:gd name="connsiteY120" fmla="*/ 965366 h 2215046"/>
              <a:gd name="connsiteX121" fmla="*/ 3169920 w 5059680"/>
              <a:gd name="connsiteY121" fmla="*/ 1026326 h 2215046"/>
              <a:gd name="connsiteX122" fmla="*/ 3190240 w 5059680"/>
              <a:gd name="connsiteY122" fmla="*/ 1066966 h 2215046"/>
              <a:gd name="connsiteX123" fmla="*/ 3230880 w 5059680"/>
              <a:gd name="connsiteY123" fmla="*/ 1107606 h 2215046"/>
              <a:gd name="connsiteX124" fmla="*/ 3291840 w 5059680"/>
              <a:gd name="connsiteY124" fmla="*/ 1168566 h 2215046"/>
              <a:gd name="connsiteX125" fmla="*/ 3393440 w 5059680"/>
              <a:gd name="connsiteY125" fmla="*/ 1158406 h 2215046"/>
              <a:gd name="connsiteX126" fmla="*/ 3423920 w 5059680"/>
              <a:gd name="connsiteY126" fmla="*/ 1138086 h 2215046"/>
              <a:gd name="connsiteX127" fmla="*/ 3464560 w 5059680"/>
              <a:gd name="connsiteY127" fmla="*/ 1077126 h 2215046"/>
              <a:gd name="connsiteX128" fmla="*/ 3505200 w 5059680"/>
              <a:gd name="connsiteY128" fmla="*/ 965366 h 2215046"/>
              <a:gd name="connsiteX129" fmla="*/ 3515360 w 5059680"/>
              <a:gd name="connsiteY129" fmla="*/ 873926 h 2215046"/>
              <a:gd name="connsiteX130" fmla="*/ 3505200 w 5059680"/>
              <a:gd name="connsiteY130" fmla="*/ 701206 h 2215046"/>
              <a:gd name="connsiteX131" fmla="*/ 3495040 w 5059680"/>
              <a:gd name="connsiteY131" fmla="*/ 670726 h 2215046"/>
              <a:gd name="connsiteX132" fmla="*/ 3444240 w 5059680"/>
              <a:gd name="connsiteY132" fmla="*/ 569126 h 2215046"/>
              <a:gd name="connsiteX133" fmla="*/ 3413760 w 5059680"/>
              <a:gd name="connsiteY133" fmla="*/ 548806 h 2215046"/>
              <a:gd name="connsiteX134" fmla="*/ 3342640 w 5059680"/>
              <a:gd name="connsiteY134" fmla="*/ 528486 h 2215046"/>
              <a:gd name="connsiteX135" fmla="*/ 3230880 w 5059680"/>
              <a:gd name="connsiteY135" fmla="*/ 498006 h 2215046"/>
              <a:gd name="connsiteX136" fmla="*/ 3068320 w 5059680"/>
              <a:gd name="connsiteY136" fmla="*/ 467526 h 2215046"/>
              <a:gd name="connsiteX137" fmla="*/ 3027680 w 5059680"/>
              <a:gd name="connsiteY137" fmla="*/ 447206 h 2215046"/>
              <a:gd name="connsiteX138" fmla="*/ 2966720 w 5059680"/>
              <a:gd name="connsiteY138" fmla="*/ 437046 h 2215046"/>
              <a:gd name="connsiteX139" fmla="*/ 2915920 w 5059680"/>
              <a:gd name="connsiteY139" fmla="*/ 426886 h 2215046"/>
              <a:gd name="connsiteX140" fmla="*/ 2814320 w 5059680"/>
              <a:gd name="connsiteY140" fmla="*/ 396406 h 2215046"/>
              <a:gd name="connsiteX141" fmla="*/ 2763520 w 5059680"/>
              <a:gd name="connsiteY141" fmla="*/ 376086 h 2215046"/>
              <a:gd name="connsiteX142" fmla="*/ 2560320 w 5059680"/>
              <a:gd name="connsiteY142" fmla="*/ 345606 h 2215046"/>
              <a:gd name="connsiteX143" fmla="*/ 2458720 w 5059680"/>
              <a:gd name="connsiteY143" fmla="*/ 304966 h 2215046"/>
              <a:gd name="connsiteX144" fmla="*/ 2428240 w 5059680"/>
              <a:gd name="connsiteY144" fmla="*/ 294806 h 2215046"/>
              <a:gd name="connsiteX145" fmla="*/ 2326640 w 5059680"/>
              <a:gd name="connsiteY145" fmla="*/ 274486 h 2215046"/>
              <a:gd name="connsiteX146" fmla="*/ 2275840 w 5059680"/>
              <a:gd name="connsiteY146" fmla="*/ 254166 h 2215046"/>
              <a:gd name="connsiteX147" fmla="*/ 2184400 w 5059680"/>
              <a:gd name="connsiteY147" fmla="*/ 213526 h 2215046"/>
              <a:gd name="connsiteX148" fmla="*/ 2042160 w 5059680"/>
              <a:gd name="connsiteY148" fmla="*/ 162726 h 2215046"/>
              <a:gd name="connsiteX149" fmla="*/ 1960880 w 5059680"/>
              <a:gd name="connsiteY149" fmla="*/ 132246 h 2215046"/>
              <a:gd name="connsiteX150" fmla="*/ 1991360 w 5059680"/>
              <a:gd name="connsiteY150" fmla="*/ 50966 h 2215046"/>
              <a:gd name="connsiteX151" fmla="*/ 2072640 w 5059680"/>
              <a:gd name="connsiteY151" fmla="*/ 30646 h 2215046"/>
              <a:gd name="connsiteX152" fmla="*/ 2357120 w 5059680"/>
              <a:gd name="connsiteY152" fmla="*/ 10326 h 2215046"/>
              <a:gd name="connsiteX153" fmla="*/ 2407920 w 5059680"/>
              <a:gd name="connsiteY153" fmla="*/ 166 h 2215046"/>
              <a:gd name="connsiteX154" fmla="*/ 2519680 w 5059680"/>
              <a:gd name="connsiteY154" fmla="*/ 40806 h 2215046"/>
              <a:gd name="connsiteX155" fmla="*/ 2540000 w 5059680"/>
              <a:gd name="connsiteY155" fmla="*/ 71286 h 2215046"/>
              <a:gd name="connsiteX156" fmla="*/ 2428240 w 5059680"/>
              <a:gd name="connsiteY156" fmla="*/ 61126 h 2215046"/>
              <a:gd name="connsiteX157" fmla="*/ 2489200 w 5059680"/>
              <a:gd name="connsiteY157" fmla="*/ 20486 h 2215046"/>
              <a:gd name="connsiteX158" fmla="*/ 3017520 w 5059680"/>
              <a:gd name="connsiteY158" fmla="*/ 30646 h 2215046"/>
              <a:gd name="connsiteX159" fmla="*/ 3129280 w 5059680"/>
              <a:gd name="connsiteY159" fmla="*/ 61126 h 2215046"/>
              <a:gd name="connsiteX160" fmla="*/ 3241040 w 5059680"/>
              <a:gd name="connsiteY160" fmla="*/ 71286 h 2215046"/>
              <a:gd name="connsiteX161" fmla="*/ 3403600 w 5059680"/>
              <a:gd name="connsiteY161" fmla="*/ 101766 h 2215046"/>
              <a:gd name="connsiteX162" fmla="*/ 3515360 w 5059680"/>
              <a:gd name="connsiteY162" fmla="*/ 152566 h 2215046"/>
              <a:gd name="connsiteX163" fmla="*/ 3627120 w 5059680"/>
              <a:gd name="connsiteY163" fmla="*/ 172886 h 2215046"/>
              <a:gd name="connsiteX164" fmla="*/ 3728720 w 5059680"/>
              <a:gd name="connsiteY164" fmla="*/ 203366 h 2215046"/>
              <a:gd name="connsiteX165" fmla="*/ 3840480 w 5059680"/>
              <a:gd name="connsiteY165" fmla="*/ 244006 h 2215046"/>
              <a:gd name="connsiteX166" fmla="*/ 3972560 w 5059680"/>
              <a:gd name="connsiteY166" fmla="*/ 284646 h 2215046"/>
              <a:gd name="connsiteX167" fmla="*/ 4267200 w 5059680"/>
              <a:gd name="connsiteY167" fmla="*/ 426886 h 2215046"/>
              <a:gd name="connsiteX168" fmla="*/ 4358640 w 5059680"/>
              <a:gd name="connsiteY168" fmla="*/ 467526 h 2215046"/>
              <a:gd name="connsiteX169" fmla="*/ 4378960 w 5059680"/>
              <a:gd name="connsiteY169" fmla="*/ 508166 h 2215046"/>
              <a:gd name="connsiteX170" fmla="*/ 4409440 w 5059680"/>
              <a:gd name="connsiteY170" fmla="*/ 528486 h 2215046"/>
              <a:gd name="connsiteX171" fmla="*/ 4450080 w 5059680"/>
              <a:gd name="connsiteY171" fmla="*/ 579286 h 2215046"/>
              <a:gd name="connsiteX172" fmla="*/ 4460240 w 5059680"/>
              <a:gd name="connsiteY172" fmla="*/ 609766 h 2215046"/>
              <a:gd name="connsiteX173" fmla="*/ 4511040 w 5059680"/>
              <a:gd name="connsiteY173" fmla="*/ 680886 h 2215046"/>
              <a:gd name="connsiteX174" fmla="*/ 4521200 w 5059680"/>
              <a:gd name="connsiteY174" fmla="*/ 721526 h 2215046"/>
              <a:gd name="connsiteX175" fmla="*/ 4541520 w 5059680"/>
              <a:gd name="connsiteY175" fmla="*/ 782486 h 2215046"/>
              <a:gd name="connsiteX176" fmla="*/ 4561840 w 5059680"/>
              <a:gd name="connsiteY176" fmla="*/ 1006006 h 2215046"/>
              <a:gd name="connsiteX177" fmla="*/ 4582160 w 5059680"/>
              <a:gd name="connsiteY177" fmla="*/ 1056806 h 2215046"/>
              <a:gd name="connsiteX178" fmla="*/ 4643120 w 5059680"/>
              <a:gd name="connsiteY178" fmla="*/ 1117766 h 2215046"/>
              <a:gd name="connsiteX179" fmla="*/ 4714240 w 5059680"/>
              <a:gd name="connsiteY179" fmla="*/ 1138086 h 2215046"/>
              <a:gd name="connsiteX180" fmla="*/ 5049520 w 5059680"/>
              <a:gd name="connsiteY180" fmla="*/ 1087286 h 2215046"/>
              <a:gd name="connsiteX181" fmla="*/ 5059680 w 5059680"/>
              <a:gd name="connsiteY181" fmla="*/ 1066966 h 221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059680" h="2215046">
                <a:moveTo>
                  <a:pt x="0" y="548806"/>
                </a:moveTo>
                <a:lnTo>
                  <a:pt x="243840" y="528486"/>
                </a:lnTo>
                <a:cubicBezTo>
                  <a:pt x="606264" y="531506"/>
                  <a:pt x="968587" y="542033"/>
                  <a:pt x="1330960" y="548806"/>
                </a:cubicBezTo>
                <a:cubicBezTo>
                  <a:pt x="1317413" y="552193"/>
                  <a:pt x="1301224" y="550243"/>
                  <a:pt x="1290320" y="558966"/>
                </a:cubicBezTo>
                <a:cubicBezTo>
                  <a:pt x="1281957" y="565656"/>
                  <a:pt x="1287733" y="581873"/>
                  <a:pt x="1280160" y="589446"/>
                </a:cubicBezTo>
                <a:cubicBezTo>
                  <a:pt x="1269450" y="600156"/>
                  <a:pt x="1253441" y="603800"/>
                  <a:pt x="1239520" y="609766"/>
                </a:cubicBezTo>
                <a:cubicBezTo>
                  <a:pt x="1229676" y="613985"/>
                  <a:pt x="1219338" y="616984"/>
                  <a:pt x="1209040" y="619926"/>
                </a:cubicBezTo>
                <a:cubicBezTo>
                  <a:pt x="1086437" y="654955"/>
                  <a:pt x="1127902" y="646031"/>
                  <a:pt x="1026160" y="660566"/>
                </a:cubicBezTo>
                <a:cubicBezTo>
                  <a:pt x="955040" y="697819"/>
                  <a:pt x="865277" y="711564"/>
                  <a:pt x="812800" y="772326"/>
                </a:cubicBezTo>
                <a:cubicBezTo>
                  <a:pt x="788051" y="800982"/>
                  <a:pt x="855581" y="853603"/>
                  <a:pt x="833120" y="884086"/>
                </a:cubicBezTo>
                <a:cubicBezTo>
                  <a:pt x="797182" y="932858"/>
                  <a:pt x="730989" y="961050"/>
                  <a:pt x="670560" y="965366"/>
                </a:cubicBezTo>
                <a:lnTo>
                  <a:pt x="528320" y="975526"/>
                </a:lnTo>
                <a:cubicBezTo>
                  <a:pt x="399934" y="986225"/>
                  <a:pt x="407898" y="990616"/>
                  <a:pt x="254000" y="1006006"/>
                </a:cubicBezTo>
                <a:cubicBezTo>
                  <a:pt x="210062" y="1010400"/>
                  <a:pt x="165947" y="1012779"/>
                  <a:pt x="121920" y="1016166"/>
                </a:cubicBezTo>
                <a:cubicBezTo>
                  <a:pt x="117129" y="1030539"/>
                  <a:pt x="101600" y="1074529"/>
                  <a:pt x="101600" y="1087286"/>
                </a:cubicBezTo>
                <a:cubicBezTo>
                  <a:pt x="101600" y="1101250"/>
                  <a:pt x="106857" y="1114851"/>
                  <a:pt x="111760" y="1127926"/>
                </a:cubicBezTo>
                <a:cubicBezTo>
                  <a:pt x="122809" y="1157390"/>
                  <a:pt x="135556" y="1173780"/>
                  <a:pt x="152400" y="1199046"/>
                </a:cubicBezTo>
                <a:cubicBezTo>
                  <a:pt x="145627" y="1209206"/>
                  <a:pt x="121920" y="1222753"/>
                  <a:pt x="132080" y="1229526"/>
                </a:cubicBezTo>
                <a:cubicBezTo>
                  <a:pt x="154798" y="1244672"/>
                  <a:pt x="186206" y="1236828"/>
                  <a:pt x="213360" y="1239686"/>
                </a:cubicBezTo>
                <a:cubicBezTo>
                  <a:pt x="250561" y="1243602"/>
                  <a:pt x="287867" y="1246459"/>
                  <a:pt x="325120" y="1249846"/>
                </a:cubicBezTo>
                <a:cubicBezTo>
                  <a:pt x="404369" y="1329095"/>
                  <a:pt x="302630" y="1233782"/>
                  <a:pt x="396240" y="1300646"/>
                </a:cubicBezTo>
                <a:cubicBezTo>
                  <a:pt x="407932" y="1308997"/>
                  <a:pt x="415811" y="1321775"/>
                  <a:pt x="426720" y="1331126"/>
                </a:cubicBezTo>
                <a:cubicBezTo>
                  <a:pt x="463650" y="1362780"/>
                  <a:pt x="466370" y="1361111"/>
                  <a:pt x="508000" y="1381926"/>
                </a:cubicBezTo>
                <a:cubicBezTo>
                  <a:pt x="555888" y="1453758"/>
                  <a:pt x="493347" y="1367273"/>
                  <a:pt x="568960" y="1442886"/>
                </a:cubicBezTo>
                <a:cubicBezTo>
                  <a:pt x="657093" y="1531019"/>
                  <a:pt x="540856" y="1444312"/>
                  <a:pt x="640080" y="1503846"/>
                </a:cubicBezTo>
                <a:cubicBezTo>
                  <a:pt x="661021" y="1516411"/>
                  <a:pt x="701040" y="1544486"/>
                  <a:pt x="701040" y="1544486"/>
                </a:cubicBezTo>
                <a:cubicBezTo>
                  <a:pt x="688001" y="1548832"/>
                  <a:pt x="627951" y="1557594"/>
                  <a:pt x="680720" y="1595286"/>
                </a:cubicBezTo>
                <a:cubicBezTo>
                  <a:pt x="697483" y="1607260"/>
                  <a:pt x="721260" y="1602723"/>
                  <a:pt x="741680" y="1605446"/>
                </a:cubicBezTo>
                <a:cubicBezTo>
                  <a:pt x="772079" y="1609499"/>
                  <a:pt x="802689" y="1611802"/>
                  <a:pt x="833120" y="1615606"/>
                </a:cubicBezTo>
                <a:cubicBezTo>
                  <a:pt x="856882" y="1618576"/>
                  <a:pt x="880401" y="1623496"/>
                  <a:pt x="904240" y="1625766"/>
                </a:cubicBezTo>
                <a:cubicBezTo>
                  <a:pt x="951560" y="1630273"/>
                  <a:pt x="999067" y="1632539"/>
                  <a:pt x="1046480" y="1635926"/>
                </a:cubicBezTo>
                <a:cubicBezTo>
                  <a:pt x="1162934" y="1674744"/>
                  <a:pt x="1049253" y="1641823"/>
                  <a:pt x="1209040" y="1666406"/>
                </a:cubicBezTo>
                <a:cubicBezTo>
                  <a:pt x="1219625" y="1668034"/>
                  <a:pt x="1229065" y="1674243"/>
                  <a:pt x="1239520" y="1676566"/>
                </a:cubicBezTo>
                <a:cubicBezTo>
                  <a:pt x="1259630" y="1681035"/>
                  <a:pt x="1280370" y="1682257"/>
                  <a:pt x="1300480" y="1686726"/>
                </a:cubicBezTo>
                <a:cubicBezTo>
                  <a:pt x="1310935" y="1689049"/>
                  <a:pt x="1320662" y="1693944"/>
                  <a:pt x="1330960" y="1696886"/>
                </a:cubicBezTo>
                <a:cubicBezTo>
                  <a:pt x="1420262" y="1722401"/>
                  <a:pt x="1328999" y="1692846"/>
                  <a:pt x="1402080" y="1717206"/>
                </a:cubicBezTo>
                <a:cubicBezTo>
                  <a:pt x="1412240" y="1734139"/>
                  <a:pt x="1422970" y="1750744"/>
                  <a:pt x="1432560" y="1768006"/>
                </a:cubicBezTo>
                <a:cubicBezTo>
                  <a:pt x="1439915" y="1781246"/>
                  <a:pt x="1445366" y="1795496"/>
                  <a:pt x="1452880" y="1808646"/>
                </a:cubicBezTo>
                <a:cubicBezTo>
                  <a:pt x="1458938" y="1819248"/>
                  <a:pt x="1462042" y="1834167"/>
                  <a:pt x="1473200" y="1839126"/>
                </a:cubicBezTo>
                <a:cubicBezTo>
                  <a:pt x="1495083" y="1848852"/>
                  <a:pt x="1520613" y="1845899"/>
                  <a:pt x="1544320" y="1849286"/>
                </a:cubicBezTo>
                <a:cubicBezTo>
                  <a:pt x="1554480" y="1852673"/>
                  <a:pt x="1564468" y="1856628"/>
                  <a:pt x="1574800" y="1859446"/>
                </a:cubicBezTo>
                <a:cubicBezTo>
                  <a:pt x="1601743" y="1866794"/>
                  <a:pt x="1628987" y="1872993"/>
                  <a:pt x="1656080" y="1879766"/>
                </a:cubicBezTo>
                <a:cubicBezTo>
                  <a:pt x="1669627" y="1883153"/>
                  <a:pt x="1683473" y="1885510"/>
                  <a:pt x="1696720" y="1889926"/>
                </a:cubicBezTo>
                <a:lnTo>
                  <a:pt x="1727200" y="1900086"/>
                </a:lnTo>
                <a:cubicBezTo>
                  <a:pt x="1841899" y="1892917"/>
                  <a:pt x="1875005" y="1926839"/>
                  <a:pt x="1930400" y="1849286"/>
                </a:cubicBezTo>
                <a:cubicBezTo>
                  <a:pt x="1936625" y="1840571"/>
                  <a:pt x="1937173" y="1828966"/>
                  <a:pt x="1940560" y="1818806"/>
                </a:cubicBezTo>
                <a:cubicBezTo>
                  <a:pt x="1937173" y="1761233"/>
                  <a:pt x="1938556" y="1703179"/>
                  <a:pt x="1930400" y="1646086"/>
                </a:cubicBezTo>
                <a:cubicBezTo>
                  <a:pt x="1928258" y="1631093"/>
                  <a:pt x="1917333" y="1618742"/>
                  <a:pt x="1910080" y="1605446"/>
                </a:cubicBezTo>
                <a:cubicBezTo>
                  <a:pt x="1864950" y="1522707"/>
                  <a:pt x="1885229" y="1550115"/>
                  <a:pt x="1828800" y="1493686"/>
                </a:cubicBezTo>
                <a:cubicBezTo>
                  <a:pt x="1825413" y="1480139"/>
                  <a:pt x="1824885" y="1465535"/>
                  <a:pt x="1818640" y="1453046"/>
                </a:cubicBezTo>
                <a:cubicBezTo>
                  <a:pt x="1811067" y="1437900"/>
                  <a:pt x="1797871" y="1426278"/>
                  <a:pt x="1788160" y="1412406"/>
                </a:cubicBezTo>
                <a:cubicBezTo>
                  <a:pt x="1774155" y="1392399"/>
                  <a:pt x="1762776" y="1370516"/>
                  <a:pt x="1747520" y="1351446"/>
                </a:cubicBezTo>
                <a:cubicBezTo>
                  <a:pt x="1733973" y="1334513"/>
                  <a:pt x="1719316" y="1318411"/>
                  <a:pt x="1706880" y="1300646"/>
                </a:cubicBezTo>
                <a:cubicBezTo>
                  <a:pt x="1695556" y="1284468"/>
                  <a:pt x="1687354" y="1266277"/>
                  <a:pt x="1676400" y="1249846"/>
                </a:cubicBezTo>
                <a:cubicBezTo>
                  <a:pt x="1667007" y="1235757"/>
                  <a:pt x="1656080" y="1222753"/>
                  <a:pt x="1645920" y="1209206"/>
                </a:cubicBezTo>
                <a:cubicBezTo>
                  <a:pt x="1642533" y="1199046"/>
                  <a:pt x="1635760" y="1189436"/>
                  <a:pt x="1635760" y="1178726"/>
                </a:cubicBezTo>
                <a:cubicBezTo>
                  <a:pt x="1635760" y="1168016"/>
                  <a:pt x="1641488" y="1157996"/>
                  <a:pt x="1645920" y="1148246"/>
                </a:cubicBezTo>
                <a:cubicBezTo>
                  <a:pt x="1658455" y="1120670"/>
                  <a:pt x="1676981" y="1095703"/>
                  <a:pt x="1686560" y="1066966"/>
                </a:cubicBezTo>
                <a:cubicBezTo>
                  <a:pt x="1689947" y="1056806"/>
                  <a:pt x="1689147" y="1044059"/>
                  <a:pt x="1696720" y="1036486"/>
                </a:cubicBezTo>
                <a:cubicBezTo>
                  <a:pt x="1704293" y="1028913"/>
                  <a:pt x="1717040" y="1029713"/>
                  <a:pt x="1727200" y="1026326"/>
                </a:cubicBezTo>
                <a:cubicBezTo>
                  <a:pt x="1802227" y="1063839"/>
                  <a:pt x="1736627" y="1025685"/>
                  <a:pt x="1818640" y="1097446"/>
                </a:cubicBezTo>
                <a:cubicBezTo>
                  <a:pt x="1827830" y="1105487"/>
                  <a:pt x="1840119" y="1109515"/>
                  <a:pt x="1849120" y="1117766"/>
                </a:cubicBezTo>
                <a:cubicBezTo>
                  <a:pt x="1880895" y="1146893"/>
                  <a:pt x="1903598" y="1187029"/>
                  <a:pt x="1940560" y="1209206"/>
                </a:cubicBezTo>
                <a:cubicBezTo>
                  <a:pt x="1957493" y="1219366"/>
                  <a:pt x="1975772" y="1227562"/>
                  <a:pt x="1991360" y="1239686"/>
                </a:cubicBezTo>
                <a:cubicBezTo>
                  <a:pt x="2011813" y="1255594"/>
                  <a:pt x="2039743" y="1285653"/>
                  <a:pt x="2052320" y="1310806"/>
                </a:cubicBezTo>
                <a:cubicBezTo>
                  <a:pt x="2057109" y="1320385"/>
                  <a:pt x="2056539" y="1332375"/>
                  <a:pt x="2062480" y="1341286"/>
                </a:cubicBezTo>
                <a:cubicBezTo>
                  <a:pt x="2070450" y="1353241"/>
                  <a:pt x="2083762" y="1360728"/>
                  <a:pt x="2092960" y="1371766"/>
                </a:cubicBezTo>
                <a:cubicBezTo>
                  <a:pt x="2100777" y="1381147"/>
                  <a:pt x="2106507" y="1392086"/>
                  <a:pt x="2113280" y="1402246"/>
                </a:cubicBezTo>
                <a:cubicBezTo>
                  <a:pt x="2137809" y="1500362"/>
                  <a:pt x="2129984" y="1452182"/>
                  <a:pt x="2113280" y="1635926"/>
                </a:cubicBezTo>
                <a:cubicBezTo>
                  <a:pt x="2112310" y="1646592"/>
                  <a:pt x="2105717" y="1656016"/>
                  <a:pt x="2103120" y="1666406"/>
                </a:cubicBezTo>
                <a:cubicBezTo>
                  <a:pt x="2098932" y="1683159"/>
                  <a:pt x="2096347" y="1700273"/>
                  <a:pt x="2092960" y="1717206"/>
                </a:cubicBezTo>
                <a:cubicBezTo>
                  <a:pt x="2095648" y="1768279"/>
                  <a:pt x="2088773" y="1912032"/>
                  <a:pt x="2123440" y="1981366"/>
                </a:cubicBezTo>
                <a:cubicBezTo>
                  <a:pt x="2129866" y="1994217"/>
                  <a:pt x="2144722" y="2000808"/>
                  <a:pt x="2153920" y="2011846"/>
                </a:cubicBezTo>
                <a:cubicBezTo>
                  <a:pt x="2182646" y="2046317"/>
                  <a:pt x="2169091" y="2052440"/>
                  <a:pt x="2214880" y="2082966"/>
                </a:cubicBezTo>
                <a:cubicBezTo>
                  <a:pt x="2230055" y="2093082"/>
                  <a:pt x="2249368" y="2095130"/>
                  <a:pt x="2265680" y="2103286"/>
                </a:cubicBezTo>
                <a:cubicBezTo>
                  <a:pt x="2276602" y="2108747"/>
                  <a:pt x="2284186" y="2121211"/>
                  <a:pt x="2296160" y="2123606"/>
                </a:cubicBezTo>
                <a:cubicBezTo>
                  <a:pt x="2336149" y="2131604"/>
                  <a:pt x="2377440" y="2130379"/>
                  <a:pt x="2418080" y="2133766"/>
                </a:cubicBezTo>
                <a:cubicBezTo>
                  <a:pt x="2435013" y="2140539"/>
                  <a:pt x="2451578" y="2148319"/>
                  <a:pt x="2468880" y="2154086"/>
                </a:cubicBezTo>
                <a:cubicBezTo>
                  <a:pt x="2492270" y="2161883"/>
                  <a:pt x="2517108" y="2165249"/>
                  <a:pt x="2540000" y="2174406"/>
                </a:cubicBezTo>
                <a:cubicBezTo>
                  <a:pt x="2551337" y="2178941"/>
                  <a:pt x="2558896" y="2190865"/>
                  <a:pt x="2570480" y="2194726"/>
                </a:cubicBezTo>
                <a:cubicBezTo>
                  <a:pt x="2590023" y="2201240"/>
                  <a:pt x="2611240" y="2200846"/>
                  <a:pt x="2631440" y="2204886"/>
                </a:cubicBezTo>
                <a:cubicBezTo>
                  <a:pt x="2645132" y="2207624"/>
                  <a:pt x="2658533" y="2211659"/>
                  <a:pt x="2672080" y="2215046"/>
                </a:cubicBezTo>
                <a:cubicBezTo>
                  <a:pt x="2712720" y="2211659"/>
                  <a:pt x="2754437" y="2214777"/>
                  <a:pt x="2794000" y="2204886"/>
                </a:cubicBezTo>
                <a:cubicBezTo>
                  <a:pt x="2810428" y="2200779"/>
                  <a:pt x="2822110" y="2185797"/>
                  <a:pt x="2834640" y="2174406"/>
                </a:cubicBezTo>
                <a:cubicBezTo>
                  <a:pt x="2859447" y="2151854"/>
                  <a:pt x="2885644" y="2130107"/>
                  <a:pt x="2905760" y="2103286"/>
                </a:cubicBezTo>
                <a:cubicBezTo>
                  <a:pt x="2915920" y="2089739"/>
                  <a:pt x="2926847" y="2076735"/>
                  <a:pt x="2936240" y="2062646"/>
                </a:cubicBezTo>
                <a:cubicBezTo>
                  <a:pt x="2965427" y="2018866"/>
                  <a:pt x="2963451" y="2009174"/>
                  <a:pt x="2997200" y="1971206"/>
                </a:cubicBezTo>
                <a:cubicBezTo>
                  <a:pt x="3013110" y="1953308"/>
                  <a:pt x="3032231" y="1938428"/>
                  <a:pt x="3048000" y="1920406"/>
                </a:cubicBezTo>
                <a:cubicBezTo>
                  <a:pt x="3056041" y="1911216"/>
                  <a:pt x="3062859" y="1900848"/>
                  <a:pt x="3068320" y="1889926"/>
                </a:cubicBezTo>
                <a:cubicBezTo>
                  <a:pt x="3073109" y="1880347"/>
                  <a:pt x="3071790" y="1867809"/>
                  <a:pt x="3078480" y="1859446"/>
                </a:cubicBezTo>
                <a:cubicBezTo>
                  <a:pt x="3086108" y="1849911"/>
                  <a:pt x="3098800" y="1845899"/>
                  <a:pt x="3108960" y="1839126"/>
                </a:cubicBezTo>
                <a:cubicBezTo>
                  <a:pt x="3102187" y="1788326"/>
                  <a:pt x="3097065" y="1737278"/>
                  <a:pt x="3088640" y="1686726"/>
                </a:cubicBezTo>
                <a:cubicBezTo>
                  <a:pt x="3084063" y="1659262"/>
                  <a:pt x="3056187" y="1613706"/>
                  <a:pt x="3048000" y="1595286"/>
                </a:cubicBezTo>
                <a:cubicBezTo>
                  <a:pt x="3016965" y="1525457"/>
                  <a:pt x="3068805" y="1610189"/>
                  <a:pt x="3007360" y="1524166"/>
                </a:cubicBezTo>
                <a:cubicBezTo>
                  <a:pt x="3000263" y="1514230"/>
                  <a:pt x="2994584" y="1503288"/>
                  <a:pt x="2987040" y="1493686"/>
                </a:cubicBezTo>
                <a:cubicBezTo>
                  <a:pt x="2947564" y="1443444"/>
                  <a:pt x="2896238" y="1376134"/>
                  <a:pt x="2844800" y="1331126"/>
                </a:cubicBezTo>
                <a:cubicBezTo>
                  <a:pt x="2835610" y="1323085"/>
                  <a:pt x="2823701" y="1318623"/>
                  <a:pt x="2814320" y="1310806"/>
                </a:cubicBezTo>
                <a:cubicBezTo>
                  <a:pt x="2736091" y="1245615"/>
                  <a:pt x="2829036" y="1310457"/>
                  <a:pt x="2753360" y="1260006"/>
                </a:cubicBezTo>
                <a:cubicBezTo>
                  <a:pt x="2664171" y="1126223"/>
                  <a:pt x="2753863" y="1252126"/>
                  <a:pt x="2682240" y="1168566"/>
                </a:cubicBezTo>
                <a:cubicBezTo>
                  <a:pt x="2671220" y="1155709"/>
                  <a:pt x="2662911" y="1140670"/>
                  <a:pt x="2651760" y="1127926"/>
                </a:cubicBezTo>
                <a:cubicBezTo>
                  <a:pt x="2639144" y="1113508"/>
                  <a:pt x="2623848" y="1101605"/>
                  <a:pt x="2611120" y="1087286"/>
                </a:cubicBezTo>
                <a:cubicBezTo>
                  <a:pt x="2595485" y="1069697"/>
                  <a:pt x="2564133" y="1030459"/>
                  <a:pt x="2550160" y="1006006"/>
                </a:cubicBezTo>
                <a:cubicBezTo>
                  <a:pt x="2542646" y="992856"/>
                  <a:pt x="2537354" y="978516"/>
                  <a:pt x="2529840" y="965366"/>
                </a:cubicBezTo>
                <a:cubicBezTo>
                  <a:pt x="2523782" y="954764"/>
                  <a:pt x="2515578" y="945488"/>
                  <a:pt x="2509520" y="934886"/>
                </a:cubicBezTo>
                <a:cubicBezTo>
                  <a:pt x="2502006" y="921736"/>
                  <a:pt x="2496714" y="907396"/>
                  <a:pt x="2489200" y="894246"/>
                </a:cubicBezTo>
                <a:cubicBezTo>
                  <a:pt x="2483142" y="883644"/>
                  <a:pt x="2474341" y="874688"/>
                  <a:pt x="2468880" y="863766"/>
                </a:cubicBezTo>
                <a:cubicBezTo>
                  <a:pt x="2464091" y="854187"/>
                  <a:pt x="2463921" y="842648"/>
                  <a:pt x="2458720" y="833286"/>
                </a:cubicBezTo>
                <a:cubicBezTo>
                  <a:pt x="2446860" y="811938"/>
                  <a:pt x="2431627" y="792646"/>
                  <a:pt x="2418080" y="772326"/>
                </a:cubicBezTo>
                <a:cubicBezTo>
                  <a:pt x="2411307" y="762166"/>
                  <a:pt x="2406394" y="750480"/>
                  <a:pt x="2397760" y="741846"/>
                </a:cubicBezTo>
                <a:lnTo>
                  <a:pt x="2367280" y="711366"/>
                </a:lnTo>
                <a:cubicBezTo>
                  <a:pt x="2341499" y="634023"/>
                  <a:pt x="2342759" y="671409"/>
                  <a:pt x="2357120" y="599606"/>
                </a:cubicBezTo>
                <a:cubicBezTo>
                  <a:pt x="2414693" y="602993"/>
                  <a:pt x="2472747" y="601610"/>
                  <a:pt x="2529840" y="609766"/>
                </a:cubicBezTo>
                <a:cubicBezTo>
                  <a:pt x="2544833" y="611908"/>
                  <a:pt x="2556246" y="624910"/>
                  <a:pt x="2570480" y="630086"/>
                </a:cubicBezTo>
                <a:cubicBezTo>
                  <a:pt x="2593651" y="638512"/>
                  <a:pt x="2618210" y="642609"/>
                  <a:pt x="2641600" y="650406"/>
                </a:cubicBezTo>
                <a:cubicBezTo>
                  <a:pt x="2701835" y="670484"/>
                  <a:pt x="2679931" y="667442"/>
                  <a:pt x="2733040" y="691046"/>
                </a:cubicBezTo>
                <a:cubicBezTo>
                  <a:pt x="2893135" y="762199"/>
                  <a:pt x="2692392" y="671993"/>
                  <a:pt x="2824480" y="721526"/>
                </a:cubicBezTo>
                <a:cubicBezTo>
                  <a:pt x="2845305" y="729336"/>
                  <a:pt x="2900997" y="761880"/>
                  <a:pt x="2915920" y="772326"/>
                </a:cubicBezTo>
                <a:cubicBezTo>
                  <a:pt x="2933685" y="784762"/>
                  <a:pt x="2948955" y="800530"/>
                  <a:pt x="2966720" y="812966"/>
                </a:cubicBezTo>
                <a:cubicBezTo>
                  <a:pt x="2982898" y="824290"/>
                  <a:pt x="3001722" y="831598"/>
                  <a:pt x="3017520" y="843446"/>
                </a:cubicBezTo>
                <a:cubicBezTo>
                  <a:pt x="3073465" y="885405"/>
                  <a:pt x="3026710" y="868325"/>
                  <a:pt x="3078480" y="934886"/>
                </a:cubicBezTo>
                <a:cubicBezTo>
                  <a:pt x="3088876" y="948252"/>
                  <a:pt x="3105573" y="955206"/>
                  <a:pt x="3119120" y="965366"/>
                </a:cubicBezTo>
                <a:cubicBezTo>
                  <a:pt x="3180525" y="1088176"/>
                  <a:pt x="3098117" y="940162"/>
                  <a:pt x="3169920" y="1026326"/>
                </a:cubicBezTo>
                <a:cubicBezTo>
                  <a:pt x="3179616" y="1037961"/>
                  <a:pt x="3181153" y="1054849"/>
                  <a:pt x="3190240" y="1066966"/>
                </a:cubicBezTo>
                <a:cubicBezTo>
                  <a:pt x="3201735" y="1082292"/>
                  <a:pt x="3218264" y="1093188"/>
                  <a:pt x="3230880" y="1107606"/>
                </a:cubicBezTo>
                <a:cubicBezTo>
                  <a:pt x="3283809" y="1168096"/>
                  <a:pt x="3236366" y="1131583"/>
                  <a:pt x="3291840" y="1168566"/>
                </a:cubicBezTo>
                <a:cubicBezTo>
                  <a:pt x="3325707" y="1165179"/>
                  <a:pt x="3360276" y="1166059"/>
                  <a:pt x="3393440" y="1158406"/>
                </a:cubicBezTo>
                <a:cubicBezTo>
                  <a:pt x="3405338" y="1155660"/>
                  <a:pt x="3415879" y="1147276"/>
                  <a:pt x="3423920" y="1138086"/>
                </a:cubicBezTo>
                <a:cubicBezTo>
                  <a:pt x="3440002" y="1119707"/>
                  <a:pt x="3456837" y="1100294"/>
                  <a:pt x="3464560" y="1077126"/>
                </a:cubicBezTo>
                <a:cubicBezTo>
                  <a:pt x="3490647" y="998864"/>
                  <a:pt x="3476925" y="1036053"/>
                  <a:pt x="3505200" y="965366"/>
                </a:cubicBezTo>
                <a:cubicBezTo>
                  <a:pt x="3508587" y="934886"/>
                  <a:pt x="3515360" y="904594"/>
                  <a:pt x="3515360" y="873926"/>
                </a:cubicBezTo>
                <a:cubicBezTo>
                  <a:pt x="3515360" y="816253"/>
                  <a:pt x="3510939" y="758593"/>
                  <a:pt x="3505200" y="701206"/>
                </a:cubicBezTo>
                <a:cubicBezTo>
                  <a:pt x="3504134" y="690550"/>
                  <a:pt x="3497982" y="681024"/>
                  <a:pt x="3495040" y="670726"/>
                </a:cubicBezTo>
                <a:cubicBezTo>
                  <a:pt x="3484256" y="632981"/>
                  <a:pt x="3483358" y="595205"/>
                  <a:pt x="3444240" y="569126"/>
                </a:cubicBezTo>
                <a:cubicBezTo>
                  <a:pt x="3434080" y="562353"/>
                  <a:pt x="3424682" y="554267"/>
                  <a:pt x="3413760" y="548806"/>
                </a:cubicBezTo>
                <a:cubicBezTo>
                  <a:pt x="3398186" y="541019"/>
                  <a:pt x="3356963" y="532392"/>
                  <a:pt x="3342640" y="528486"/>
                </a:cubicBezTo>
                <a:cubicBezTo>
                  <a:pt x="3209781" y="492252"/>
                  <a:pt x="3322801" y="520986"/>
                  <a:pt x="3230880" y="498006"/>
                </a:cubicBezTo>
                <a:cubicBezTo>
                  <a:pt x="3155558" y="447792"/>
                  <a:pt x="3241870" y="498152"/>
                  <a:pt x="3068320" y="467526"/>
                </a:cubicBezTo>
                <a:cubicBezTo>
                  <a:pt x="3053405" y="464894"/>
                  <a:pt x="3042187" y="451558"/>
                  <a:pt x="3027680" y="447206"/>
                </a:cubicBezTo>
                <a:cubicBezTo>
                  <a:pt x="3007949" y="441287"/>
                  <a:pt x="2986988" y="440731"/>
                  <a:pt x="2966720" y="437046"/>
                </a:cubicBezTo>
                <a:cubicBezTo>
                  <a:pt x="2949730" y="433957"/>
                  <a:pt x="2932853" y="430273"/>
                  <a:pt x="2915920" y="426886"/>
                </a:cubicBezTo>
                <a:cubicBezTo>
                  <a:pt x="2830813" y="384333"/>
                  <a:pt x="2925639" y="426766"/>
                  <a:pt x="2814320" y="396406"/>
                </a:cubicBezTo>
                <a:cubicBezTo>
                  <a:pt x="2796725" y="391607"/>
                  <a:pt x="2781404" y="379663"/>
                  <a:pt x="2763520" y="376086"/>
                </a:cubicBezTo>
                <a:cubicBezTo>
                  <a:pt x="2696359" y="362654"/>
                  <a:pt x="2560320" y="345606"/>
                  <a:pt x="2560320" y="345606"/>
                </a:cubicBezTo>
                <a:cubicBezTo>
                  <a:pt x="2526453" y="332059"/>
                  <a:pt x="2493324" y="316501"/>
                  <a:pt x="2458720" y="304966"/>
                </a:cubicBezTo>
                <a:cubicBezTo>
                  <a:pt x="2448560" y="301579"/>
                  <a:pt x="2438695" y="297129"/>
                  <a:pt x="2428240" y="294806"/>
                </a:cubicBezTo>
                <a:cubicBezTo>
                  <a:pt x="2383219" y="284801"/>
                  <a:pt x="2367125" y="287981"/>
                  <a:pt x="2326640" y="274486"/>
                </a:cubicBezTo>
                <a:cubicBezTo>
                  <a:pt x="2309338" y="268719"/>
                  <a:pt x="2292506" y="261573"/>
                  <a:pt x="2275840" y="254166"/>
                </a:cubicBezTo>
                <a:cubicBezTo>
                  <a:pt x="2222731" y="230562"/>
                  <a:pt x="2244635" y="233604"/>
                  <a:pt x="2184400" y="213526"/>
                </a:cubicBezTo>
                <a:cubicBezTo>
                  <a:pt x="2124453" y="193544"/>
                  <a:pt x="2114722" y="211101"/>
                  <a:pt x="2042160" y="162726"/>
                </a:cubicBezTo>
                <a:cubicBezTo>
                  <a:pt x="1997312" y="132827"/>
                  <a:pt x="2023654" y="144801"/>
                  <a:pt x="1960880" y="132246"/>
                </a:cubicBezTo>
                <a:cubicBezTo>
                  <a:pt x="1966387" y="104709"/>
                  <a:pt x="1966444" y="70899"/>
                  <a:pt x="1991360" y="50966"/>
                </a:cubicBezTo>
                <a:cubicBezTo>
                  <a:pt x="2001533" y="42828"/>
                  <a:pt x="2070499" y="30841"/>
                  <a:pt x="2072640" y="30646"/>
                </a:cubicBezTo>
                <a:cubicBezTo>
                  <a:pt x="2167318" y="22039"/>
                  <a:pt x="2262293" y="17099"/>
                  <a:pt x="2357120" y="10326"/>
                </a:cubicBezTo>
                <a:cubicBezTo>
                  <a:pt x="2374053" y="6939"/>
                  <a:pt x="2390711" y="-1268"/>
                  <a:pt x="2407920" y="166"/>
                </a:cubicBezTo>
                <a:cubicBezTo>
                  <a:pt x="2451985" y="3838"/>
                  <a:pt x="2482553" y="22242"/>
                  <a:pt x="2519680" y="40806"/>
                </a:cubicBezTo>
                <a:cubicBezTo>
                  <a:pt x="2526453" y="50966"/>
                  <a:pt x="2546282" y="60815"/>
                  <a:pt x="2540000" y="71286"/>
                </a:cubicBezTo>
                <a:cubicBezTo>
                  <a:pt x="2510137" y="121058"/>
                  <a:pt x="2453156" y="73584"/>
                  <a:pt x="2428240" y="61126"/>
                </a:cubicBezTo>
                <a:cubicBezTo>
                  <a:pt x="2441326" y="21867"/>
                  <a:pt x="2431985" y="20486"/>
                  <a:pt x="2489200" y="20486"/>
                </a:cubicBezTo>
                <a:cubicBezTo>
                  <a:pt x="2665339" y="20486"/>
                  <a:pt x="2841413" y="27259"/>
                  <a:pt x="3017520" y="30646"/>
                </a:cubicBezTo>
                <a:cubicBezTo>
                  <a:pt x="3054773" y="40806"/>
                  <a:pt x="3091289" y="54219"/>
                  <a:pt x="3129280" y="61126"/>
                </a:cubicBezTo>
                <a:cubicBezTo>
                  <a:pt x="3166084" y="67818"/>
                  <a:pt x="3204037" y="65804"/>
                  <a:pt x="3241040" y="71286"/>
                </a:cubicBezTo>
                <a:cubicBezTo>
                  <a:pt x="3295576" y="79365"/>
                  <a:pt x="3349413" y="91606"/>
                  <a:pt x="3403600" y="101766"/>
                </a:cubicBezTo>
                <a:cubicBezTo>
                  <a:pt x="3440853" y="118699"/>
                  <a:pt x="3476365" y="140159"/>
                  <a:pt x="3515360" y="152566"/>
                </a:cubicBezTo>
                <a:cubicBezTo>
                  <a:pt x="3551442" y="164047"/>
                  <a:pt x="3590286" y="164116"/>
                  <a:pt x="3627120" y="172886"/>
                </a:cubicBezTo>
                <a:cubicBezTo>
                  <a:pt x="3661516" y="181076"/>
                  <a:pt x="3695177" y="192185"/>
                  <a:pt x="3728720" y="203366"/>
                </a:cubicBezTo>
                <a:cubicBezTo>
                  <a:pt x="3766326" y="215901"/>
                  <a:pt x="3802874" y="231471"/>
                  <a:pt x="3840480" y="244006"/>
                </a:cubicBezTo>
                <a:cubicBezTo>
                  <a:pt x="3884180" y="258573"/>
                  <a:pt x="3929702" y="267763"/>
                  <a:pt x="3972560" y="284646"/>
                </a:cubicBezTo>
                <a:cubicBezTo>
                  <a:pt x="4433530" y="466240"/>
                  <a:pt x="4004751" y="304410"/>
                  <a:pt x="4267200" y="426886"/>
                </a:cubicBezTo>
                <a:cubicBezTo>
                  <a:pt x="4388107" y="483309"/>
                  <a:pt x="4282767" y="416944"/>
                  <a:pt x="4358640" y="467526"/>
                </a:cubicBezTo>
                <a:cubicBezTo>
                  <a:pt x="4365413" y="481073"/>
                  <a:pt x="4369264" y="496531"/>
                  <a:pt x="4378960" y="508166"/>
                </a:cubicBezTo>
                <a:cubicBezTo>
                  <a:pt x="4386777" y="517547"/>
                  <a:pt x="4401812" y="518951"/>
                  <a:pt x="4409440" y="528486"/>
                </a:cubicBezTo>
                <a:cubicBezTo>
                  <a:pt x="4465526" y="598593"/>
                  <a:pt x="4362729" y="521052"/>
                  <a:pt x="4450080" y="579286"/>
                </a:cubicBezTo>
                <a:cubicBezTo>
                  <a:pt x="4453467" y="589446"/>
                  <a:pt x="4454299" y="600855"/>
                  <a:pt x="4460240" y="609766"/>
                </a:cubicBezTo>
                <a:cubicBezTo>
                  <a:pt x="4504583" y="676281"/>
                  <a:pt x="4480970" y="600699"/>
                  <a:pt x="4511040" y="680886"/>
                </a:cubicBezTo>
                <a:cubicBezTo>
                  <a:pt x="4515943" y="693961"/>
                  <a:pt x="4517188" y="708151"/>
                  <a:pt x="4521200" y="721526"/>
                </a:cubicBezTo>
                <a:cubicBezTo>
                  <a:pt x="4527355" y="742042"/>
                  <a:pt x="4541520" y="782486"/>
                  <a:pt x="4541520" y="782486"/>
                </a:cubicBezTo>
                <a:cubicBezTo>
                  <a:pt x="4543449" y="813345"/>
                  <a:pt x="4546365" y="949265"/>
                  <a:pt x="4561840" y="1006006"/>
                </a:cubicBezTo>
                <a:cubicBezTo>
                  <a:pt x="4566639" y="1023601"/>
                  <a:pt x="4571433" y="1042056"/>
                  <a:pt x="4582160" y="1056806"/>
                </a:cubicBezTo>
                <a:cubicBezTo>
                  <a:pt x="4599062" y="1080047"/>
                  <a:pt x="4615241" y="1110796"/>
                  <a:pt x="4643120" y="1117766"/>
                </a:cubicBezTo>
                <a:cubicBezTo>
                  <a:pt x="4694150" y="1130523"/>
                  <a:pt x="4670513" y="1123510"/>
                  <a:pt x="4714240" y="1138086"/>
                </a:cubicBezTo>
                <a:cubicBezTo>
                  <a:pt x="4970870" y="1121529"/>
                  <a:pt x="4979027" y="1204774"/>
                  <a:pt x="5049520" y="1087286"/>
                </a:cubicBezTo>
                <a:cubicBezTo>
                  <a:pt x="5053416" y="1080792"/>
                  <a:pt x="5056293" y="1073739"/>
                  <a:pt x="5059680" y="106696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pic>
        <p:nvPicPr>
          <p:cNvPr id="52230" name="Picture 4" descr="http://barfblog.com/wp-content/uploads/2014/05/b5bfa0c4b2e8670d09222c17856abef4.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4621213"/>
            <a:ext cx="1390650" cy="136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32804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198438" y="304800"/>
            <a:ext cx="8864600" cy="1300163"/>
          </a:xfrm>
        </p:spPr>
        <p:txBody>
          <a:bodyPr/>
          <a:lstStyle/>
          <a:p>
            <a:r>
              <a:rPr lang="en-GB" altLang="en-US" sz="4000" smtClean="0"/>
              <a:t>The new way to train multi-layer NNs…</a:t>
            </a:r>
          </a:p>
        </p:txBody>
      </p:sp>
      <p:pic>
        <p:nvPicPr>
          <p:cNvPr id="5427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288" y="1790700"/>
            <a:ext cx="6804025" cy="190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53376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198438" y="304800"/>
            <a:ext cx="8864600" cy="1300163"/>
          </a:xfrm>
        </p:spPr>
        <p:txBody>
          <a:bodyPr/>
          <a:lstStyle/>
          <a:p>
            <a:r>
              <a:rPr lang="en-GB" altLang="en-US" sz="4000" smtClean="0"/>
              <a:t>The new way to train multi-layer NNs…</a:t>
            </a:r>
          </a:p>
        </p:txBody>
      </p:sp>
      <p:pic>
        <p:nvPicPr>
          <p:cNvPr id="5529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288" y="1790700"/>
            <a:ext cx="6804025" cy="190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bwMode="auto">
          <a:xfrm>
            <a:off x="704850" y="4033838"/>
            <a:ext cx="3317875" cy="7207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00" kern="0" dirty="0" smtClean="0"/>
              <a:t>Train </a:t>
            </a:r>
            <a:r>
              <a:rPr lang="en-GB" altLang="en-US" sz="2800" b="1" kern="0" dirty="0" smtClean="0"/>
              <a:t>this</a:t>
            </a:r>
            <a:r>
              <a:rPr lang="en-GB" altLang="en-US" sz="2800" kern="0" dirty="0" smtClean="0"/>
              <a:t> layer first</a:t>
            </a:r>
          </a:p>
        </p:txBody>
      </p:sp>
      <p:sp>
        <p:nvSpPr>
          <p:cNvPr id="6" name="Rounded Rectangle 5"/>
          <p:cNvSpPr/>
          <p:nvPr/>
        </p:nvSpPr>
        <p:spPr>
          <a:xfrm>
            <a:off x="1727200" y="1574800"/>
            <a:ext cx="1320800" cy="2306638"/>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extLst>
      <p:ext uri="{BB962C8B-B14F-4D97-AF65-F5344CB8AC3E}">
        <p14:creationId xmlns:p14="http://schemas.microsoft.com/office/powerpoint/2010/main" val="2755380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59300" y="3618226"/>
            <a:ext cx="4414420" cy="2998474"/>
          </a:xfrm>
          <a:prstGeom prst="rect">
            <a:avLst/>
          </a:prstGeom>
        </p:spPr>
      </p:pic>
      <p:sp>
        <p:nvSpPr>
          <p:cNvPr id="5" name="Rectangle 4"/>
          <p:cNvSpPr/>
          <p:nvPr/>
        </p:nvSpPr>
        <p:spPr>
          <a:xfrm>
            <a:off x="330200" y="1231014"/>
            <a:ext cx="8458200" cy="2585323"/>
          </a:xfrm>
          <a:prstGeom prst="rect">
            <a:avLst/>
          </a:prstGeom>
        </p:spPr>
        <p:txBody>
          <a:bodyPr wrap="square">
            <a:spAutoFit/>
          </a:bodyPr>
          <a:lstStyle/>
          <a:p>
            <a:pPr marL="285750" indent="-285750">
              <a:buFont typeface="Courier New"/>
              <a:buChar char="o"/>
            </a:pPr>
            <a:r>
              <a:rPr lang="en-US" dirty="0"/>
              <a:t>Manually designed features are often </a:t>
            </a:r>
            <a:r>
              <a:rPr lang="en-US" b="1" dirty="0">
                <a:solidFill>
                  <a:srgbClr val="E68230"/>
                </a:solidFill>
              </a:rPr>
              <a:t>over-specified</a:t>
            </a:r>
            <a:r>
              <a:rPr lang="en-US" dirty="0"/>
              <a:t>, </a:t>
            </a:r>
            <a:r>
              <a:rPr lang="en-US" b="1" dirty="0">
                <a:solidFill>
                  <a:srgbClr val="E68230"/>
                </a:solidFill>
              </a:rPr>
              <a:t>incomplete</a:t>
            </a:r>
            <a:r>
              <a:rPr lang="en-US" dirty="0">
                <a:solidFill>
                  <a:srgbClr val="E68230"/>
                </a:solidFill>
              </a:rPr>
              <a:t> </a:t>
            </a:r>
            <a:r>
              <a:rPr lang="en-US" dirty="0"/>
              <a:t>and take a </a:t>
            </a:r>
            <a:r>
              <a:rPr lang="en-US" b="1" dirty="0">
                <a:solidFill>
                  <a:srgbClr val="E68230"/>
                </a:solidFill>
              </a:rPr>
              <a:t>long time to design </a:t>
            </a:r>
            <a:r>
              <a:rPr lang="en-US" dirty="0"/>
              <a:t>and validate</a:t>
            </a:r>
          </a:p>
          <a:p>
            <a:pPr marL="285750" indent="-285750">
              <a:buFont typeface="Courier New"/>
              <a:buChar char="o"/>
            </a:pPr>
            <a:r>
              <a:rPr lang="en-US" dirty="0" smtClean="0"/>
              <a:t>Learned </a:t>
            </a:r>
            <a:r>
              <a:rPr lang="en-US" dirty="0"/>
              <a:t>Features are </a:t>
            </a:r>
            <a:r>
              <a:rPr lang="en-US" b="1" dirty="0">
                <a:solidFill>
                  <a:srgbClr val="E68230"/>
                </a:solidFill>
              </a:rPr>
              <a:t>easy to adapt</a:t>
            </a:r>
            <a:r>
              <a:rPr lang="en-US" dirty="0"/>
              <a:t>, </a:t>
            </a:r>
            <a:r>
              <a:rPr lang="en-US" b="1" dirty="0">
                <a:solidFill>
                  <a:srgbClr val="E68230"/>
                </a:solidFill>
              </a:rPr>
              <a:t>fast</a:t>
            </a:r>
            <a:r>
              <a:rPr lang="en-US" dirty="0"/>
              <a:t> to learn</a:t>
            </a:r>
          </a:p>
          <a:p>
            <a:pPr marL="285750" indent="-285750">
              <a:buFont typeface="Courier New"/>
              <a:buChar char="o"/>
            </a:pPr>
            <a:r>
              <a:rPr lang="en-US" dirty="0" smtClean="0"/>
              <a:t>Deep </a:t>
            </a:r>
            <a:r>
              <a:rPr lang="en-US" dirty="0"/>
              <a:t>learning provides a very </a:t>
            </a:r>
            <a:r>
              <a:rPr lang="en-US" b="1" dirty="0">
                <a:solidFill>
                  <a:srgbClr val="E68230"/>
                </a:solidFill>
              </a:rPr>
              <a:t>flexible</a:t>
            </a:r>
            <a:r>
              <a:rPr lang="en-US" dirty="0"/>
              <a:t>, (almost?) </a:t>
            </a:r>
            <a:r>
              <a:rPr lang="en-US" b="1" dirty="0">
                <a:solidFill>
                  <a:srgbClr val="E68230"/>
                </a:solidFill>
              </a:rPr>
              <a:t>universal</a:t>
            </a:r>
            <a:r>
              <a:rPr lang="en-US" dirty="0"/>
              <a:t>, learnable framework for representing world, visual and linguistic information.</a:t>
            </a:r>
          </a:p>
          <a:p>
            <a:pPr marL="285750" indent="-285750">
              <a:buFont typeface="Courier New"/>
              <a:buChar char="o"/>
            </a:pPr>
            <a:r>
              <a:rPr lang="en-US" dirty="0"/>
              <a:t>C</a:t>
            </a:r>
            <a:r>
              <a:rPr lang="en-US" dirty="0" smtClean="0"/>
              <a:t>an </a:t>
            </a:r>
            <a:r>
              <a:rPr lang="en-US" dirty="0"/>
              <a:t>learn </a:t>
            </a:r>
            <a:r>
              <a:rPr lang="en-US" dirty="0" smtClean="0"/>
              <a:t>both unsupervised and supervised</a:t>
            </a:r>
          </a:p>
          <a:p>
            <a:pPr marL="285750" indent="-285750">
              <a:buFont typeface="Courier New"/>
              <a:buChar char="o"/>
            </a:pPr>
            <a:r>
              <a:rPr lang="en-US" dirty="0"/>
              <a:t>Effective </a:t>
            </a:r>
            <a:r>
              <a:rPr lang="en-US" b="1" dirty="0">
                <a:solidFill>
                  <a:srgbClr val="E68230"/>
                </a:solidFill>
              </a:rPr>
              <a:t>end-to-end </a:t>
            </a:r>
            <a:r>
              <a:rPr lang="en-US" dirty="0"/>
              <a:t>joint system </a:t>
            </a:r>
            <a:r>
              <a:rPr lang="en-US" dirty="0" smtClean="0"/>
              <a:t>learning</a:t>
            </a:r>
          </a:p>
          <a:p>
            <a:pPr marL="285750" indent="-285750">
              <a:buFont typeface="Courier New"/>
              <a:buChar char="o"/>
            </a:pPr>
            <a:r>
              <a:rPr lang="en-US" dirty="0" smtClean="0"/>
              <a:t>Utilize large </a:t>
            </a:r>
            <a:r>
              <a:rPr lang="en-US" dirty="0"/>
              <a:t>amounts of training </a:t>
            </a:r>
            <a:r>
              <a:rPr lang="en-US" dirty="0" smtClean="0"/>
              <a:t>data</a:t>
            </a:r>
            <a:endParaRPr lang="en-US" dirty="0"/>
          </a:p>
          <a:p>
            <a:endParaRPr lang="en-US" dirty="0"/>
          </a:p>
        </p:txBody>
      </p:sp>
      <p:sp>
        <p:nvSpPr>
          <p:cNvPr id="7"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Why is DL useful? </a:t>
            </a:r>
            <a:endParaRPr lang="en-US" dirty="0"/>
          </a:p>
        </p:txBody>
      </p:sp>
      <p:sp>
        <p:nvSpPr>
          <p:cNvPr id="8" name="Rectangle 7"/>
          <p:cNvSpPr/>
          <p:nvPr/>
        </p:nvSpPr>
        <p:spPr>
          <a:xfrm>
            <a:off x="444500" y="4402370"/>
            <a:ext cx="4114800" cy="923330"/>
          </a:xfrm>
          <a:prstGeom prst="rect">
            <a:avLst/>
          </a:prstGeom>
        </p:spPr>
        <p:txBody>
          <a:bodyPr wrap="square">
            <a:spAutoFit/>
          </a:bodyPr>
          <a:lstStyle/>
          <a:p>
            <a:r>
              <a:rPr lang="en-US" dirty="0"/>
              <a:t>In ~2010 </a:t>
            </a:r>
            <a:r>
              <a:rPr lang="en-US" dirty="0" smtClean="0"/>
              <a:t>DL started </a:t>
            </a:r>
            <a:r>
              <a:rPr lang="en-US" dirty="0"/>
              <a:t>outperforming other </a:t>
            </a:r>
            <a:r>
              <a:rPr lang="en-US" dirty="0" smtClean="0"/>
              <a:t>ML techniques </a:t>
            </a:r>
          </a:p>
          <a:p>
            <a:r>
              <a:rPr lang="en-US" dirty="0" smtClean="0"/>
              <a:t>first </a:t>
            </a:r>
            <a:r>
              <a:rPr lang="en-US" dirty="0"/>
              <a:t>in speech and vision, </a:t>
            </a:r>
            <a:r>
              <a:rPr lang="en-US" dirty="0" smtClean="0"/>
              <a:t>then NLP</a:t>
            </a:r>
            <a:endParaRPr lang="en-US" dirty="0"/>
          </a:p>
        </p:txBody>
      </p:sp>
    </p:spTree>
    <p:extLst>
      <p:ext uri="{BB962C8B-B14F-4D97-AF65-F5344CB8AC3E}">
        <p14:creationId xmlns:p14="http://schemas.microsoft.com/office/powerpoint/2010/main" val="2278962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a:xfrm>
            <a:off x="198438" y="304800"/>
            <a:ext cx="8864600" cy="1300163"/>
          </a:xfrm>
        </p:spPr>
        <p:txBody>
          <a:bodyPr/>
          <a:lstStyle/>
          <a:p>
            <a:r>
              <a:rPr lang="en-GB" altLang="en-US" sz="4000" smtClean="0"/>
              <a:t>The new way to train multi-layer NNs…</a:t>
            </a:r>
          </a:p>
        </p:txBody>
      </p:sp>
      <p:pic>
        <p:nvPicPr>
          <p:cNvPr id="563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288" y="1790700"/>
            <a:ext cx="6804025" cy="190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bwMode="auto">
          <a:xfrm>
            <a:off x="704850" y="4033838"/>
            <a:ext cx="3317875" cy="7207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00" kern="0" dirty="0" smtClean="0"/>
              <a:t>Train </a:t>
            </a:r>
            <a:r>
              <a:rPr lang="en-GB" altLang="en-US" sz="2800" b="1" kern="0" dirty="0" smtClean="0"/>
              <a:t>this</a:t>
            </a:r>
            <a:r>
              <a:rPr lang="en-GB" altLang="en-US" sz="2800" kern="0" dirty="0" smtClean="0"/>
              <a:t> layer first</a:t>
            </a:r>
          </a:p>
        </p:txBody>
      </p:sp>
      <p:sp>
        <p:nvSpPr>
          <p:cNvPr id="6" name="Rounded Rectangle 5"/>
          <p:cNvSpPr/>
          <p:nvPr/>
        </p:nvSpPr>
        <p:spPr>
          <a:xfrm>
            <a:off x="2916238" y="1574800"/>
            <a:ext cx="1320800" cy="2306638"/>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 name="Title 1"/>
          <p:cNvSpPr txBox="1">
            <a:spLocks/>
          </p:cNvSpPr>
          <p:nvPr/>
        </p:nvSpPr>
        <p:spPr bwMode="auto">
          <a:xfrm>
            <a:off x="1752600" y="4632325"/>
            <a:ext cx="3317875" cy="7223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00" kern="0" dirty="0"/>
              <a:t>t</a:t>
            </a:r>
            <a:r>
              <a:rPr lang="en-GB" altLang="en-US" sz="2800" kern="0" dirty="0" smtClean="0"/>
              <a:t>hen </a:t>
            </a:r>
            <a:r>
              <a:rPr lang="en-GB" altLang="en-US" sz="2800" b="1" kern="0" dirty="0" smtClean="0"/>
              <a:t>this</a:t>
            </a:r>
            <a:r>
              <a:rPr lang="en-GB" altLang="en-US" sz="2800" kern="0" dirty="0" smtClean="0"/>
              <a:t> layer</a:t>
            </a:r>
          </a:p>
        </p:txBody>
      </p:sp>
    </p:spTree>
    <p:extLst>
      <p:ext uri="{BB962C8B-B14F-4D97-AF65-F5344CB8AC3E}">
        <p14:creationId xmlns:p14="http://schemas.microsoft.com/office/powerpoint/2010/main" val="42025261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198438" y="304800"/>
            <a:ext cx="8864600" cy="1300163"/>
          </a:xfrm>
        </p:spPr>
        <p:txBody>
          <a:bodyPr/>
          <a:lstStyle/>
          <a:p>
            <a:r>
              <a:rPr lang="en-GB" altLang="en-US" sz="4000" smtClean="0"/>
              <a:t>The new way to train multi-layer NNs…</a:t>
            </a:r>
          </a:p>
        </p:txBody>
      </p:sp>
      <p:pic>
        <p:nvPicPr>
          <p:cNvPr id="5734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288" y="1790700"/>
            <a:ext cx="6804025" cy="190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bwMode="auto">
          <a:xfrm>
            <a:off x="704850" y="4033838"/>
            <a:ext cx="3317875" cy="7207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00" kern="0" dirty="0" smtClean="0"/>
              <a:t>Train </a:t>
            </a:r>
            <a:r>
              <a:rPr lang="en-GB" altLang="en-US" sz="2800" b="1" kern="0" dirty="0" smtClean="0"/>
              <a:t>this</a:t>
            </a:r>
            <a:r>
              <a:rPr lang="en-GB" altLang="en-US" sz="2800" kern="0" dirty="0" smtClean="0"/>
              <a:t> layer first</a:t>
            </a:r>
          </a:p>
        </p:txBody>
      </p:sp>
      <p:sp>
        <p:nvSpPr>
          <p:cNvPr id="7" name="Title 1"/>
          <p:cNvSpPr txBox="1">
            <a:spLocks/>
          </p:cNvSpPr>
          <p:nvPr/>
        </p:nvSpPr>
        <p:spPr bwMode="auto">
          <a:xfrm>
            <a:off x="1752600" y="4632325"/>
            <a:ext cx="3317875" cy="7223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00" kern="0" dirty="0"/>
              <a:t>t</a:t>
            </a:r>
            <a:r>
              <a:rPr lang="en-GB" altLang="en-US" sz="2800" kern="0" dirty="0" smtClean="0"/>
              <a:t>hen </a:t>
            </a:r>
            <a:r>
              <a:rPr lang="en-GB" altLang="en-US" sz="2800" b="1" kern="0" dirty="0" smtClean="0"/>
              <a:t>this</a:t>
            </a:r>
            <a:r>
              <a:rPr lang="en-GB" altLang="en-US" sz="2800" kern="0" dirty="0" smtClean="0"/>
              <a:t> layer</a:t>
            </a:r>
          </a:p>
        </p:txBody>
      </p:sp>
      <p:sp>
        <p:nvSpPr>
          <p:cNvPr id="8" name="Title 1"/>
          <p:cNvSpPr txBox="1">
            <a:spLocks/>
          </p:cNvSpPr>
          <p:nvPr/>
        </p:nvSpPr>
        <p:spPr bwMode="auto">
          <a:xfrm>
            <a:off x="3184525" y="5273675"/>
            <a:ext cx="3317875" cy="7207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00" kern="0" dirty="0"/>
              <a:t>t</a:t>
            </a:r>
            <a:r>
              <a:rPr lang="en-GB" altLang="en-US" sz="2800" kern="0" dirty="0" smtClean="0"/>
              <a:t>hen </a:t>
            </a:r>
            <a:r>
              <a:rPr lang="en-GB" altLang="en-US" sz="2800" b="1" kern="0" dirty="0" smtClean="0"/>
              <a:t>this</a:t>
            </a:r>
            <a:r>
              <a:rPr lang="en-GB" altLang="en-US" sz="2800" kern="0" dirty="0" smtClean="0"/>
              <a:t> layer</a:t>
            </a:r>
          </a:p>
        </p:txBody>
      </p:sp>
      <p:sp>
        <p:nvSpPr>
          <p:cNvPr id="9" name="Rounded Rectangle 8"/>
          <p:cNvSpPr/>
          <p:nvPr/>
        </p:nvSpPr>
        <p:spPr>
          <a:xfrm>
            <a:off x="4267200" y="1727200"/>
            <a:ext cx="1320800" cy="2306638"/>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extLst>
      <p:ext uri="{BB962C8B-B14F-4D97-AF65-F5344CB8AC3E}">
        <p14:creationId xmlns:p14="http://schemas.microsoft.com/office/powerpoint/2010/main" val="27294495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198438" y="304800"/>
            <a:ext cx="8864600" cy="1300163"/>
          </a:xfrm>
        </p:spPr>
        <p:txBody>
          <a:bodyPr/>
          <a:lstStyle/>
          <a:p>
            <a:r>
              <a:rPr lang="en-GB" altLang="en-US" sz="4000" smtClean="0"/>
              <a:t>The new way to train multi-layer NNs…</a:t>
            </a:r>
          </a:p>
        </p:txBody>
      </p:sp>
      <p:pic>
        <p:nvPicPr>
          <p:cNvPr id="5837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288" y="1790700"/>
            <a:ext cx="6804025" cy="190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bwMode="auto">
          <a:xfrm>
            <a:off x="704850" y="4033838"/>
            <a:ext cx="3317875" cy="7207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00" kern="0" dirty="0" smtClean="0"/>
              <a:t>Train </a:t>
            </a:r>
            <a:r>
              <a:rPr lang="en-GB" altLang="en-US" sz="2800" b="1" kern="0" dirty="0" smtClean="0"/>
              <a:t>this</a:t>
            </a:r>
            <a:r>
              <a:rPr lang="en-GB" altLang="en-US" sz="2800" kern="0" dirty="0" smtClean="0"/>
              <a:t> layer first</a:t>
            </a:r>
          </a:p>
        </p:txBody>
      </p:sp>
      <p:sp>
        <p:nvSpPr>
          <p:cNvPr id="7" name="Title 1"/>
          <p:cNvSpPr txBox="1">
            <a:spLocks/>
          </p:cNvSpPr>
          <p:nvPr/>
        </p:nvSpPr>
        <p:spPr bwMode="auto">
          <a:xfrm>
            <a:off x="1752600" y="4632325"/>
            <a:ext cx="3317875" cy="7223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00" kern="0" dirty="0"/>
              <a:t>t</a:t>
            </a:r>
            <a:r>
              <a:rPr lang="en-GB" altLang="en-US" sz="2800" kern="0" dirty="0" smtClean="0"/>
              <a:t>hen </a:t>
            </a:r>
            <a:r>
              <a:rPr lang="en-GB" altLang="en-US" sz="2800" b="1" kern="0" dirty="0" smtClean="0"/>
              <a:t>this</a:t>
            </a:r>
            <a:r>
              <a:rPr lang="en-GB" altLang="en-US" sz="2800" kern="0" dirty="0" smtClean="0"/>
              <a:t> layer</a:t>
            </a:r>
          </a:p>
        </p:txBody>
      </p:sp>
      <p:sp>
        <p:nvSpPr>
          <p:cNvPr id="8" name="Title 1"/>
          <p:cNvSpPr txBox="1">
            <a:spLocks/>
          </p:cNvSpPr>
          <p:nvPr/>
        </p:nvSpPr>
        <p:spPr bwMode="auto">
          <a:xfrm>
            <a:off x="3184525" y="5273675"/>
            <a:ext cx="3317875" cy="7207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00" kern="0" dirty="0"/>
              <a:t>t</a:t>
            </a:r>
            <a:r>
              <a:rPr lang="en-GB" altLang="en-US" sz="2800" kern="0" dirty="0" smtClean="0"/>
              <a:t>hen </a:t>
            </a:r>
            <a:r>
              <a:rPr lang="en-GB" altLang="en-US" sz="2800" b="1" kern="0" dirty="0" smtClean="0"/>
              <a:t>this</a:t>
            </a:r>
            <a:r>
              <a:rPr lang="en-GB" altLang="en-US" sz="2800" kern="0" dirty="0" smtClean="0"/>
              <a:t> layer</a:t>
            </a:r>
          </a:p>
        </p:txBody>
      </p:sp>
      <p:sp>
        <p:nvSpPr>
          <p:cNvPr id="9" name="Rounded Rectangle 8"/>
          <p:cNvSpPr/>
          <p:nvPr/>
        </p:nvSpPr>
        <p:spPr>
          <a:xfrm>
            <a:off x="5588000" y="1717675"/>
            <a:ext cx="1320800" cy="2305050"/>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 name="Title 1"/>
          <p:cNvSpPr txBox="1">
            <a:spLocks/>
          </p:cNvSpPr>
          <p:nvPr/>
        </p:nvSpPr>
        <p:spPr bwMode="auto">
          <a:xfrm>
            <a:off x="3814763" y="5770563"/>
            <a:ext cx="3317875" cy="72231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00" kern="0" dirty="0"/>
              <a:t>t</a:t>
            </a:r>
            <a:r>
              <a:rPr lang="en-GB" altLang="en-US" sz="2800" kern="0" dirty="0" smtClean="0"/>
              <a:t>hen </a:t>
            </a:r>
            <a:r>
              <a:rPr lang="en-GB" altLang="en-US" sz="2800" b="1" kern="0" dirty="0" smtClean="0"/>
              <a:t>this</a:t>
            </a:r>
            <a:r>
              <a:rPr lang="en-GB" altLang="en-US" sz="2800" kern="0" dirty="0" smtClean="0"/>
              <a:t> layer</a:t>
            </a:r>
          </a:p>
        </p:txBody>
      </p:sp>
    </p:spTree>
    <p:extLst>
      <p:ext uri="{BB962C8B-B14F-4D97-AF65-F5344CB8AC3E}">
        <p14:creationId xmlns:p14="http://schemas.microsoft.com/office/powerpoint/2010/main" val="13182727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a:xfrm>
            <a:off x="198438" y="304800"/>
            <a:ext cx="8864600" cy="1300163"/>
          </a:xfrm>
        </p:spPr>
        <p:txBody>
          <a:bodyPr/>
          <a:lstStyle/>
          <a:p>
            <a:r>
              <a:rPr lang="en-GB" altLang="en-US" sz="4000" smtClean="0"/>
              <a:t>The new way to train multi-layer NNs…</a:t>
            </a:r>
          </a:p>
        </p:txBody>
      </p:sp>
      <p:pic>
        <p:nvPicPr>
          <p:cNvPr id="5939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288" y="1790700"/>
            <a:ext cx="6804025" cy="190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bwMode="auto">
          <a:xfrm>
            <a:off x="704850" y="4033838"/>
            <a:ext cx="3317875" cy="7207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00" kern="0" dirty="0" smtClean="0"/>
              <a:t>Train </a:t>
            </a:r>
            <a:r>
              <a:rPr lang="en-GB" altLang="en-US" sz="2800" b="1" kern="0" dirty="0" smtClean="0"/>
              <a:t>this</a:t>
            </a:r>
            <a:r>
              <a:rPr lang="en-GB" altLang="en-US" sz="2800" kern="0" dirty="0" smtClean="0"/>
              <a:t> layer first</a:t>
            </a:r>
          </a:p>
        </p:txBody>
      </p:sp>
      <p:sp>
        <p:nvSpPr>
          <p:cNvPr id="7" name="Title 1"/>
          <p:cNvSpPr txBox="1">
            <a:spLocks/>
          </p:cNvSpPr>
          <p:nvPr/>
        </p:nvSpPr>
        <p:spPr bwMode="auto">
          <a:xfrm>
            <a:off x="1752600" y="4632325"/>
            <a:ext cx="3317875" cy="7223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00" kern="0" dirty="0"/>
              <a:t>t</a:t>
            </a:r>
            <a:r>
              <a:rPr lang="en-GB" altLang="en-US" sz="2800" kern="0" dirty="0" smtClean="0"/>
              <a:t>hen </a:t>
            </a:r>
            <a:r>
              <a:rPr lang="en-GB" altLang="en-US" sz="2800" b="1" kern="0" dirty="0" smtClean="0"/>
              <a:t>this</a:t>
            </a:r>
            <a:r>
              <a:rPr lang="en-GB" altLang="en-US" sz="2800" kern="0" dirty="0" smtClean="0"/>
              <a:t> layer</a:t>
            </a:r>
          </a:p>
        </p:txBody>
      </p:sp>
      <p:sp>
        <p:nvSpPr>
          <p:cNvPr id="8" name="Title 1"/>
          <p:cNvSpPr txBox="1">
            <a:spLocks/>
          </p:cNvSpPr>
          <p:nvPr/>
        </p:nvSpPr>
        <p:spPr bwMode="auto">
          <a:xfrm>
            <a:off x="3184525" y="5273675"/>
            <a:ext cx="3317875" cy="7207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00" kern="0" dirty="0"/>
              <a:t>t</a:t>
            </a:r>
            <a:r>
              <a:rPr lang="en-GB" altLang="en-US" sz="2800" kern="0" dirty="0" smtClean="0"/>
              <a:t>hen </a:t>
            </a:r>
            <a:r>
              <a:rPr lang="en-GB" altLang="en-US" sz="2800" b="1" kern="0" dirty="0" smtClean="0"/>
              <a:t>this</a:t>
            </a:r>
            <a:r>
              <a:rPr lang="en-GB" altLang="en-US" sz="2800" kern="0" dirty="0" smtClean="0"/>
              <a:t> layer</a:t>
            </a:r>
          </a:p>
        </p:txBody>
      </p:sp>
      <p:sp>
        <p:nvSpPr>
          <p:cNvPr id="9" name="Rounded Rectangle 8"/>
          <p:cNvSpPr/>
          <p:nvPr/>
        </p:nvSpPr>
        <p:spPr>
          <a:xfrm>
            <a:off x="6807200" y="1706563"/>
            <a:ext cx="1320800" cy="2306637"/>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 name="Title 1"/>
          <p:cNvSpPr txBox="1">
            <a:spLocks/>
          </p:cNvSpPr>
          <p:nvPr/>
        </p:nvSpPr>
        <p:spPr bwMode="auto">
          <a:xfrm>
            <a:off x="3814763" y="5770563"/>
            <a:ext cx="3317875" cy="72231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00" kern="0" dirty="0"/>
              <a:t>t</a:t>
            </a:r>
            <a:r>
              <a:rPr lang="en-GB" altLang="en-US" sz="2800" kern="0" dirty="0" smtClean="0"/>
              <a:t>hen </a:t>
            </a:r>
            <a:r>
              <a:rPr lang="en-GB" altLang="en-US" sz="2800" b="1" kern="0" dirty="0" smtClean="0"/>
              <a:t>this</a:t>
            </a:r>
            <a:r>
              <a:rPr lang="en-GB" altLang="en-US" sz="2800" kern="0" dirty="0" smtClean="0"/>
              <a:t> layer</a:t>
            </a:r>
          </a:p>
        </p:txBody>
      </p:sp>
      <p:sp>
        <p:nvSpPr>
          <p:cNvPr id="11" name="Title 1"/>
          <p:cNvSpPr txBox="1">
            <a:spLocks/>
          </p:cNvSpPr>
          <p:nvPr/>
        </p:nvSpPr>
        <p:spPr bwMode="auto">
          <a:xfrm>
            <a:off x="5473700" y="6257925"/>
            <a:ext cx="3317875" cy="4572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00" kern="0" dirty="0" smtClean="0"/>
              <a:t>finally </a:t>
            </a:r>
            <a:r>
              <a:rPr lang="en-GB" altLang="en-US" sz="2800" b="1" kern="0" dirty="0" smtClean="0"/>
              <a:t>this</a:t>
            </a:r>
            <a:r>
              <a:rPr lang="en-GB" altLang="en-US" sz="2800" kern="0" dirty="0" smtClean="0"/>
              <a:t> layer</a:t>
            </a:r>
          </a:p>
        </p:txBody>
      </p:sp>
    </p:spTree>
    <p:extLst>
      <p:ext uri="{BB962C8B-B14F-4D97-AF65-F5344CB8AC3E}">
        <p14:creationId xmlns:p14="http://schemas.microsoft.com/office/powerpoint/2010/main" val="28564527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a:xfrm>
            <a:off x="198438" y="304800"/>
            <a:ext cx="8864600" cy="1300163"/>
          </a:xfrm>
        </p:spPr>
        <p:txBody>
          <a:bodyPr/>
          <a:lstStyle/>
          <a:p>
            <a:r>
              <a:rPr lang="en-GB" altLang="en-US" sz="4000" smtClean="0"/>
              <a:t>The new way to train multi-layer NNs…</a:t>
            </a:r>
          </a:p>
        </p:txBody>
      </p:sp>
      <p:pic>
        <p:nvPicPr>
          <p:cNvPr id="6041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288" y="1790700"/>
            <a:ext cx="6804025" cy="190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bwMode="auto">
          <a:xfrm>
            <a:off x="233363" y="3789363"/>
            <a:ext cx="6224587" cy="19812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00" i="1" kern="0" dirty="0" smtClean="0"/>
              <a:t>EACH of the (non-output) layers is trained to be an </a:t>
            </a:r>
            <a:r>
              <a:rPr lang="en-GB" altLang="en-US" b="1" i="1" kern="0" dirty="0" smtClean="0"/>
              <a:t>auto-encoder</a:t>
            </a:r>
          </a:p>
        </p:txBody>
      </p:sp>
      <p:sp>
        <p:nvSpPr>
          <p:cNvPr id="6" name="Rounded Rectangle 5"/>
          <p:cNvSpPr/>
          <p:nvPr/>
        </p:nvSpPr>
        <p:spPr>
          <a:xfrm>
            <a:off x="1727200" y="1574800"/>
            <a:ext cx="1320800" cy="2306638"/>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 name="Title 1"/>
          <p:cNvSpPr txBox="1">
            <a:spLocks/>
          </p:cNvSpPr>
          <p:nvPr/>
        </p:nvSpPr>
        <p:spPr bwMode="auto">
          <a:xfrm>
            <a:off x="2195513" y="5476875"/>
            <a:ext cx="6223000" cy="12192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lgn="l">
              <a:defRPr/>
            </a:pPr>
            <a:r>
              <a:rPr lang="en-GB" altLang="en-US" sz="2800" i="1" kern="0" dirty="0" smtClean="0"/>
              <a:t>Basically, it is forced to learn good features that describe what comes from the previous layer</a:t>
            </a:r>
            <a:endParaRPr lang="en-GB" altLang="en-US" b="1" i="1" kern="0" dirty="0" smtClean="0"/>
          </a:p>
        </p:txBody>
      </p:sp>
    </p:spTree>
    <p:extLst>
      <p:ext uri="{BB962C8B-B14F-4D97-AF65-F5344CB8AC3E}">
        <p14:creationId xmlns:p14="http://schemas.microsoft.com/office/powerpoint/2010/main" val="36228345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825" y="427037"/>
            <a:ext cx="7772400" cy="1360199"/>
          </a:xfrm>
          <a:solidFill>
            <a:schemeClr val="accent1">
              <a:lumMod val="40000"/>
              <a:lumOff val="60000"/>
            </a:schemeClr>
          </a:solidFill>
          <a:ln>
            <a:solidFill>
              <a:srgbClr val="FF0000"/>
            </a:solidFill>
          </a:ln>
        </p:spPr>
        <p:txBody>
          <a:bodyPr/>
          <a:lstStyle/>
          <a:p>
            <a:pPr>
              <a:defRPr/>
            </a:pPr>
            <a:r>
              <a:rPr lang="en-GB" sz="2400" b="1" dirty="0">
                <a:solidFill>
                  <a:schemeClr val="accent2">
                    <a:lumMod val="50000"/>
                  </a:schemeClr>
                </a:solidFill>
              </a:rPr>
              <a:t>a</a:t>
            </a:r>
            <a:r>
              <a:rPr lang="en-GB" sz="2400" b="1" dirty="0" smtClean="0">
                <a:solidFill>
                  <a:schemeClr val="accent2">
                    <a:lumMod val="50000"/>
                  </a:schemeClr>
                </a:solidFill>
              </a:rPr>
              <a:t>n auto-encoder is trained, with an absolutely standard weight-adjustment algorithm  to </a:t>
            </a:r>
            <a:r>
              <a:rPr lang="en-GB" sz="2400" b="1" u="sng" dirty="0" smtClean="0">
                <a:solidFill>
                  <a:schemeClr val="accent2">
                    <a:lumMod val="50000"/>
                  </a:schemeClr>
                </a:solidFill>
              </a:rPr>
              <a:t>reproduce the input</a:t>
            </a:r>
            <a:br>
              <a:rPr lang="en-GB" sz="2400" b="1" u="sng" dirty="0" smtClean="0">
                <a:solidFill>
                  <a:schemeClr val="accent2">
                    <a:lumMod val="50000"/>
                  </a:schemeClr>
                </a:solidFill>
              </a:rPr>
            </a:br>
            <a:endParaRPr lang="en-GB" sz="2400" b="1" u="sng" dirty="0">
              <a:solidFill>
                <a:schemeClr val="accent2">
                  <a:lumMod val="50000"/>
                </a:schemeClr>
              </a:solidFill>
            </a:endParaRPr>
          </a:p>
        </p:txBody>
      </p:sp>
      <p:sp>
        <p:nvSpPr>
          <p:cNvPr id="61443" name="Content Placeholder 2"/>
          <p:cNvSpPr>
            <a:spLocks noGrp="1"/>
          </p:cNvSpPr>
          <p:nvPr>
            <p:ph idx="1"/>
          </p:nvPr>
        </p:nvSpPr>
        <p:spPr/>
        <p:txBody>
          <a:bodyPr/>
          <a:lstStyle/>
          <a:p>
            <a:endParaRPr lang="en-GB" altLang="en-US" dirty="0" smtClean="0"/>
          </a:p>
        </p:txBody>
      </p:sp>
      <p:pic>
        <p:nvPicPr>
          <p:cNvPr id="6144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8216" y="2539856"/>
            <a:ext cx="6121400" cy="3313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ounded Rectangle 5"/>
          <p:cNvSpPr/>
          <p:nvPr/>
        </p:nvSpPr>
        <p:spPr>
          <a:xfrm>
            <a:off x="2265363" y="3378200"/>
            <a:ext cx="2976562" cy="1122363"/>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extLst>
      <p:ext uri="{BB962C8B-B14F-4D97-AF65-F5344CB8AC3E}">
        <p14:creationId xmlns:p14="http://schemas.microsoft.com/office/powerpoint/2010/main" val="24376932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825" y="427038"/>
            <a:ext cx="7772400" cy="965200"/>
          </a:xfrm>
          <a:solidFill>
            <a:schemeClr val="accent1">
              <a:lumMod val="40000"/>
              <a:lumOff val="60000"/>
            </a:schemeClr>
          </a:solidFill>
          <a:ln>
            <a:solidFill>
              <a:srgbClr val="FF0000"/>
            </a:solidFill>
          </a:ln>
        </p:spPr>
        <p:txBody>
          <a:bodyPr/>
          <a:lstStyle/>
          <a:p>
            <a:pPr>
              <a:defRPr/>
            </a:pPr>
            <a:r>
              <a:rPr lang="en-GB" sz="2000" b="1" dirty="0">
                <a:solidFill>
                  <a:schemeClr val="accent2">
                    <a:lumMod val="50000"/>
                  </a:schemeClr>
                </a:solidFill>
              </a:rPr>
              <a:t>a</a:t>
            </a:r>
            <a:r>
              <a:rPr lang="en-GB" sz="2000" b="1" dirty="0" smtClean="0">
                <a:solidFill>
                  <a:schemeClr val="accent2">
                    <a:lumMod val="50000"/>
                  </a:schemeClr>
                </a:solidFill>
              </a:rPr>
              <a:t>n auto-encoder is trained, with an absolutely standard weight-adjustment algorithm  to </a:t>
            </a:r>
            <a:r>
              <a:rPr lang="en-GB" sz="2000" b="1" u="sng" dirty="0" smtClean="0">
                <a:solidFill>
                  <a:schemeClr val="accent2">
                    <a:lumMod val="50000"/>
                  </a:schemeClr>
                </a:solidFill>
              </a:rPr>
              <a:t>reproduce the input</a:t>
            </a:r>
            <a:br>
              <a:rPr lang="en-GB" sz="2000" b="1" u="sng" dirty="0" smtClean="0">
                <a:solidFill>
                  <a:schemeClr val="accent2">
                    <a:lumMod val="50000"/>
                  </a:schemeClr>
                </a:solidFill>
              </a:rPr>
            </a:br>
            <a:endParaRPr lang="en-GB" sz="2000" b="1" u="sng" dirty="0">
              <a:solidFill>
                <a:schemeClr val="accent2">
                  <a:lumMod val="50000"/>
                </a:schemeClr>
              </a:solidFill>
            </a:endParaRPr>
          </a:p>
        </p:txBody>
      </p:sp>
      <p:sp>
        <p:nvSpPr>
          <p:cNvPr id="62467" name="Content Placeholder 2"/>
          <p:cNvSpPr>
            <a:spLocks noGrp="1"/>
          </p:cNvSpPr>
          <p:nvPr>
            <p:ph idx="1"/>
          </p:nvPr>
        </p:nvSpPr>
        <p:spPr/>
        <p:txBody>
          <a:bodyPr/>
          <a:lstStyle/>
          <a:p>
            <a:endParaRPr lang="en-GB" altLang="en-US" smtClean="0"/>
          </a:p>
        </p:txBody>
      </p:sp>
      <p:pic>
        <p:nvPicPr>
          <p:cNvPr id="6246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 y="1722438"/>
            <a:ext cx="6121400" cy="3313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ounded Rectangle 5"/>
          <p:cNvSpPr/>
          <p:nvPr/>
        </p:nvSpPr>
        <p:spPr>
          <a:xfrm>
            <a:off x="2265363" y="3378200"/>
            <a:ext cx="2976562" cy="1122363"/>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 name="Title 1"/>
          <p:cNvSpPr txBox="1">
            <a:spLocks/>
          </p:cNvSpPr>
          <p:nvPr/>
        </p:nvSpPr>
        <p:spPr bwMode="auto">
          <a:xfrm>
            <a:off x="911225" y="5130800"/>
            <a:ext cx="7772400" cy="965200"/>
          </a:xfrm>
          <a:prstGeom prst="rect">
            <a:avLst/>
          </a:prstGeom>
          <a:solidFill>
            <a:schemeClr val="accent1">
              <a:lumMod val="40000"/>
              <a:lumOff val="60000"/>
            </a:schemeClr>
          </a:solidFill>
          <a:ln>
            <a:solidFill>
              <a:srgbClr val="FF0000"/>
            </a:solidFill>
          </a:ln>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sz="2400" b="1" kern="0" dirty="0" smtClean="0">
                <a:solidFill>
                  <a:schemeClr val="accent2">
                    <a:lumMod val="50000"/>
                  </a:schemeClr>
                </a:solidFill>
              </a:rPr>
              <a:t>By making this happen with (many) fewer units than the inputs, this forces the ‘hidden layer’ units to become good feature detectors</a:t>
            </a:r>
            <a:endParaRPr lang="en-GB" sz="2400" b="1" u="sng" kern="0" dirty="0">
              <a:solidFill>
                <a:schemeClr val="accent2">
                  <a:lumMod val="50000"/>
                </a:schemeClr>
              </a:solidFill>
            </a:endParaRPr>
          </a:p>
        </p:txBody>
      </p:sp>
    </p:spTree>
    <p:extLst>
      <p:ext uri="{BB962C8B-B14F-4D97-AF65-F5344CB8AC3E}">
        <p14:creationId xmlns:p14="http://schemas.microsoft.com/office/powerpoint/2010/main" val="13511609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a:xfrm>
            <a:off x="198438" y="304800"/>
            <a:ext cx="8864600" cy="1300163"/>
          </a:xfrm>
        </p:spPr>
        <p:txBody>
          <a:bodyPr/>
          <a:lstStyle/>
          <a:p>
            <a:r>
              <a:rPr lang="en-GB" altLang="en-US" sz="4000" smtClean="0"/>
              <a:t>intermediate layers are each trained to be auto encoders (or similar) </a:t>
            </a:r>
          </a:p>
        </p:txBody>
      </p:sp>
      <p:pic>
        <p:nvPicPr>
          <p:cNvPr id="6349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288" y="1790700"/>
            <a:ext cx="6804025" cy="190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ed Rectangle 4"/>
          <p:cNvSpPr/>
          <p:nvPr/>
        </p:nvSpPr>
        <p:spPr>
          <a:xfrm>
            <a:off x="1798638" y="1657350"/>
            <a:ext cx="5262562" cy="2174875"/>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extLst>
      <p:ext uri="{BB962C8B-B14F-4D97-AF65-F5344CB8AC3E}">
        <p14:creationId xmlns:p14="http://schemas.microsoft.com/office/powerpoint/2010/main" val="29682298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a:xfrm>
            <a:off x="198438" y="304800"/>
            <a:ext cx="8864600" cy="1300163"/>
          </a:xfrm>
        </p:spPr>
        <p:txBody>
          <a:bodyPr/>
          <a:lstStyle/>
          <a:p>
            <a:r>
              <a:rPr lang="en-GB" altLang="en-US" sz="4000" smtClean="0"/>
              <a:t>Final layer trained to predict class based on outputs from previous layers</a:t>
            </a:r>
          </a:p>
        </p:txBody>
      </p:sp>
      <p:pic>
        <p:nvPicPr>
          <p:cNvPr id="645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288" y="1790700"/>
            <a:ext cx="6804025" cy="190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ed Rectangle 4"/>
          <p:cNvSpPr/>
          <p:nvPr/>
        </p:nvSpPr>
        <p:spPr>
          <a:xfrm>
            <a:off x="6875463" y="1657350"/>
            <a:ext cx="1181100" cy="2174875"/>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extLst>
      <p:ext uri="{BB962C8B-B14F-4D97-AF65-F5344CB8AC3E}">
        <p14:creationId xmlns:p14="http://schemas.microsoft.com/office/powerpoint/2010/main" val="39884320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a:xfrm>
            <a:off x="685800" y="609600"/>
            <a:ext cx="7772400" cy="619125"/>
          </a:xfrm>
        </p:spPr>
        <p:txBody>
          <a:bodyPr/>
          <a:lstStyle/>
          <a:p>
            <a:r>
              <a:rPr lang="en-GB" altLang="en-US" smtClean="0"/>
              <a:t>And that’s that</a:t>
            </a:r>
          </a:p>
        </p:txBody>
      </p:sp>
      <p:sp>
        <p:nvSpPr>
          <p:cNvPr id="65539" name="Content Placeholder 2"/>
          <p:cNvSpPr>
            <a:spLocks noGrp="1"/>
          </p:cNvSpPr>
          <p:nvPr>
            <p:ph idx="1"/>
          </p:nvPr>
        </p:nvSpPr>
        <p:spPr>
          <a:xfrm>
            <a:off x="401638" y="1595438"/>
            <a:ext cx="7772400" cy="4114800"/>
          </a:xfrm>
        </p:spPr>
        <p:txBody>
          <a:bodyPr/>
          <a:lstStyle/>
          <a:p>
            <a:r>
              <a:rPr lang="en-GB" altLang="en-US" smtClean="0"/>
              <a:t>That’s the basic idea</a:t>
            </a:r>
          </a:p>
          <a:p>
            <a:r>
              <a:rPr lang="en-GB" altLang="en-US" smtClean="0"/>
              <a:t>There are many many types of deep learning,</a:t>
            </a:r>
          </a:p>
          <a:p>
            <a:r>
              <a:rPr lang="en-GB" altLang="en-US" smtClean="0"/>
              <a:t>different kinds of autoencoder, variations on architectures and training algorithms, etc…</a:t>
            </a:r>
          </a:p>
          <a:p>
            <a:r>
              <a:rPr lang="en-GB" altLang="en-US" smtClean="0"/>
              <a:t>Very fast growing area …</a:t>
            </a:r>
          </a:p>
        </p:txBody>
      </p:sp>
      <p:pic>
        <p:nvPicPr>
          <p:cNvPr id="65540" name="Picture 2"/>
          <p:cNvPicPr>
            <a:picLocks noChangeAspect="1" noChangeArrowheads="1"/>
          </p:cNvPicPr>
          <p:nvPr/>
        </p:nvPicPr>
        <p:blipFill>
          <a:blip r:embed="rId2">
            <a:extLst>
              <a:ext uri="{28A0092B-C50C-407E-A947-70E740481C1C}">
                <a14:useLocalDpi xmlns:a14="http://schemas.microsoft.com/office/drawing/2010/main" val="0"/>
              </a:ext>
            </a:extLst>
          </a:blip>
          <a:srcRect t="-8788" b="8788"/>
          <a:stretch>
            <a:fillRect/>
          </a:stretch>
        </p:blipFill>
        <p:spPr bwMode="auto">
          <a:xfrm>
            <a:off x="5967413" y="4572000"/>
            <a:ext cx="3176587"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7859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26236" y="1041400"/>
            <a:ext cx="5137780" cy="3580049"/>
          </a:xfrm>
          <a:prstGeom prst="rect">
            <a:avLst/>
          </a:prstGeom>
        </p:spPr>
      </p:pic>
      <p:pic>
        <p:nvPicPr>
          <p:cNvPr id="4" name="Picture 3"/>
          <p:cNvPicPr>
            <a:picLocks noChangeAspect="1"/>
          </p:cNvPicPr>
          <p:nvPr/>
        </p:nvPicPr>
        <p:blipFill>
          <a:blip r:embed="rId3"/>
          <a:stretch>
            <a:fillRect/>
          </a:stretch>
        </p:blipFill>
        <p:spPr>
          <a:xfrm>
            <a:off x="3291890" y="1397000"/>
            <a:ext cx="5636210" cy="3441700"/>
          </a:xfrm>
          <a:prstGeom prst="rect">
            <a:avLst/>
          </a:prstGeom>
        </p:spPr>
      </p:pic>
      <p:sp>
        <p:nvSpPr>
          <p:cNvPr id="6" name="Rectangle 5"/>
          <p:cNvSpPr/>
          <p:nvPr/>
        </p:nvSpPr>
        <p:spPr>
          <a:xfrm>
            <a:off x="226236" y="4838700"/>
            <a:ext cx="5590364" cy="1754327"/>
          </a:xfrm>
          <a:prstGeom prst="rect">
            <a:avLst/>
          </a:prstGeom>
        </p:spPr>
        <p:txBody>
          <a:bodyPr wrap="square">
            <a:spAutoFit/>
          </a:bodyPr>
          <a:lstStyle/>
          <a:p>
            <a:r>
              <a:rPr lang="en-US" dirty="0"/>
              <a:t>Several big improvements in recent years in NLP </a:t>
            </a:r>
            <a:endParaRPr lang="en-US" dirty="0" smtClean="0"/>
          </a:p>
          <a:p>
            <a:pPr marL="285750" indent="-285750">
              <a:buFont typeface="Wingdings" charset="2"/>
              <a:buChar char="ü"/>
            </a:pPr>
            <a:r>
              <a:rPr lang="en-US" dirty="0" smtClean="0"/>
              <a:t>Machine Translation</a:t>
            </a:r>
            <a:endParaRPr lang="en-US" dirty="0"/>
          </a:p>
          <a:p>
            <a:pPr marL="285750" indent="-285750">
              <a:buFont typeface="Wingdings" charset="2"/>
              <a:buChar char="ü"/>
            </a:pPr>
            <a:r>
              <a:rPr lang="en-US" dirty="0"/>
              <a:t>S</a:t>
            </a:r>
            <a:r>
              <a:rPr lang="en-US" dirty="0" smtClean="0"/>
              <a:t>entiment Analysis</a:t>
            </a:r>
            <a:endParaRPr lang="en-US" dirty="0"/>
          </a:p>
          <a:p>
            <a:pPr marL="285750" indent="-285750">
              <a:buFont typeface="Wingdings" charset="2"/>
              <a:buChar char="ü"/>
            </a:pPr>
            <a:r>
              <a:rPr lang="en-US" dirty="0"/>
              <a:t>D</a:t>
            </a:r>
            <a:r>
              <a:rPr lang="en-US" dirty="0" smtClean="0"/>
              <a:t>ialogue Agents</a:t>
            </a:r>
            <a:endParaRPr lang="en-US" dirty="0"/>
          </a:p>
          <a:p>
            <a:pPr marL="285750" indent="-285750">
              <a:buFont typeface="Wingdings" charset="2"/>
              <a:buChar char="ü"/>
            </a:pPr>
            <a:r>
              <a:rPr lang="en-US" dirty="0"/>
              <a:t>Q</a:t>
            </a:r>
            <a:r>
              <a:rPr lang="en-US" dirty="0" smtClean="0"/>
              <a:t>uestion Answering</a:t>
            </a:r>
          </a:p>
          <a:p>
            <a:pPr marL="285750" indent="-285750">
              <a:buFont typeface="Wingdings" charset="2"/>
              <a:buChar char="ü"/>
            </a:pPr>
            <a:r>
              <a:rPr lang="en-US" dirty="0" smtClean="0"/>
              <a:t>Text Classification     </a:t>
            </a:r>
            <a:r>
              <a:rPr lang="mr-IN" dirty="0" smtClean="0"/>
              <a:t>…</a:t>
            </a:r>
            <a:endParaRPr lang="en-US" dirty="0" smtClean="0"/>
          </a:p>
        </p:txBody>
      </p:sp>
      <p:sp>
        <p:nvSpPr>
          <p:cNvPr id="7"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State of the art in </a:t>
            </a:r>
            <a:r>
              <a:rPr lang="mr-IN" dirty="0" smtClean="0"/>
              <a:t>…</a:t>
            </a:r>
            <a:endParaRPr lang="en-US" dirty="0"/>
          </a:p>
        </p:txBody>
      </p:sp>
      <p:sp>
        <p:nvSpPr>
          <p:cNvPr id="8" name="Rectangle 7"/>
          <p:cNvSpPr/>
          <p:nvPr/>
        </p:nvSpPr>
        <p:spPr>
          <a:xfrm>
            <a:off x="3848100" y="5419636"/>
            <a:ext cx="5080000" cy="923330"/>
          </a:xfrm>
          <a:prstGeom prst="rect">
            <a:avLst/>
          </a:prstGeom>
        </p:spPr>
        <p:txBody>
          <a:bodyPr wrap="square">
            <a:spAutoFit/>
          </a:bodyPr>
          <a:lstStyle/>
          <a:p>
            <a:r>
              <a:rPr lang="en-US" dirty="0"/>
              <a:t>L</a:t>
            </a:r>
            <a:r>
              <a:rPr lang="en-US" dirty="0" smtClean="0"/>
              <a:t>everage </a:t>
            </a:r>
            <a:r>
              <a:rPr lang="en-US" dirty="0"/>
              <a:t>different levels of representation</a:t>
            </a:r>
          </a:p>
          <a:p>
            <a:pPr marL="285750" indent="-285750">
              <a:buFont typeface="Courier New"/>
              <a:buChar char="o"/>
            </a:pPr>
            <a:r>
              <a:rPr lang="en-US" dirty="0" smtClean="0"/>
              <a:t>words &amp; characters</a:t>
            </a:r>
          </a:p>
          <a:p>
            <a:pPr marL="285750" indent="-285750">
              <a:buFont typeface="Courier New"/>
              <a:buChar char="o"/>
            </a:pPr>
            <a:r>
              <a:rPr lang="en-US" dirty="0" smtClean="0"/>
              <a:t>syntax &amp; semantics</a:t>
            </a:r>
            <a:endParaRPr lang="en-US" dirty="0"/>
          </a:p>
        </p:txBody>
      </p:sp>
    </p:spTree>
    <p:extLst>
      <p:ext uri="{BB962C8B-B14F-4D97-AF65-F5344CB8AC3E}">
        <p14:creationId xmlns:p14="http://schemas.microsoft.com/office/powerpoint/2010/main" val="3619048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onvolution_schematic.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0861" y="3395717"/>
            <a:ext cx="2450893" cy="1792444"/>
          </a:xfrm>
          <a:prstGeom prst="rect">
            <a:avLst/>
          </a:prstGeom>
        </p:spPr>
      </p:pic>
      <p:sp>
        <p:nvSpPr>
          <p:cNvPr id="9" name="Rectangle 8"/>
          <p:cNvSpPr/>
          <p:nvPr/>
        </p:nvSpPr>
        <p:spPr>
          <a:xfrm>
            <a:off x="762000" y="5366070"/>
            <a:ext cx="7830720" cy="230832"/>
          </a:xfrm>
          <a:prstGeom prst="rect">
            <a:avLst/>
          </a:prstGeom>
        </p:spPr>
        <p:txBody>
          <a:bodyPr wrap="square">
            <a:spAutoFit/>
          </a:bodyPr>
          <a:lstStyle/>
          <a:p>
            <a:pPr algn="ctr"/>
            <a:r>
              <a:rPr lang="en-US" sz="900" i="1" dirty="0" smtClean="0"/>
              <a:t>http</a:t>
            </a:r>
            <a:r>
              <a:rPr lang="en-US" sz="900" i="1" dirty="0"/>
              <a:t>://</a:t>
            </a:r>
            <a:r>
              <a:rPr lang="en-US" sz="900" i="1" dirty="0" err="1"/>
              <a:t>deeplearning.stanford.edu</a:t>
            </a:r>
            <a:r>
              <a:rPr lang="en-US" sz="900" i="1" dirty="0"/>
              <a:t>/wiki/</a:t>
            </a:r>
            <a:r>
              <a:rPr lang="en-US" sz="900" i="1" dirty="0" err="1"/>
              <a:t>index.php</a:t>
            </a:r>
            <a:r>
              <a:rPr lang="en-US" sz="900" i="1" dirty="0"/>
              <a:t>/</a:t>
            </a:r>
            <a:r>
              <a:rPr lang="en-US" sz="900" i="1" dirty="0" err="1"/>
              <a:t>Feature_extraction_using_convolution</a:t>
            </a:r>
            <a:endParaRPr lang="en-US" sz="900" i="1" dirty="0"/>
          </a:p>
        </p:txBody>
      </p:sp>
      <p:sp>
        <p:nvSpPr>
          <p:cNvPr id="11"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Convolutional Neural Networks (CNNs)</a:t>
            </a:r>
            <a:endParaRPr lang="en-US" dirty="0"/>
          </a:p>
        </p:txBody>
      </p:sp>
      <p:sp>
        <p:nvSpPr>
          <p:cNvPr id="12" name="TextBox 11"/>
          <p:cNvSpPr txBox="1"/>
          <p:nvPr/>
        </p:nvSpPr>
        <p:spPr>
          <a:xfrm>
            <a:off x="137522" y="1771408"/>
            <a:ext cx="8892178" cy="1477328"/>
          </a:xfrm>
          <a:prstGeom prst="rect">
            <a:avLst/>
          </a:prstGeom>
          <a:noFill/>
        </p:spPr>
        <p:txBody>
          <a:bodyPr wrap="none" rtlCol="0">
            <a:spAutoFit/>
          </a:bodyPr>
          <a:lstStyle/>
          <a:p>
            <a:r>
              <a:rPr lang="en-US" dirty="0" smtClean="0"/>
              <a:t>Main CNN idea for text:</a:t>
            </a:r>
          </a:p>
          <a:p>
            <a:r>
              <a:rPr lang="en-US" b="1" dirty="0" smtClean="0">
                <a:solidFill>
                  <a:schemeClr val="accent2"/>
                </a:solidFill>
              </a:rPr>
              <a:t>Compute vectors for n-grams</a:t>
            </a:r>
            <a:r>
              <a:rPr lang="en-US" dirty="0" smtClean="0"/>
              <a:t> and group them afterwards</a:t>
            </a:r>
          </a:p>
          <a:p>
            <a:endParaRPr lang="en-US" dirty="0" smtClean="0"/>
          </a:p>
          <a:p>
            <a:r>
              <a:rPr lang="en-US" dirty="0" smtClean="0"/>
              <a:t>Example: “this takes too long” compute vectors for: </a:t>
            </a:r>
          </a:p>
          <a:p>
            <a:r>
              <a:rPr lang="en-US" dirty="0" smtClean="0"/>
              <a:t>This takes, takes too, too long, this takes too, takes too long, this takes too long</a:t>
            </a:r>
          </a:p>
        </p:txBody>
      </p:sp>
      <p:pic>
        <p:nvPicPr>
          <p:cNvPr id="13" name="Εικόνα 12"/>
          <p:cNvPicPr>
            <a:picLocks noChangeAspect="1"/>
          </p:cNvPicPr>
          <p:nvPr/>
        </p:nvPicPr>
        <p:blipFill>
          <a:blip r:embed="rId4"/>
          <a:stretch>
            <a:fillRect/>
          </a:stretch>
        </p:blipFill>
        <p:spPr>
          <a:xfrm>
            <a:off x="1248002" y="3531496"/>
            <a:ext cx="1447800" cy="1371600"/>
          </a:xfrm>
          <a:prstGeom prst="rect">
            <a:avLst/>
          </a:prstGeom>
        </p:spPr>
      </p:pic>
      <p:pic>
        <p:nvPicPr>
          <p:cNvPr id="14" name="Εικόνα 13"/>
          <p:cNvPicPr>
            <a:picLocks noChangeAspect="1"/>
          </p:cNvPicPr>
          <p:nvPr/>
        </p:nvPicPr>
        <p:blipFill>
          <a:blip r:embed="rId5"/>
          <a:stretch>
            <a:fillRect/>
          </a:stretch>
        </p:blipFill>
        <p:spPr>
          <a:xfrm>
            <a:off x="3185922" y="3817246"/>
            <a:ext cx="889000" cy="800100"/>
          </a:xfrm>
          <a:prstGeom prst="rect">
            <a:avLst/>
          </a:prstGeom>
        </p:spPr>
      </p:pic>
      <p:sp>
        <p:nvSpPr>
          <p:cNvPr id="15" name="TextBox 14"/>
          <p:cNvSpPr txBox="1"/>
          <p:nvPr/>
        </p:nvSpPr>
        <p:spPr>
          <a:xfrm>
            <a:off x="1248539" y="4864996"/>
            <a:ext cx="1497526" cy="369332"/>
          </a:xfrm>
          <a:prstGeom prst="rect">
            <a:avLst/>
          </a:prstGeom>
          <a:noFill/>
        </p:spPr>
        <p:txBody>
          <a:bodyPr wrap="none" rtlCol="0">
            <a:spAutoFit/>
          </a:bodyPr>
          <a:lstStyle/>
          <a:p>
            <a:r>
              <a:rPr lang="en-US" smtClean="0"/>
              <a:t>Input matrix</a:t>
            </a:r>
            <a:endParaRPr lang="el-GR" dirty="0"/>
          </a:p>
        </p:txBody>
      </p:sp>
      <p:sp>
        <p:nvSpPr>
          <p:cNvPr id="16" name="TextBox 15"/>
          <p:cNvSpPr txBox="1"/>
          <p:nvPr/>
        </p:nvSpPr>
        <p:spPr>
          <a:xfrm>
            <a:off x="2722962" y="4541830"/>
            <a:ext cx="1814920" cy="646331"/>
          </a:xfrm>
          <a:prstGeom prst="rect">
            <a:avLst/>
          </a:prstGeom>
          <a:noFill/>
        </p:spPr>
        <p:txBody>
          <a:bodyPr wrap="none" rtlCol="0">
            <a:spAutoFit/>
          </a:bodyPr>
          <a:lstStyle/>
          <a:p>
            <a:pPr algn="ctr"/>
            <a:r>
              <a:rPr lang="en-US" dirty="0" smtClean="0"/>
              <a:t>Convolutional </a:t>
            </a:r>
          </a:p>
          <a:p>
            <a:pPr algn="ctr"/>
            <a:r>
              <a:rPr lang="en-US" dirty="0" smtClean="0"/>
              <a:t>3x3 filter</a:t>
            </a:r>
            <a:endParaRPr lang="el-GR" dirty="0"/>
          </a:p>
        </p:txBody>
      </p:sp>
      <p:sp>
        <p:nvSpPr>
          <p:cNvPr id="17" name="Δεξιό βέλος 16"/>
          <p:cNvSpPr/>
          <p:nvPr/>
        </p:nvSpPr>
        <p:spPr>
          <a:xfrm>
            <a:off x="4660900" y="3918446"/>
            <a:ext cx="742880" cy="484632"/>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l-GR"/>
          </a:p>
        </p:txBody>
      </p:sp>
    </p:spTree>
    <p:extLst>
      <p:ext uri="{BB962C8B-B14F-4D97-AF65-F5344CB8AC3E}">
        <p14:creationId xmlns:p14="http://schemas.microsoft.com/office/powerpoint/2010/main" val="32949755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Convolutional Neural Networks (CNNs)</a:t>
            </a:r>
            <a:endParaRPr lang="en-US" dirty="0"/>
          </a:p>
        </p:txBody>
      </p:sp>
      <p:sp>
        <p:nvSpPr>
          <p:cNvPr id="12" name="TextBox 11"/>
          <p:cNvSpPr txBox="1"/>
          <p:nvPr/>
        </p:nvSpPr>
        <p:spPr>
          <a:xfrm>
            <a:off x="137522" y="1771408"/>
            <a:ext cx="6590266" cy="646331"/>
          </a:xfrm>
          <a:prstGeom prst="rect">
            <a:avLst/>
          </a:prstGeom>
          <a:noFill/>
        </p:spPr>
        <p:txBody>
          <a:bodyPr wrap="none" rtlCol="0">
            <a:spAutoFit/>
          </a:bodyPr>
          <a:lstStyle/>
          <a:p>
            <a:r>
              <a:rPr lang="en-US" dirty="0" smtClean="0"/>
              <a:t>Main CNN idea for text:</a:t>
            </a:r>
          </a:p>
          <a:p>
            <a:r>
              <a:rPr lang="en-US" dirty="0" smtClean="0"/>
              <a:t>Compute vectors for n-grams and </a:t>
            </a:r>
            <a:r>
              <a:rPr lang="en-US" b="1" dirty="0" smtClean="0">
                <a:solidFill>
                  <a:schemeClr val="accent2"/>
                </a:solidFill>
              </a:rPr>
              <a:t>group them afterwards</a:t>
            </a:r>
          </a:p>
        </p:txBody>
      </p:sp>
      <p:pic>
        <p:nvPicPr>
          <p:cNvPr id="9" name="Εικόνα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6275" y="2716503"/>
            <a:ext cx="5442607" cy="3035300"/>
          </a:xfrm>
          <a:prstGeom prst="rect">
            <a:avLst/>
          </a:prstGeom>
        </p:spPr>
      </p:pic>
      <p:sp>
        <p:nvSpPr>
          <p:cNvPr id="2" name="Ορθογώνιο 1"/>
          <p:cNvSpPr/>
          <p:nvPr/>
        </p:nvSpPr>
        <p:spPr>
          <a:xfrm>
            <a:off x="2410389" y="6121136"/>
            <a:ext cx="4572000" cy="230832"/>
          </a:xfrm>
          <a:prstGeom prst="rect">
            <a:avLst/>
          </a:prstGeom>
        </p:spPr>
        <p:txBody>
          <a:bodyPr>
            <a:spAutoFit/>
          </a:bodyPr>
          <a:lstStyle/>
          <a:p>
            <a:pPr algn="ctr"/>
            <a:r>
              <a:rPr lang="en-US" sz="900" i="1" dirty="0">
                <a:latin typeface="Arial" charset="0"/>
                <a:ea typeface="Arial" charset="0"/>
                <a:cs typeface="Arial" charset="0"/>
              </a:rPr>
              <a:t>https://</a:t>
            </a:r>
            <a:r>
              <a:rPr lang="en-US" sz="900" i="1" dirty="0" err="1">
                <a:latin typeface="Arial" charset="0"/>
                <a:ea typeface="Arial" charset="0"/>
                <a:cs typeface="Arial" charset="0"/>
              </a:rPr>
              <a:t>shafeentejani.github.io</a:t>
            </a:r>
            <a:r>
              <a:rPr lang="en-US" sz="900" i="1" dirty="0">
                <a:latin typeface="Arial" charset="0"/>
                <a:ea typeface="Arial" charset="0"/>
                <a:cs typeface="Arial" charset="0"/>
              </a:rPr>
              <a:t>/assets/images/</a:t>
            </a:r>
            <a:r>
              <a:rPr lang="en-US" sz="900" i="1" dirty="0" err="1">
                <a:latin typeface="Arial" charset="0"/>
                <a:ea typeface="Arial" charset="0"/>
                <a:cs typeface="Arial" charset="0"/>
              </a:rPr>
              <a:t>pooling.gif</a:t>
            </a:r>
            <a:endParaRPr lang="en-US" sz="900" i="1" dirty="0">
              <a:latin typeface="Arial" charset="0"/>
              <a:ea typeface="Arial" charset="0"/>
              <a:cs typeface="Arial" charset="0"/>
            </a:endParaRPr>
          </a:p>
        </p:txBody>
      </p:sp>
      <p:sp>
        <p:nvSpPr>
          <p:cNvPr id="4" name="TextBox 3"/>
          <p:cNvSpPr txBox="1"/>
          <p:nvPr/>
        </p:nvSpPr>
        <p:spPr>
          <a:xfrm>
            <a:off x="4212896" y="3566057"/>
            <a:ext cx="1199367" cy="738664"/>
          </a:xfrm>
          <a:prstGeom prst="rect">
            <a:avLst/>
          </a:prstGeom>
          <a:noFill/>
        </p:spPr>
        <p:txBody>
          <a:bodyPr wrap="none" rtlCol="0">
            <a:spAutoFit/>
          </a:bodyPr>
          <a:lstStyle/>
          <a:p>
            <a:r>
              <a:rPr lang="en-US" sz="1400" dirty="0" smtClean="0"/>
              <a:t>max pool</a:t>
            </a:r>
          </a:p>
          <a:p>
            <a:r>
              <a:rPr lang="en-US" sz="1400" dirty="0" smtClean="0"/>
              <a:t>2x2 filters </a:t>
            </a:r>
          </a:p>
          <a:p>
            <a:r>
              <a:rPr lang="en-US" sz="1400" dirty="0" smtClean="0"/>
              <a:t>and stride 2</a:t>
            </a:r>
            <a:endParaRPr lang="el-GR" sz="1400" dirty="0"/>
          </a:p>
        </p:txBody>
      </p:sp>
      <p:cxnSp>
        <p:nvCxnSpPr>
          <p:cNvPr id="16" name="Ευθύγραμμο βέλος σύνδεσης 15"/>
          <p:cNvCxnSpPr/>
          <p:nvPr/>
        </p:nvCxnSpPr>
        <p:spPr>
          <a:xfrm>
            <a:off x="4248385" y="4348906"/>
            <a:ext cx="1199367" cy="1270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65181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1280" y="6083300"/>
            <a:ext cx="7843420" cy="461665"/>
          </a:xfrm>
          <a:prstGeom prst="rect">
            <a:avLst/>
          </a:prstGeom>
        </p:spPr>
        <p:txBody>
          <a:bodyPr wrap="square">
            <a:spAutoFit/>
          </a:bodyPr>
          <a:lstStyle/>
          <a:p>
            <a:pPr algn="ctr"/>
            <a:r>
              <a:rPr lang="en-US" sz="1200" dirty="0" err="1"/>
              <a:t>Severyn</a:t>
            </a:r>
            <a:r>
              <a:rPr lang="en-US" sz="1200" dirty="0"/>
              <a:t>, </a:t>
            </a:r>
            <a:r>
              <a:rPr lang="en-US" sz="1200" dirty="0" err="1"/>
              <a:t>Aliaksei</a:t>
            </a:r>
            <a:r>
              <a:rPr lang="en-US" sz="1200" dirty="0"/>
              <a:t>, and Alessandro </a:t>
            </a:r>
            <a:r>
              <a:rPr lang="en-US" sz="1200" dirty="0" err="1"/>
              <a:t>Moschitti</a:t>
            </a:r>
            <a:r>
              <a:rPr lang="en-US" sz="1200" dirty="0"/>
              <a:t>. "UNITN: Training Deep Convolutional Neural Network for Twitter Sentiment Classification." </a:t>
            </a:r>
            <a:r>
              <a:rPr lang="en-US" sz="1200" i="1" dirty="0" err="1"/>
              <a:t>SemEval</a:t>
            </a:r>
            <a:r>
              <a:rPr lang="en-US" sz="1200" i="1" dirty="0"/>
              <a:t>@ NAACL-HLT</a:t>
            </a:r>
            <a:r>
              <a:rPr lang="en-US" sz="1200" dirty="0"/>
              <a:t>. 2015.</a:t>
            </a:r>
            <a:endParaRPr lang="en-US" sz="1200" i="1" dirty="0">
              <a:latin typeface="Arial" charset="0"/>
              <a:ea typeface="Arial" charset="0"/>
              <a:cs typeface="Arial" charset="0"/>
            </a:endParaRPr>
          </a:p>
        </p:txBody>
      </p:sp>
      <p:sp>
        <p:nvSpPr>
          <p:cNvPr id="6"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CNN for text classification</a:t>
            </a:r>
            <a:endParaRPr lang="en-US" dirty="0"/>
          </a:p>
        </p:txBody>
      </p:sp>
      <p:pic>
        <p:nvPicPr>
          <p:cNvPr id="7" name="Εικόνα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300" y="1707139"/>
            <a:ext cx="7645400" cy="4040621"/>
          </a:xfrm>
          <a:prstGeom prst="rect">
            <a:avLst/>
          </a:prstGeom>
        </p:spPr>
      </p:pic>
    </p:spTree>
    <p:extLst>
      <p:ext uri="{BB962C8B-B14F-4D97-AF65-F5344CB8AC3E}">
        <p14:creationId xmlns:p14="http://schemas.microsoft.com/office/powerpoint/2010/main" val="896038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spcBef>
                <a:spcPts val="0"/>
              </a:spcBef>
              <a:buClrTx/>
              <a:buSzTx/>
              <a:buNone/>
              <a:defRPr/>
            </a:pPr>
            <a:r>
              <a:rPr lang="en-US" sz="4000" dirty="0">
                <a:solidFill>
                  <a:schemeClr val="tx1"/>
                </a:solidFill>
              </a:rPr>
              <a:t>the width m of the convolution filters is set to 5 </a:t>
            </a:r>
            <a:endParaRPr lang="en-US" sz="4000" dirty="0"/>
          </a:p>
          <a:p>
            <a:r>
              <a:rPr lang="en-US" sz="4000" dirty="0"/>
              <a:t>n = 300 feature maps</a:t>
            </a:r>
          </a:p>
          <a:p>
            <a:pPr marL="0" indent="0">
              <a:spcBef>
                <a:spcPts val="0"/>
              </a:spcBef>
              <a:buClrTx/>
              <a:buSzTx/>
              <a:buNone/>
              <a:defRPr/>
            </a:pPr>
            <a:r>
              <a:rPr lang="en-US" sz="4000" dirty="0"/>
              <a:t>first layer embeds words into low-dimensional vectors. </a:t>
            </a:r>
          </a:p>
          <a:p>
            <a:pPr marL="0" indent="0">
              <a:buNone/>
            </a:pPr>
            <a:endParaRPr lang="el-GR" sz="4000" dirty="0"/>
          </a:p>
        </p:txBody>
      </p:sp>
    </p:spTree>
    <p:extLst>
      <p:ext uri="{BB962C8B-B14F-4D97-AF65-F5344CB8AC3E}">
        <p14:creationId xmlns:p14="http://schemas.microsoft.com/office/powerpoint/2010/main" val="25586499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CNN with multiple filters</a:t>
            </a:r>
            <a:endParaRPr lang="en-US" dirty="0"/>
          </a:p>
        </p:txBody>
      </p:sp>
      <p:pic>
        <p:nvPicPr>
          <p:cNvPr id="7" name="Εικόνα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120" y="1752601"/>
            <a:ext cx="8229600" cy="3320866"/>
          </a:xfrm>
          <a:prstGeom prst="rect">
            <a:avLst/>
          </a:prstGeom>
        </p:spPr>
      </p:pic>
      <p:sp>
        <p:nvSpPr>
          <p:cNvPr id="8" name="Ορθογώνιο 7"/>
          <p:cNvSpPr/>
          <p:nvPr/>
        </p:nvSpPr>
        <p:spPr>
          <a:xfrm>
            <a:off x="1689100" y="4934967"/>
            <a:ext cx="6306720" cy="276999"/>
          </a:xfrm>
          <a:prstGeom prst="rect">
            <a:avLst/>
          </a:prstGeom>
        </p:spPr>
        <p:txBody>
          <a:bodyPr wrap="square">
            <a:spAutoFit/>
          </a:bodyPr>
          <a:lstStyle/>
          <a:p>
            <a:r>
              <a:rPr lang="en-US" sz="1200" i="1" dirty="0">
                <a:latin typeface="Arial" charset="0"/>
                <a:ea typeface="Arial" charset="0"/>
                <a:cs typeface="Arial" charset="0"/>
              </a:rPr>
              <a:t>Kim, </a:t>
            </a:r>
            <a:r>
              <a:rPr lang="en-US" sz="1200" i="1" dirty="0" smtClean="0">
                <a:latin typeface="Arial" charset="0"/>
                <a:ea typeface="Arial" charset="0"/>
                <a:cs typeface="Arial" charset="0"/>
              </a:rPr>
              <a:t>Y. “Convolutional </a:t>
            </a:r>
            <a:r>
              <a:rPr lang="en-US" sz="1200" i="1" dirty="0">
                <a:latin typeface="Arial" charset="0"/>
                <a:ea typeface="Arial" charset="0"/>
                <a:cs typeface="Arial" charset="0"/>
              </a:rPr>
              <a:t>Neural Networks for Sentence </a:t>
            </a:r>
            <a:r>
              <a:rPr lang="en-US" sz="1200" i="1" dirty="0" smtClean="0">
                <a:latin typeface="Arial" charset="0"/>
                <a:ea typeface="Arial" charset="0"/>
                <a:cs typeface="Arial" charset="0"/>
              </a:rPr>
              <a:t>Classification”, EMNLP (2014)</a:t>
            </a:r>
            <a:endParaRPr lang="el-GR" i="1" dirty="0"/>
          </a:p>
        </p:txBody>
      </p:sp>
      <p:sp>
        <p:nvSpPr>
          <p:cNvPr id="9" name="Ορθογώνιο 8"/>
          <p:cNvSpPr/>
          <p:nvPr/>
        </p:nvSpPr>
        <p:spPr>
          <a:xfrm>
            <a:off x="2699084" y="5678263"/>
            <a:ext cx="4286751" cy="369332"/>
          </a:xfrm>
          <a:prstGeom prst="rect">
            <a:avLst/>
          </a:prstGeom>
        </p:spPr>
        <p:txBody>
          <a:bodyPr wrap="none">
            <a:spAutoFit/>
          </a:bodyPr>
          <a:lstStyle/>
          <a:p>
            <a:pPr>
              <a:defRPr/>
            </a:pPr>
            <a:r>
              <a:rPr lang="en-US" dirty="0"/>
              <a:t>sliding over 3, 4 or 5 words at a </a:t>
            </a:r>
            <a:r>
              <a:rPr lang="en-US" dirty="0" smtClean="0"/>
              <a:t>time </a:t>
            </a:r>
            <a:endParaRPr lang="en-US" dirty="0"/>
          </a:p>
        </p:txBody>
      </p:sp>
    </p:spTree>
    <p:extLst>
      <p:ext uri="{BB962C8B-B14F-4D97-AF65-F5344CB8AC3E}">
        <p14:creationId xmlns:p14="http://schemas.microsoft.com/office/powerpoint/2010/main" val="3905936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Recurrent Neural Networks (RNNs)</a:t>
            </a:r>
            <a:endParaRPr lang="en-US" dirty="0"/>
          </a:p>
        </p:txBody>
      </p:sp>
      <p:sp>
        <p:nvSpPr>
          <p:cNvPr id="8" name="TextBox 7"/>
          <p:cNvSpPr txBox="1"/>
          <p:nvPr/>
        </p:nvSpPr>
        <p:spPr>
          <a:xfrm>
            <a:off x="137522" y="1592570"/>
            <a:ext cx="4642618" cy="923330"/>
          </a:xfrm>
          <a:prstGeom prst="rect">
            <a:avLst/>
          </a:prstGeom>
          <a:noFill/>
        </p:spPr>
        <p:txBody>
          <a:bodyPr wrap="none" rtlCol="0">
            <a:spAutoFit/>
          </a:bodyPr>
          <a:lstStyle/>
          <a:p>
            <a:r>
              <a:rPr lang="en-US" dirty="0"/>
              <a:t>Main RNN idea for text:</a:t>
            </a:r>
          </a:p>
          <a:p>
            <a:r>
              <a:rPr lang="en-US" dirty="0"/>
              <a:t>Condition on </a:t>
            </a:r>
            <a:r>
              <a:rPr lang="en-US" b="1" dirty="0">
                <a:solidFill>
                  <a:schemeClr val="accent2"/>
                </a:solidFill>
              </a:rPr>
              <a:t>all previous words</a:t>
            </a:r>
          </a:p>
          <a:p>
            <a:r>
              <a:rPr lang="en-US" dirty="0"/>
              <a:t>Use same set of weights at all time steps</a:t>
            </a:r>
            <a:endParaRPr lang="en-US" b="1" dirty="0">
              <a:solidFill>
                <a:schemeClr val="accent2"/>
              </a:solidFill>
            </a:endParaRPr>
          </a:p>
        </p:txBody>
      </p:sp>
      <p:grpSp>
        <p:nvGrpSpPr>
          <p:cNvPr id="11" name="Ομάδα 10"/>
          <p:cNvGrpSpPr/>
          <p:nvPr/>
        </p:nvGrpSpPr>
        <p:grpSpPr>
          <a:xfrm>
            <a:off x="234631" y="2646484"/>
            <a:ext cx="6385547" cy="1943100"/>
            <a:chOff x="317500" y="3004996"/>
            <a:chExt cx="6843411" cy="2240104"/>
          </a:xfrm>
        </p:grpSpPr>
        <p:pic>
          <p:nvPicPr>
            <p:cNvPr id="3" name="Εικόνα 2"/>
            <p:cNvPicPr>
              <a:picLocks noChangeAspect="1"/>
            </p:cNvPicPr>
            <p:nvPr/>
          </p:nvPicPr>
          <p:blipFill>
            <a:blip r:embed="rId3"/>
            <a:stretch>
              <a:fillRect/>
            </a:stretch>
          </p:blipFill>
          <p:spPr>
            <a:xfrm>
              <a:off x="317500" y="3004996"/>
              <a:ext cx="4069180" cy="2240104"/>
            </a:xfrm>
            <a:prstGeom prst="rect">
              <a:avLst/>
            </a:prstGeom>
            <a:ln>
              <a:solidFill>
                <a:schemeClr val="accent1"/>
              </a:solidFill>
            </a:ln>
          </p:spPr>
        </p:pic>
        <p:pic>
          <p:nvPicPr>
            <p:cNvPr id="5" name="Εικόνα 4"/>
            <p:cNvPicPr>
              <a:picLocks noChangeAspect="1"/>
            </p:cNvPicPr>
            <p:nvPr/>
          </p:nvPicPr>
          <p:blipFill>
            <a:blip r:embed="rId4"/>
            <a:stretch>
              <a:fillRect/>
            </a:stretch>
          </p:blipFill>
          <p:spPr>
            <a:xfrm>
              <a:off x="4886744" y="3122126"/>
              <a:ext cx="2274167" cy="1888715"/>
            </a:xfrm>
            <a:prstGeom prst="rect">
              <a:avLst/>
            </a:prstGeom>
            <a:ln>
              <a:solidFill>
                <a:schemeClr val="accent1"/>
              </a:solidFill>
            </a:ln>
          </p:spPr>
        </p:pic>
        <mc:AlternateContent xmlns:mc="http://schemas.openxmlformats.org/markup-compatibility/2006" xmlns:a14="http://schemas.microsoft.com/office/drawing/2010/main">
          <mc:Choice Requires="a14">
            <p:sp>
              <p:nvSpPr>
                <p:cNvPr id="10" name="TextBox 9"/>
                <p:cNvSpPr txBox="1"/>
                <p:nvPr/>
              </p:nvSpPr>
              <p:spPr>
                <a:xfrm>
                  <a:off x="4453169" y="3880763"/>
                  <a:ext cx="36708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sz="2800" i="1" smtClean="0">
                            <a:latin typeface="Cambria Math" charset="0"/>
                          </a:rPr>
                          <m:t>≜</m:t>
                        </m:r>
                      </m:oMath>
                    </m:oMathPara>
                  </a14:m>
                  <a:endParaRPr lang="el-GR" dirty="0"/>
                </a:p>
              </p:txBody>
            </p:sp>
          </mc:Choice>
          <mc:Fallback xmlns="">
            <p:sp>
              <p:nvSpPr>
                <p:cNvPr id="10" name="TextBox 9"/>
                <p:cNvSpPr txBox="1">
                  <a:spLocks noRot="1" noChangeAspect="1" noMove="1" noResize="1" noEditPoints="1" noAdjustHandles="1" noChangeArrowheads="1" noChangeShapeType="1" noTextEdit="1"/>
                </p:cNvSpPr>
                <p:nvPr/>
              </p:nvSpPr>
              <p:spPr>
                <a:xfrm>
                  <a:off x="4453169" y="3880763"/>
                  <a:ext cx="367087" cy="430887"/>
                </a:xfrm>
                <a:prstGeom prst="rect">
                  <a:avLst/>
                </a:prstGeom>
                <a:blipFill rotWithShape="0">
                  <a:blip r:embed="rId5"/>
                  <a:stretch>
                    <a:fillRect/>
                  </a:stretch>
                </a:blipFill>
              </p:spPr>
              <p:txBody>
                <a:bodyPr/>
                <a:lstStyle/>
                <a:p>
                  <a:r>
                    <a:rPr lang="el-GR">
                      <a:noFill/>
                    </a:rPr>
                    <a:t> </a:t>
                  </a:r>
                </a:p>
              </p:txBody>
            </p:sp>
          </mc:Fallback>
        </mc:AlternateContent>
      </p:grpSp>
      <mc:AlternateContent xmlns:mc="http://schemas.openxmlformats.org/markup-compatibility/2006" xmlns:a14="http://schemas.microsoft.com/office/drawing/2010/main">
        <mc:Choice Requires="a14">
          <p:sp>
            <p:nvSpPr>
              <p:cNvPr id="13" name="Ορθογώνιο 12"/>
              <p:cNvSpPr/>
              <p:nvPr/>
            </p:nvSpPr>
            <p:spPr>
              <a:xfrm>
                <a:off x="5029200" y="2251928"/>
                <a:ext cx="3653564" cy="4129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a:rPr>
                          </m:ctrlPr>
                        </m:sSubPr>
                        <m:e>
                          <m:r>
                            <a:rPr lang="en-US" sz="2000" b="0" i="1" smtClean="0">
                              <a:solidFill>
                                <a:schemeClr val="tx1"/>
                              </a:solidFill>
                              <a:latin typeface="Cambria Math" charset="0"/>
                            </a:rPr>
                            <m:t>h</m:t>
                          </m:r>
                        </m:e>
                        <m:sub>
                          <m:r>
                            <a:rPr lang="en-US" sz="2000" b="0" i="1" smtClean="0">
                              <a:solidFill>
                                <a:schemeClr val="tx1"/>
                              </a:solidFill>
                              <a:latin typeface="Cambria Math" charset="0"/>
                            </a:rPr>
                            <m:t>𝑡</m:t>
                          </m:r>
                        </m:sub>
                      </m:sSub>
                      <m:r>
                        <a:rPr lang="en-US" sz="2000" b="0" i="1">
                          <a:solidFill>
                            <a:schemeClr val="tx1"/>
                          </a:solidFill>
                          <a:latin typeface="Cambria Math" charset="0"/>
                        </a:rPr>
                        <m:t>=  </m:t>
                      </m:r>
                      <m:r>
                        <a:rPr lang="el-GR" sz="2000" b="0" i="1">
                          <a:solidFill>
                            <a:schemeClr val="tx1"/>
                          </a:solidFill>
                          <a:latin typeface="Cambria Math" charset="0"/>
                        </a:rPr>
                        <m:t>𝜎</m:t>
                      </m:r>
                      <m:r>
                        <a:rPr lang="el-GR" sz="2000" b="0" i="1">
                          <a:solidFill>
                            <a:schemeClr val="tx1"/>
                          </a:solidFill>
                          <a:latin typeface="Cambria Math" charset="0"/>
                        </a:rPr>
                        <m:t>(</m:t>
                      </m:r>
                      <m:sSup>
                        <m:sSupPr>
                          <m:ctrlPr>
                            <a:rPr lang="el-GR" sz="2000" i="1" smtClean="0">
                              <a:solidFill>
                                <a:schemeClr val="tx1"/>
                              </a:solidFill>
                              <a:latin typeface="Cambria Math"/>
                            </a:rPr>
                          </m:ctrlPr>
                        </m:sSupPr>
                        <m:e>
                          <m:r>
                            <a:rPr lang="en-US" sz="2000" b="0" i="1" smtClean="0">
                              <a:solidFill>
                                <a:schemeClr val="tx1"/>
                              </a:solidFill>
                              <a:latin typeface="Cambria Math" charset="0"/>
                            </a:rPr>
                            <m:t>𝑊</m:t>
                          </m:r>
                        </m:e>
                        <m:sup>
                          <m:r>
                            <a:rPr lang="en-US" sz="2000" b="0" i="1" smtClean="0">
                              <a:solidFill>
                                <a:schemeClr val="tx1"/>
                              </a:solidFill>
                              <a:latin typeface="Cambria Math" charset="0"/>
                            </a:rPr>
                            <m:t>(</m:t>
                          </m:r>
                          <m:r>
                            <a:rPr lang="en-US" sz="2000" b="0" i="1" smtClean="0">
                              <a:solidFill>
                                <a:schemeClr val="tx1"/>
                              </a:solidFill>
                              <a:latin typeface="Cambria Math" charset="0"/>
                            </a:rPr>
                            <m:t>hh</m:t>
                          </m:r>
                          <m:r>
                            <a:rPr lang="en-US" sz="2000" b="0" i="1" smtClean="0">
                              <a:solidFill>
                                <a:schemeClr val="tx1"/>
                              </a:solidFill>
                              <a:latin typeface="Cambria Math" charset="0"/>
                            </a:rPr>
                            <m:t>)</m:t>
                          </m:r>
                        </m:sup>
                      </m:sSup>
                      <m:sSub>
                        <m:sSubPr>
                          <m:ctrlPr>
                            <a:rPr lang="en-US" sz="2000" i="1">
                              <a:solidFill>
                                <a:schemeClr val="tx1"/>
                              </a:solidFill>
                              <a:latin typeface="Cambria Math"/>
                            </a:rPr>
                          </m:ctrlPr>
                        </m:sSubPr>
                        <m:e>
                          <m:r>
                            <a:rPr lang="en-US" sz="2000" b="0" i="1">
                              <a:solidFill>
                                <a:schemeClr val="tx1"/>
                              </a:solidFill>
                              <a:latin typeface="Cambria Math" charset="0"/>
                            </a:rPr>
                            <m:t>h</m:t>
                          </m:r>
                        </m:e>
                        <m:sub>
                          <m:r>
                            <a:rPr lang="en-US" sz="2000" b="0" i="1">
                              <a:solidFill>
                                <a:schemeClr val="tx1"/>
                              </a:solidFill>
                              <a:latin typeface="Cambria Math" charset="0"/>
                            </a:rPr>
                            <m:t>𝑡</m:t>
                          </m:r>
                          <m:r>
                            <a:rPr lang="en-US" sz="2000" b="0" i="1" smtClean="0">
                              <a:solidFill>
                                <a:schemeClr val="tx1"/>
                              </a:solidFill>
                              <a:latin typeface="Cambria Math" charset="0"/>
                            </a:rPr>
                            <m:t>−1</m:t>
                          </m:r>
                        </m:sub>
                      </m:sSub>
                      <m:r>
                        <a:rPr lang="en-US" sz="2000" b="0" i="1">
                          <a:solidFill>
                            <a:schemeClr val="tx1"/>
                          </a:solidFill>
                          <a:latin typeface="Cambria Math" charset="0"/>
                        </a:rPr>
                        <m:t>+</m:t>
                      </m:r>
                      <m:sSup>
                        <m:sSupPr>
                          <m:ctrlPr>
                            <a:rPr lang="el-GR" sz="2000" i="1">
                              <a:solidFill>
                                <a:schemeClr val="tx1"/>
                              </a:solidFill>
                              <a:latin typeface="Cambria Math"/>
                            </a:rPr>
                          </m:ctrlPr>
                        </m:sSupPr>
                        <m:e>
                          <m:r>
                            <a:rPr lang="en-US" sz="2000" b="0" i="1">
                              <a:solidFill>
                                <a:schemeClr val="tx1"/>
                              </a:solidFill>
                              <a:latin typeface="Cambria Math" charset="0"/>
                            </a:rPr>
                            <m:t>𝑊</m:t>
                          </m:r>
                        </m:e>
                        <m:sup>
                          <m:r>
                            <a:rPr lang="en-US" sz="2000" b="0" i="1">
                              <a:solidFill>
                                <a:schemeClr val="tx1"/>
                              </a:solidFill>
                              <a:latin typeface="Cambria Math" charset="0"/>
                            </a:rPr>
                            <m:t>(</m:t>
                          </m:r>
                          <m:r>
                            <a:rPr lang="en-US" sz="2000" b="0" i="1">
                              <a:solidFill>
                                <a:schemeClr val="tx1"/>
                              </a:solidFill>
                              <a:latin typeface="Cambria Math" charset="0"/>
                            </a:rPr>
                            <m:t>h𝑥</m:t>
                          </m:r>
                          <m:r>
                            <a:rPr lang="en-US" sz="2000" b="0" i="1">
                              <a:solidFill>
                                <a:schemeClr val="tx1"/>
                              </a:solidFill>
                              <a:latin typeface="Cambria Math" charset="0"/>
                            </a:rPr>
                            <m:t>)</m:t>
                          </m:r>
                        </m:sup>
                      </m:sSup>
                      <m:sSub>
                        <m:sSubPr>
                          <m:ctrlPr>
                            <a:rPr lang="en-US" sz="2000" i="1" smtClean="0">
                              <a:solidFill>
                                <a:schemeClr val="tx1"/>
                              </a:solidFill>
                              <a:latin typeface="Cambria Math"/>
                            </a:rPr>
                          </m:ctrlPr>
                        </m:sSubPr>
                        <m:e>
                          <m:r>
                            <a:rPr lang="en-US" sz="2000" b="0" i="1" smtClean="0">
                              <a:solidFill>
                                <a:schemeClr val="tx1"/>
                              </a:solidFill>
                              <a:latin typeface="Cambria Math" charset="0"/>
                            </a:rPr>
                            <m:t>𝑥</m:t>
                          </m:r>
                        </m:e>
                        <m:sub>
                          <m:r>
                            <a:rPr lang="en-US" sz="2000" b="0" i="1">
                              <a:solidFill>
                                <a:schemeClr val="tx1"/>
                              </a:solidFill>
                              <a:latin typeface="Cambria Math" charset="0"/>
                            </a:rPr>
                            <m:t>𝑡</m:t>
                          </m:r>
                        </m:sub>
                      </m:sSub>
                      <m:r>
                        <a:rPr lang="en-US" sz="2000" b="0" i="1">
                          <a:solidFill>
                            <a:schemeClr val="tx1"/>
                          </a:solidFill>
                          <a:latin typeface="Cambria Math" charset="0"/>
                        </a:rPr>
                        <m:t>)</m:t>
                      </m:r>
                    </m:oMath>
                  </m:oMathPara>
                </a14:m>
                <a:endParaRPr lang="el-GR" sz="2000" dirty="0">
                  <a:solidFill>
                    <a:schemeClr val="tx1"/>
                  </a:solidFill>
                </a:endParaRPr>
              </a:p>
            </p:txBody>
          </p:sp>
        </mc:Choice>
        <mc:Fallback xmlns="">
          <p:sp>
            <p:nvSpPr>
              <p:cNvPr id="13" name="Ορθογώνιο 12"/>
              <p:cNvSpPr>
                <a:spLocks noRot="1" noChangeAspect="1" noMove="1" noResize="1" noEditPoints="1" noAdjustHandles="1" noChangeArrowheads="1" noChangeShapeType="1" noTextEdit="1"/>
              </p:cNvSpPr>
              <p:nvPr/>
            </p:nvSpPr>
            <p:spPr>
              <a:xfrm>
                <a:off x="5029200" y="2251928"/>
                <a:ext cx="3653564" cy="412934"/>
              </a:xfrm>
              <a:prstGeom prst="rect">
                <a:avLst/>
              </a:prstGeom>
              <a:blipFill rotWithShape="0">
                <a:blip r:embed="rId6"/>
                <a:stretch>
                  <a:fillRect t="-89706" b="-123529"/>
                </a:stretch>
              </a:blipFill>
            </p:spPr>
            <p:txBody>
              <a:bodyPr/>
              <a:lstStyle/>
              <a:p>
                <a:r>
                  <a:rPr lang="el-GR">
                    <a:noFill/>
                  </a:rPr>
                  <a:t> </a:t>
                </a:r>
              </a:p>
            </p:txBody>
          </p:sp>
        </mc:Fallback>
      </mc:AlternateContent>
      <p:sp>
        <p:nvSpPr>
          <p:cNvPr id="17" name="TextBox 16"/>
          <p:cNvSpPr txBox="1"/>
          <p:nvPr/>
        </p:nvSpPr>
        <p:spPr>
          <a:xfrm>
            <a:off x="234631" y="5766992"/>
            <a:ext cx="3586238" cy="369332"/>
          </a:xfrm>
          <a:prstGeom prst="rect">
            <a:avLst/>
          </a:prstGeom>
          <a:noFill/>
        </p:spPr>
        <p:txBody>
          <a:bodyPr wrap="none" rtlCol="0">
            <a:spAutoFit/>
          </a:bodyPr>
          <a:lstStyle/>
          <a:p>
            <a:pPr marL="285750" indent="-285750">
              <a:buSzPct val="120000"/>
              <a:buFont typeface="AppleColorEmoji" charset="0"/>
              <a:buChar char="😞"/>
            </a:pPr>
            <a:r>
              <a:rPr lang="en-US" dirty="0" smtClean="0">
                <a:hlinkClick r:id="rId7"/>
              </a:rPr>
              <a:t>Vanishing gradient problem</a:t>
            </a:r>
            <a:endParaRPr lang="el-GR" dirty="0"/>
          </a:p>
        </p:txBody>
      </p:sp>
      <p:pic>
        <p:nvPicPr>
          <p:cNvPr id="18" name="Εικόνα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20869" y="4818496"/>
            <a:ext cx="5169669" cy="1618196"/>
          </a:xfrm>
          <a:prstGeom prst="rect">
            <a:avLst/>
          </a:prstGeom>
        </p:spPr>
      </p:pic>
      <p:sp>
        <p:nvSpPr>
          <p:cNvPr id="19" name="TextBox 18"/>
          <p:cNvSpPr txBox="1"/>
          <p:nvPr/>
        </p:nvSpPr>
        <p:spPr>
          <a:xfrm>
            <a:off x="234631" y="5107694"/>
            <a:ext cx="3280065" cy="369332"/>
          </a:xfrm>
          <a:prstGeom prst="rect">
            <a:avLst/>
          </a:prstGeom>
          <a:noFill/>
        </p:spPr>
        <p:txBody>
          <a:bodyPr wrap="none" rtlCol="0">
            <a:spAutoFit/>
          </a:bodyPr>
          <a:lstStyle/>
          <a:p>
            <a:pPr marL="285750" indent="-285750">
              <a:buSzPct val="120000"/>
              <a:buFont typeface="AppleColorEmoji" charset="0"/>
              <a:buChar char="😁"/>
            </a:pPr>
            <a:r>
              <a:rPr lang="en-US" dirty="0" smtClean="0"/>
              <a:t>Stack them up, Lego fun!</a:t>
            </a:r>
            <a:endParaRPr lang="el-GR" dirty="0"/>
          </a:p>
        </p:txBody>
      </p:sp>
      <p:sp>
        <p:nvSpPr>
          <p:cNvPr id="20" name="TextBox 19"/>
          <p:cNvSpPr txBox="1"/>
          <p:nvPr/>
        </p:nvSpPr>
        <p:spPr>
          <a:xfrm>
            <a:off x="7620000" y="3467100"/>
            <a:ext cx="184731" cy="369332"/>
          </a:xfrm>
          <a:prstGeom prst="rect">
            <a:avLst/>
          </a:prstGeom>
          <a:noFill/>
        </p:spPr>
        <p:txBody>
          <a:bodyPr wrap="none" rtlCol="0">
            <a:spAutoFit/>
          </a:bodyPr>
          <a:lstStyle/>
          <a:p>
            <a:endParaRPr lang="el-GR" dirty="0"/>
          </a:p>
        </p:txBody>
      </p:sp>
      <p:sp>
        <p:nvSpPr>
          <p:cNvPr id="21" name="Ορθογώνιο 20"/>
          <p:cNvSpPr/>
          <p:nvPr/>
        </p:nvSpPr>
        <p:spPr>
          <a:xfrm>
            <a:off x="1749491" y="6355608"/>
            <a:ext cx="7708900" cy="276999"/>
          </a:xfrm>
          <a:prstGeom prst="rect">
            <a:avLst/>
          </a:prstGeom>
        </p:spPr>
        <p:txBody>
          <a:bodyPr wrap="square">
            <a:spAutoFit/>
          </a:bodyPr>
          <a:lstStyle/>
          <a:p>
            <a:r>
              <a:rPr lang="en-US" sz="1200" i="1" dirty="0">
                <a:latin typeface="Arial" charset="0"/>
                <a:ea typeface="Arial" charset="0"/>
                <a:cs typeface="Arial" charset="0"/>
              </a:rPr>
              <a:t>https://</a:t>
            </a:r>
            <a:r>
              <a:rPr lang="en-US" sz="1200" i="1" dirty="0" err="1">
                <a:latin typeface="Arial" charset="0"/>
                <a:ea typeface="Arial" charset="0"/>
                <a:cs typeface="Arial" charset="0"/>
              </a:rPr>
              <a:t>discuss.pytorch.org</a:t>
            </a:r>
            <a:r>
              <a:rPr lang="en-US" sz="1200" i="1" dirty="0">
                <a:latin typeface="Arial" charset="0"/>
                <a:ea typeface="Arial" charset="0"/>
                <a:cs typeface="Arial" charset="0"/>
              </a:rPr>
              <a:t>/uploads/default/original/1X/6415da0424dd66f2f5b134709b92baa59e604c55.jpg</a:t>
            </a:r>
            <a:endParaRPr lang="el-GR" sz="1200" i="1" dirty="0">
              <a:latin typeface="Arial" charset="0"/>
              <a:ea typeface="Arial" charset="0"/>
              <a:cs typeface="Arial" charset="0"/>
            </a:endParaRPr>
          </a:p>
        </p:txBody>
      </p:sp>
      <p:sp>
        <p:nvSpPr>
          <p:cNvPr id="22" name="Ορθογώνιο 21"/>
          <p:cNvSpPr/>
          <p:nvPr/>
        </p:nvSpPr>
        <p:spPr>
          <a:xfrm>
            <a:off x="285768" y="4657578"/>
            <a:ext cx="2927445" cy="230832"/>
          </a:xfrm>
          <a:prstGeom prst="rect">
            <a:avLst/>
          </a:prstGeom>
        </p:spPr>
        <p:txBody>
          <a:bodyPr wrap="square">
            <a:spAutoFit/>
          </a:bodyPr>
          <a:lstStyle/>
          <a:p>
            <a:r>
              <a:rPr lang="en-US" sz="900" i="1" dirty="0">
                <a:latin typeface="Arial" charset="0"/>
                <a:ea typeface="Arial" charset="0"/>
                <a:cs typeface="Arial" charset="0"/>
              </a:rPr>
              <a:t>https://</a:t>
            </a:r>
            <a:r>
              <a:rPr lang="en-US" sz="900" i="1" dirty="0" err="1">
                <a:latin typeface="Arial" charset="0"/>
                <a:ea typeface="Arial" charset="0"/>
                <a:cs typeface="Arial" charset="0"/>
              </a:rPr>
              <a:t>pbs.twimg.com</a:t>
            </a:r>
            <a:r>
              <a:rPr lang="en-US" sz="900" i="1" dirty="0">
                <a:latin typeface="Arial" charset="0"/>
                <a:ea typeface="Arial" charset="0"/>
                <a:cs typeface="Arial" charset="0"/>
              </a:rPr>
              <a:t>/media/C2j-8j5UsAACgEK.jpg</a:t>
            </a:r>
          </a:p>
        </p:txBody>
      </p:sp>
    </p:spTree>
    <p:extLst>
      <p:ext uri="{BB962C8B-B14F-4D97-AF65-F5344CB8AC3E}">
        <p14:creationId xmlns:p14="http://schemas.microsoft.com/office/powerpoint/2010/main" val="9967138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1"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Bidirectional RNNs</a:t>
            </a:r>
            <a:endParaRPr lang="en-US" dirty="0"/>
          </a:p>
        </p:txBody>
      </p:sp>
      <p:sp>
        <p:nvSpPr>
          <p:cNvPr id="15" name="AutoShape 6" descr="/var/folders/86/bm6qd9v503vfsddhv99qv8rr0000gn/T/com.microsoft.Powerpoint/WebArchiveCopyPasteTempFiles/latex.php?latex=t&amp;bg=ffffff&amp;fg=000&amp;s=0"/>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pic>
        <p:nvPicPr>
          <p:cNvPr id="16" name="Εικόνα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522" y="2479634"/>
            <a:ext cx="4160296" cy="2718231"/>
          </a:xfrm>
          <a:prstGeom prst="rect">
            <a:avLst/>
          </a:prstGeom>
        </p:spPr>
      </p:pic>
      <mc:AlternateContent xmlns:mc="http://schemas.openxmlformats.org/markup-compatibility/2006" xmlns:a14="http://schemas.microsoft.com/office/drawing/2010/main">
        <mc:Choice Requires="a14">
          <p:sp>
            <p:nvSpPr>
              <p:cNvPr id="18" name="Ορθογώνιο 17"/>
              <p:cNvSpPr/>
              <p:nvPr/>
            </p:nvSpPr>
            <p:spPr>
              <a:xfrm>
                <a:off x="294856" y="5696106"/>
                <a:ext cx="8285409" cy="709553"/>
              </a:xfrm>
              <a:prstGeom prst="rect">
                <a:avLst/>
              </a:prstGeom>
            </p:spPr>
            <p:txBody>
              <a:bodyPr wrap="square">
                <a:spAutoFit/>
              </a:bodyPr>
              <a:lstStyle/>
              <a:p>
                <a:pPr lvl="0" defTabSz="914400" eaLnBrk="0" fontAlgn="base" hangingPunct="0">
                  <a:spcBef>
                    <a:spcPct val="0"/>
                  </a:spcBef>
                  <a:spcAft>
                    <a:spcPct val="0"/>
                  </a:spcAft>
                </a:pPr>
                <a:r>
                  <a:rPr lang="el-GR" altLang="el-GR" dirty="0" err="1"/>
                  <a:t>two</a:t>
                </a:r>
                <a:r>
                  <a:rPr lang="el-GR" altLang="el-GR" dirty="0"/>
                  <a:t> </a:t>
                </a:r>
                <a:r>
                  <a:rPr lang="el-GR" altLang="el-GR" dirty="0" err="1"/>
                  <a:t>RNNs</a:t>
                </a:r>
                <a:r>
                  <a:rPr lang="el-GR" altLang="el-GR" dirty="0"/>
                  <a:t> </a:t>
                </a:r>
                <a:r>
                  <a:rPr lang="el-GR" altLang="el-GR" dirty="0" err="1"/>
                  <a:t>stacked</a:t>
                </a:r>
                <a:r>
                  <a:rPr lang="el-GR" altLang="el-GR" dirty="0"/>
                  <a:t> on </a:t>
                </a:r>
                <a:r>
                  <a:rPr lang="el-GR" altLang="el-GR" dirty="0" err="1"/>
                  <a:t>top</a:t>
                </a:r>
                <a:r>
                  <a:rPr lang="el-GR" altLang="el-GR" dirty="0"/>
                  <a:t> of </a:t>
                </a:r>
                <a:r>
                  <a:rPr lang="el-GR" altLang="el-GR" dirty="0" err="1"/>
                  <a:t>each</a:t>
                </a:r>
                <a:r>
                  <a:rPr lang="el-GR" altLang="el-GR" dirty="0"/>
                  <a:t> </a:t>
                </a:r>
                <a:r>
                  <a:rPr lang="el-GR" altLang="el-GR" dirty="0" err="1"/>
                  <a:t>other</a:t>
                </a:r>
                <a:endParaRPr lang="en-US" altLang="el-GR" dirty="0"/>
              </a:p>
              <a:p>
                <a:pPr lvl="0" defTabSz="914400" eaLnBrk="0" fontAlgn="base" hangingPunct="0">
                  <a:spcBef>
                    <a:spcPct val="0"/>
                  </a:spcBef>
                  <a:spcAft>
                    <a:spcPct val="0"/>
                  </a:spcAft>
                </a:pPr>
                <a:r>
                  <a:rPr lang="el-GR" altLang="el-GR" dirty="0" err="1"/>
                  <a:t>output</a:t>
                </a:r>
                <a:r>
                  <a:rPr lang="el-GR" altLang="el-GR" dirty="0"/>
                  <a:t> </a:t>
                </a:r>
                <a:r>
                  <a:rPr lang="el-GR" altLang="el-GR" dirty="0" err="1"/>
                  <a:t>is</a:t>
                </a:r>
                <a:r>
                  <a:rPr lang="el-GR" altLang="el-GR" dirty="0"/>
                  <a:t> </a:t>
                </a:r>
                <a:r>
                  <a:rPr lang="el-GR" altLang="el-GR" dirty="0" err="1"/>
                  <a:t>computed</a:t>
                </a:r>
                <a:r>
                  <a:rPr lang="el-GR" altLang="el-GR" dirty="0"/>
                  <a:t> </a:t>
                </a:r>
                <a:r>
                  <a:rPr lang="el-GR" altLang="el-GR" dirty="0" err="1"/>
                  <a:t>based</a:t>
                </a:r>
                <a:r>
                  <a:rPr lang="el-GR" altLang="el-GR" dirty="0"/>
                  <a:t> on the </a:t>
                </a:r>
                <a:r>
                  <a:rPr lang="el-GR" altLang="el-GR" dirty="0" err="1" smtClean="0"/>
                  <a:t>hidden</a:t>
                </a:r>
                <a:r>
                  <a:rPr lang="el-GR" altLang="el-GR" dirty="0" smtClean="0"/>
                  <a:t> </a:t>
                </a:r>
                <a:r>
                  <a:rPr lang="el-GR" altLang="el-GR" dirty="0" err="1"/>
                  <a:t>state</a:t>
                </a:r>
                <a:r>
                  <a:rPr lang="el-GR" altLang="el-GR" dirty="0"/>
                  <a:t> of </a:t>
                </a:r>
                <a:r>
                  <a:rPr lang="el-GR" altLang="el-GR" dirty="0" err="1"/>
                  <a:t>both</a:t>
                </a:r>
                <a:r>
                  <a:rPr lang="el-GR" altLang="el-GR" dirty="0"/>
                  <a:t> </a:t>
                </a:r>
                <a:r>
                  <a:rPr lang="el-GR" altLang="el-GR" dirty="0" err="1" smtClean="0"/>
                  <a:t>RNNs</a:t>
                </a:r>
                <a:r>
                  <a:rPr lang="en-US" altLang="el-GR" dirty="0" smtClean="0"/>
                  <a:t> </a:t>
                </a:r>
                <a14:m>
                  <m:oMath xmlns:m="http://schemas.openxmlformats.org/officeDocument/2006/math">
                    <m:d>
                      <m:dPr>
                        <m:begChr m:val="["/>
                        <m:endChr m:val="]"/>
                        <m:ctrlPr>
                          <a:rPr lang="mr-IN" i="1">
                            <a:latin typeface="Cambria Math"/>
                          </a:rPr>
                        </m:ctrlPr>
                      </m:dPr>
                      <m:e>
                        <m:sSub>
                          <m:sSubPr>
                            <m:ctrlPr>
                              <a:rPr lang="en-US" i="1">
                                <a:latin typeface="Cambria Math"/>
                              </a:rPr>
                            </m:ctrlPr>
                          </m:sSubPr>
                          <m:e>
                            <m:acc>
                              <m:accPr>
                                <m:chr m:val="⃑"/>
                                <m:ctrlPr>
                                  <a:rPr lang="en-US" i="1">
                                    <a:latin typeface="Cambria Math"/>
                                  </a:rPr>
                                </m:ctrlPr>
                              </m:accPr>
                              <m:e>
                                <m:r>
                                  <a:rPr lang="en-US" i="1">
                                    <a:latin typeface="Cambria Math" charset="0"/>
                                  </a:rPr>
                                  <m:t>h</m:t>
                                </m:r>
                              </m:e>
                            </m:acc>
                          </m:e>
                          <m:sub>
                            <m:r>
                              <a:rPr lang="en-US" i="1">
                                <a:latin typeface="Cambria Math" charset="0"/>
                              </a:rPr>
                              <m:t>𝑡</m:t>
                            </m:r>
                          </m:sub>
                        </m:sSub>
                        <m:sSub>
                          <m:sSubPr>
                            <m:ctrlPr>
                              <a:rPr lang="en-US" i="1">
                                <a:latin typeface="Cambria Math"/>
                              </a:rPr>
                            </m:ctrlPr>
                          </m:sSubPr>
                          <m:e>
                            <m:r>
                              <a:rPr lang="en-US" i="1">
                                <a:latin typeface="Cambria Math" charset="0"/>
                              </a:rPr>
                              <m:t>;</m:t>
                            </m:r>
                            <m:acc>
                              <m:accPr>
                                <m:chr m:val="⃖"/>
                                <m:ctrlPr>
                                  <a:rPr lang="en-US" i="1">
                                    <a:latin typeface="Cambria Math"/>
                                  </a:rPr>
                                </m:ctrlPr>
                              </m:accPr>
                              <m:e>
                                <m:r>
                                  <a:rPr lang="en-US" i="1">
                                    <a:latin typeface="Cambria Math" charset="0"/>
                                  </a:rPr>
                                  <m:t>h</m:t>
                                </m:r>
                              </m:e>
                            </m:acc>
                          </m:e>
                          <m:sub>
                            <m:r>
                              <a:rPr lang="en-US" i="1">
                                <a:latin typeface="Cambria Math" charset="0"/>
                              </a:rPr>
                              <m:t>𝑡</m:t>
                            </m:r>
                          </m:sub>
                        </m:sSub>
                      </m:e>
                    </m:d>
                    <m:r>
                      <a:rPr lang="en-US" i="1">
                        <a:latin typeface="Cambria Math" charset="0"/>
                      </a:rPr>
                      <m:t> </m:t>
                    </m:r>
                  </m:oMath>
                </a14:m>
                <a:endParaRPr lang="el-GR" altLang="el-GR" dirty="0"/>
              </a:p>
            </p:txBody>
          </p:sp>
        </mc:Choice>
        <mc:Fallback xmlns="">
          <p:sp>
            <p:nvSpPr>
              <p:cNvPr id="18" name="Ορθογώνιο 17"/>
              <p:cNvSpPr>
                <a:spLocks noRot="1" noChangeAspect="1" noMove="1" noResize="1" noEditPoints="1" noAdjustHandles="1" noChangeArrowheads="1" noChangeShapeType="1" noTextEdit="1"/>
              </p:cNvSpPr>
              <p:nvPr/>
            </p:nvSpPr>
            <p:spPr>
              <a:xfrm>
                <a:off x="294856" y="5696106"/>
                <a:ext cx="8285409" cy="709553"/>
              </a:xfrm>
              <a:prstGeom prst="rect">
                <a:avLst/>
              </a:prstGeom>
              <a:blipFill rotWithShape="0">
                <a:blip r:embed="rId3"/>
                <a:stretch>
                  <a:fillRect l="-588" t="-4274" b="-60684"/>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9" name="Ορθογώνιο 18"/>
              <p:cNvSpPr/>
              <p:nvPr/>
            </p:nvSpPr>
            <p:spPr>
              <a:xfrm>
                <a:off x="4398062" y="3350092"/>
                <a:ext cx="3311804" cy="4103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acc>
                            <m:accPr>
                              <m:chr m:val="⃖"/>
                              <m:ctrlPr>
                                <a:rPr lang="en-US" i="1" smtClean="0">
                                  <a:latin typeface="Cambria Math"/>
                                </a:rPr>
                              </m:ctrlPr>
                            </m:accPr>
                            <m:e>
                              <m:r>
                                <a:rPr lang="en-US" b="0" i="1" smtClean="0">
                                  <a:latin typeface="Cambria Math" charset="0"/>
                                </a:rPr>
                                <m:t>h</m:t>
                              </m:r>
                            </m:e>
                          </m:acc>
                        </m:e>
                        <m:sub>
                          <m:r>
                            <a:rPr lang="en-US" i="1">
                              <a:latin typeface="Cambria Math" charset="0"/>
                            </a:rPr>
                            <m:t>𝑡</m:t>
                          </m:r>
                        </m:sub>
                      </m:sSub>
                      <m:r>
                        <a:rPr lang="en-US" i="1">
                          <a:latin typeface="Cambria Math" charset="0"/>
                        </a:rPr>
                        <m:t>=  </m:t>
                      </m:r>
                      <m:r>
                        <a:rPr lang="el-GR" i="1">
                          <a:latin typeface="Cambria Math" charset="0"/>
                        </a:rPr>
                        <m:t>𝜎</m:t>
                      </m:r>
                      <m:r>
                        <a:rPr lang="el-GR" i="1">
                          <a:latin typeface="Cambria Math" charset="0"/>
                        </a:rPr>
                        <m:t>(</m:t>
                      </m:r>
                      <m:sSup>
                        <m:sSupPr>
                          <m:ctrlPr>
                            <a:rPr lang="el-GR" i="1">
                              <a:latin typeface="Cambria Math"/>
                            </a:rPr>
                          </m:ctrlPr>
                        </m:sSupPr>
                        <m:e>
                          <m:acc>
                            <m:accPr>
                              <m:chr m:val="⃖"/>
                              <m:ctrlPr>
                                <a:rPr lang="el-GR" i="1" smtClean="0">
                                  <a:latin typeface="Cambria Math"/>
                                </a:rPr>
                              </m:ctrlPr>
                            </m:accPr>
                            <m:e>
                              <m:r>
                                <a:rPr lang="en-US" b="0" i="1" smtClean="0">
                                  <a:latin typeface="Cambria Math" charset="0"/>
                                </a:rPr>
                                <m:t>𝑊</m:t>
                              </m:r>
                            </m:e>
                          </m:acc>
                        </m:e>
                        <m:sup>
                          <m:r>
                            <a:rPr lang="en-US" i="1">
                              <a:latin typeface="Cambria Math" charset="0"/>
                            </a:rPr>
                            <m:t>(</m:t>
                          </m:r>
                          <m:r>
                            <a:rPr lang="en-US" i="1">
                              <a:latin typeface="Cambria Math" charset="0"/>
                            </a:rPr>
                            <m:t>hh</m:t>
                          </m:r>
                          <m:r>
                            <a:rPr lang="en-US" i="1">
                              <a:latin typeface="Cambria Math" charset="0"/>
                            </a:rPr>
                            <m:t>)</m:t>
                          </m:r>
                        </m:sup>
                      </m:sSup>
                      <m:sSub>
                        <m:sSubPr>
                          <m:ctrlPr>
                            <a:rPr lang="en-US" i="1">
                              <a:latin typeface="Cambria Math"/>
                            </a:rPr>
                          </m:ctrlPr>
                        </m:sSubPr>
                        <m:e>
                          <m:acc>
                            <m:accPr>
                              <m:chr m:val="⃖"/>
                              <m:ctrlPr>
                                <a:rPr lang="en-US" i="1" smtClean="0">
                                  <a:latin typeface="Cambria Math"/>
                                </a:rPr>
                              </m:ctrlPr>
                            </m:accPr>
                            <m:e>
                              <m:r>
                                <a:rPr lang="en-US" b="0" i="1" smtClean="0">
                                  <a:latin typeface="Cambria Math" charset="0"/>
                                </a:rPr>
                                <m:t>h</m:t>
                              </m:r>
                            </m:e>
                          </m:acc>
                        </m:e>
                        <m:sub>
                          <m:r>
                            <a:rPr lang="en-US" i="1">
                              <a:latin typeface="Cambria Math" charset="0"/>
                            </a:rPr>
                            <m:t>𝑡</m:t>
                          </m:r>
                          <m:r>
                            <a:rPr lang="en-US" b="0" i="1" smtClean="0">
                              <a:latin typeface="Cambria Math" charset="0"/>
                            </a:rPr>
                            <m:t>+1</m:t>
                          </m:r>
                        </m:sub>
                      </m:sSub>
                      <m:r>
                        <a:rPr lang="en-US" i="1">
                          <a:latin typeface="Cambria Math" charset="0"/>
                        </a:rPr>
                        <m:t>+</m:t>
                      </m:r>
                      <m:sSup>
                        <m:sSupPr>
                          <m:ctrlPr>
                            <a:rPr lang="el-GR" i="1" smtClean="0">
                              <a:latin typeface="Cambria Math"/>
                            </a:rPr>
                          </m:ctrlPr>
                        </m:sSupPr>
                        <m:e>
                          <m:acc>
                            <m:accPr>
                              <m:chr m:val="⃖"/>
                              <m:ctrlPr>
                                <a:rPr lang="el-GR" i="1" smtClean="0">
                                  <a:latin typeface="Cambria Math"/>
                                </a:rPr>
                              </m:ctrlPr>
                            </m:accPr>
                            <m:e>
                              <m:r>
                                <a:rPr lang="en-US" b="0" i="1" smtClean="0">
                                  <a:latin typeface="Cambria Math" charset="0"/>
                                </a:rPr>
                                <m:t>𝑊</m:t>
                              </m:r>
                            </m:e>
                          </m:acc>
                        </m:e>
                        <m:sup>
                          <m:r>
                            <a:rPr lang="en-US" i="1">
                              <a:latin typeface="Cambria Math" charset="0"/>
                            </a:rPr>
                            <m:t>(</m:t>
                          </m:r>
                          <m:r>
                            <a:rPr lang="en-US" i="1">
                              <a:latin typeface="Cambria Math" charset="0"/>
                            </a:rPr>
                            <m:t>h𝑥</m:t>
                          </m:r>
                          <m:r>
                            <a:rPr lang="en-US" i="1">
                              <a:latin typeface="Cambria Math" charset="0"/>
                            </a:rPr>
                            <m:t>)</m:t>
                          </m:r>
                        </m:sup>
                      </m:sSup>
                      <m:sSub>
                        <m:sSubPr>
                          <m:ctrlPr>
                            <a:rPr lang="en-US" i="1">
                              <a:latin typeface="Cambria Math"/>
                            </a:rPr>
                          </m:ctrlPr>
                        </m:sSubPr>
                        <m:e>
                          <m:r>
                            <a:rPr lang="en-US" i="1">
                              <a:latin typeface="Cambria Math" charset="0"/>
                            </a:rPr>
                            <m:t>𝑥</m:t>
                          </m:r>
                        </m:e>
                        <m:sub>
                          <m:r>
                            <a:rPr lang="en-US" i="1">
                              <a:latin typeface="Cambria Math" charset="0"/>
                            </a:rPr>
                            <m:t>𝑡</m:t>
                          </m:r>
                        </m:sub>
                      </m:sSub>
                      <m:r>
                        <a:rPr lang="en-US" i="1">
                          <a:latin typeface="Cambria Math" charset="0"/>
                        </a:rPr>
                        <m:t>)</m:t>
                      </m:r>
                    </m:oMath>
                  </m:oMathPara>
                </a14:m>
                <a:endParaRPr lang="el-GR" dirty="0"/>
              </a:p>
            </p:txBody>
          </p:sp>
        </mc:Choice>
        <mc:Fallback xmlns="">
          <p:sp>
            <p:nvSpPr>
              <p:cNvPr id="19" name="Ορθογώνιο 18"/>
              <p:cNvSpPr>
                <a:spLocks noRot="1" noChangeAspect="1" noMove="1" noResize="1" noEditPoints="1" noAdjustHandles="1" noChangeArrowheads="1" noChangeShapeType="1" noTextEdit="1"/>
              </p:cNvSpPr>
              <p:nvPr/>
            </p:nvSpPr>
            <p:spPr>
              <a:xfrm>
                <a:off x="4398062" y="3350092"/>
                <a:ext cx="3311804" cy="410305"/>
              </a:xfrm>
              <a:prstGeom prst="rect">
                <a:avLst/>
              </a:prstGeom>
              <a:blipFill rotWithShape="0">
                <a:blip r:embed="rId4"/>
                <a:stretch>
                  <a:fillRect t="-76119" b="-111940"/>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20" name="Ορθογώνιο 19"/>
              <p:cNvSpPr/>
              <p:nvPr/>
            </p:nvSpPr>
            <p:spPr>
              <a:xfrm>
                <a:off x="4462961" y="2808988"/>
                <a:ext cx="3311804" cy="4103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acc>
                            <m:accPr>
                              <m:chr m:val="⃑"/>
                              <m:ctrlPr>
                                <a:rPr lang="en-US" i="1">
                                  <a:latin typeface="Cambria Math"/>
                                </a:rPr>
                              </m:ctrlPr>
                            </m:accPr>
                            <m:e>
                              <m:r>
                                <a:rPr lang="en-US" i="1">
                                  <a:latin typeface="Cambria Math" charset="0"/>
                                </a:rPr>
                                <m:t>h</m:t>
                              </m:r>
                            </m:e>
                          </m:acc>
                        </m:e>
                        <m:sub>
                          <m:r>
                            <a:rPr lang="en-US" i="1">
                              <a:latin typeface="Cambria Math" charset="0"/>
                            </a:rPr>
                            <m:t>𝑡</m:t>
                          </m:r>
                        </m:sub>
                      </m:sSub>
                      <m:r>
                        <a:rPr lang="en-US" i="1">
                          <a:latin typeface="Cambria Math" charset="0"/>
                        </a:rPr>
                        <m:t>=  </m:t>
                      </m:r>
                      <m:r>
                        <a:rPr lang="el-GR" i="1">
                          <a:latin typeface="Cambria Math" charset="0"/>
                        </a:rPr>
                        <m:t>𝜎</m:t>
                      </m:r>
                      <m:r>
                        <a:rPr lang="el-GR" i="1">
                          <a:latin typeface="Cambria Math" charset="0"/>
                        </a:rPr>
                        <m:t>(</m:t>
                      </m:r>
                      <m:sSup>
                        <m:sSupPr>
                          <m:ctrlPr>
                            <a:rPr lang="el-GR" i="1">
                              <a:latin typeface="Cambria Math"/>
                            </a:rPr>
                          </m:ctrlPr>
                        </m:sSupPr>
                        <m:e>
                          <m:acc>
                            <m:accPr>
                              <m:chr m:val="⃑"/>
                              <m:ctrlPr>
                                <a:rPr lang="el-GR" i="1">
                                  <a:latin typeface="Cambria Math"/>
                                </a:rPr>
                              </m:ctrlPr>
                            </m:accPr>
                            <m:e>
                              <m:r>
                                <a:rPr lang="en-US" i="1">
                                  <a:latin typeface="Cambria Math" charset="0"/>
                                </a:rPr>
                                <m:t>𝑊</m:t>
                              </m:r>
                            </m:e>
                          </m:acc>
                        </m:e>
                        <m:sup>
                          <m:r>
                            <a:rPr lang="en-US" i="1">
                              <a:latin typeface="Cambria Math" charset="0"/>
                            </a:rPr>
                            <m:t>(</m:t>
                          </m:r>
                          <m:r>
                            <a:rPr lang="en-US" i="1">
                              <a:latin typeface="Cambria Math" charset="0"/>
                            </a:rPr>
                            <m:t>hh</m:t>
                          </m:r>
                          <m:r>
                            <a:rPr lang="en-US" i="1">
                              <a:latin typeface="Cambria Math" charset="0"/>
                            </a:rPr>
                            <m:t>)</m:t>
                          </m:r>
                        </m:sup>
                      </m:sSup>
                      <m:sSub>
                        <m:sSubPr>
                          <m:ctrlPr>
                            <a:rPr lang="en-US" i="1">
                              <a:latin typeface="Cambria Math"/>
                            </a:rPr>
                          </m:ctrlPr>
                        </m:sSubPr>
                        <m:e>
                          <m:acc>
                            <m:accPr>
                              <m:chr m:val="⃑"/>
                              <m:ctrlPr>
                                <a:rPr lang="en-US" i="1">
                                  <a:latin typeface="Cambria Math"/>
                                </a:rPr>
                              </m:ctrlPr>
                            </m:accPr>
                            <m:e>
                              <m:r>
                                <a:rPr lang="en-US" i="1">
                                  <a:latin typeface="Cambria Math" charset="0"/>
                                </a:rPr>
                                <m:t>h</m:t>
                              </m:r>
                            </m:e>
                          </m:acc>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a:rPr>
                          </m:ctrlPr>
                        </m:sSupPr>
                        <m:e>
                          <m:acc>
                            <m:accPr>
                              <m:chr m:val="⃑"/>
                              <m:ctrlPr>
                                <a:rPr lang="el-GR" i="1">
                                  <a:latin typeface="Cambria Math"/>
                                </a:rPr>
                              </m:ctrlPr>
                            </m:accPr>
                            <m:e>
                              <m:r>
                                <a:rPr lang="en-US" i="1">
                                  <a:latin typeface="Cambria Math" charset="0"/>
                                </a:rPr>
                                <m:t>𝑊</m:t>
                              </m:r>
                            </m:e>
                          </m:acc>
                        </m:e>
                        <m:sup>
                          <m:r>
                            <a:rPr lang="en-US" i="1">
                              <a:latin typeface="Cambria Math" charset="0"/>
                            </a:rPr>
                            <m:t>(</m:t>
                          </m:r>
                          <m:r>
                            <a:rPr lang="en-US" i="1">
                              <a:latin typeface="Cambria Math" charset="0"/>
                            </a:rPr>
                            <m:t>h𝑥</m:t>
                          </m:r>
                          <m:r>
                            <a:rPr lang="en-US" i="1">
                              <a:latin typeface="Cambria Math" charset="0"/>
                            </a:rPr>
                            <m:t>)</m:t>
                          </m:r>
                        </m:sup>
                      </m:sSup>
                      <m:sSub>
                        <m:sSubPr>
                          <m:ctrlPr>
                            <a:rPr lang="en-US" i="1">
                              <a:latin typeface="Cambria Math"/>
                            </a:rPr>
                          </m:ctrlPr>
                        </m:sSubPr>
                        <m:e>
                          <m:r>
                            <a:rPr lang="en-US" i="1">
                              <a:latin typeface="Cambria Math" charset="0"/>
                            </a:rPr>
                            <m:t>𝑥</m:t>
                          </m:r>
                        </m:e>
                        <m:sub>
                          <m:r>
                            <a:rPr lang="en-US" i="1">
                              <a:latin typeface="Cambria Math" charset="0"/>
                            </a:rPr>
                            <m:t>𝑡</m:t>
                          </m:r>
                        </m:sub>
                      </m:sSub>
                      <m:r>
                        <a:rPr lang="en-US" i="1">
                          <a:latin typeface="Cambria Math" charset="0"/>
                        </a:rPr>
                        <m:t>)</m:t>
                      </m:r>
                    </m:oMath>
                  </m:oMathPara>
                </a14:m>
                <a:endParaRPr lang="el-GR" dirty="0"/>
              </a:p>
            </p:txBody>
          </p:sp>
        </mc:Choice>
        <mc:Fallback xmlns="">
          <p:sp>
            <p:nvSpPr>
              <p:cNvPr id="20" name="Ορθογώνιο 19"/>
              <p:cNvSpPr>
                <a:spLocks noRot="1" noChangeAspect="1" noMove="1" noResize="1" noEditPoints="1" noAdjustHandles="1" noChangeArrowheads="1" noChangeShapeType="1" noTextEdit="1"/>
              </p:cNvSpPr>
              <p:nvPr/>
            </p:nvSpPr>
            <p:spPr>
              <a:xfrm>
                <a:off x="4462961" y="2808988"/>
                <a:ext cx="3311804" cy="410305"/>
              </a:xfrm>
              <a:prstGeom prst="rect">
                <a:avLst/>
              </a:prstGeom>
              <a:blipFill rotWithShape="0">
                <a:blip r:embed="rId5"/>
                <a:stretch>
                  <a:fillRect t="-76119" b="-111940"/>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4462961" y="3876013"/>
                <a:ext cx="1938288" cy="432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charset="0"/>
                            </a:rPr>
                            <m:t>𝑦</m:t>
                          </m:r>
                        </m:e>
                        <m:sub>
                          <m:r>
                            <a:rPr lang="en-US" b="0" i="1" smtClean="0">
                              <a:latin typeface="Cambria Math" charset="0"/>
                            </a:rPr>
                            <m:t>𝑡</m:t>
                          </m:r>
                        </m:sub>
                      </m:sSub>
                      <m:r>
                        <a:rPr lang="en-US" b="0" i="1" smtClean="0">
                          <a:latin typeface="Cambria Math" charset="0"/>
                        </a:rPr>
                        <m:t>=</m:t>
                      </m:r>
                      <m:r>
                        <a:rPr lang="en-US" b="0" i="1" smtClean="0">
                          <a:latin typeface="Cambria Math" charset="0"/>
                        </a:rPr>
                        <m:t>𝑓</m:t>
                      </m:r>
                      <m:d>
                        <m:dPr>
                          <m:ctrlPr>
                            <a:rPr lang="mr-IN" b="0" i="1" smtClean="0">
                              <a:latin typeface="Cambria Math"/>
                            </a:rPr>
                          </m:ctrlPr>
                        </m:dPr>
                        <m:e>
                          <m:r>
                            <a:rPr lang="en-US" b="0" i="1" smtClean="0">
                              <a:latin typeface="Cambria Math" charset="0"/>
                            </a:rPr>
                            <m:t> </m:t>
                          </m:r>
                          <m:d>
                            <m:dPr>
                              <m:begChr m:val="["/>
                              <m:endChr m:val="]"/>
                              <m:ctrlPr>
                                <a:rPr lang="mr-IN" b="0" i="1" smtClean="0">
                                  <a:latin typeface="Cambria Math"/>
                                </a:rPr>
                              </m:ctrlPr>
                            </m:dPr>
                            <m:e>
                              <m:sSub>
                                <m:sSubPr>
                                  <m:ctrlPr>
                                    <a:rPr lang="en-US" i="1">
                                      <a:latin typeface="Cambria Math"/>
                                    </a:rPr>
                                  </m:ctrlPr>
                                </m:sSubPr>
                                <m:e>
                                  <m:acc>
                                    <m:accPr>
                                      <m:chr m:val="⃑"/>
                                      <m:ctrlPr>
                                        <a:rPr lang="en-US" i="1">
                                          <a:latin typeface="Cambria Math"/>
                                        </a:rPr>
                                      </m:ctrlPr>
                                    </m:accPr>
                                    <m:e>
                                      <m:r>
                                        <a:rPr lang="en-US" i="1">
                                          <a:latin typeface="Cambria Math" charset="0"/>
                                        </a:rPr>
                                        <m:t>h</m:t>
                                      </m:r>
                                    </m:e>
                                  </m:acc>
                                </m:e>
                                <m:sub>
                                  <m:r>
                                    <a:rPr lang="en-US" i="1">
                                      <a:latin typeface="Cambria Math" charset="0"/>
                                    </a:rPr>
                                    <m:t>𝑡</m:t>
                                  </m:r>
                                </m:sub>
                              </m:sSub>
                              <m:sSub>
                                <m:sSubPr>
                                  <m:ctrlPr>
                                    <a:rPr lang="en-US" i="1">
                                      <a:latin typeface="Cambria Math"/>
                                    </a:rPr>
                                  </m:ctrlPr>
                                </m:sSubPr>
                                <m:e>
                                  <m:r>
                                    <a:rPr lang="en-US" b="0" i="1" smtClean="0">
                                      <a:latin typeface="Cambria Math" charset="0"/>
                                    </a:rPr>
                                    <m:t>;</m:t>
                                  </m:r>
                                  <m:acc>
                                    <m:accPr>
                                      <m:chr m:val="⃖"/>
                                      <m:ctrlPr>
                                        <a:rPr lang="en-US" i="1">
                                          <a:latin typeface="Cambria Math"/>
                                        </a:rPr>
                                      </m:ctrlPr>
                                    </m:accPr>
                                    <m:e>
                                      <m:r>
                                        <a:rPr lang="en-US" i="1">
                                          <a:latin typeface="Cambria Math" charset="0"/>
                                        </a:rPr>
                                        <m:t>h</m:t>
                                      </m:r>
                                    </m:e>
                                  </m:acc>
                                </m:e>
                                <m:sub>
                                  <m:r>
                                    <a:rPr lang="en-US" i="1">
                                      <a:latin typeface="Cambria Math" charset="0"/>
                                    </a:rPr>
                                    <m:t>𝑡</m:t>
                                  </m:r>
                                </m:sub>
                              </m:sSub>
                            </m:e>
                          </m:d>
                          <m:r>
                            <a:rPr lang="en-US" b="0" i="1" smtClean="0">
                              <a:latin typeface="Cambria Math" charset="0"/>
                            </a:rPr>
                            <m:t> </m:t>
                          </m:r>
                        </m:e>
                      </m:d>
                    </m:oMath>
                  </m:oMathPara>
                </a14:m>
                <a:endParaRPr lang="el-GR" dirty="0"/>
              </a:p>
            </p:txBody>
          </p:sp>
        </mc:Choice>
        <mc:Fallback xmlns="">
          <p:sp>
            <p:nvSpPr>
              <p:cNvPr id="21" name="TextBox 20"/>
              <p:cNvSpPr txBox="1">
                <a:spLocks noRot="1" noChangeAspect="1" noMove="1" noResize="1" noEditPoints="1" noAdjustHandles="1" noChangeArrowheads="1" noChangeShapeType="1" noTextEdit="1"/>
              </p:cNvSpPr>
              <p:nvPr/>
            </p:nvSpPr>
            <p:spPr>
              <a:xfrm>
                <a:off x="4462961" y="3876013"/>
                <a:ext cx="1938288" cy="432554"/>
              </a:xfrm>
              <a:prstGeom prst="rect">
                <a:avLst/>
              </a:prstGeom>
              <a:blipFill rotWithShape="0">
                <a:blip r:embed="rId6"/>
                <a:stretch>
                  <a:fillRect t="-71831" b="-100000"/>
                </a:stretch>
              </a:blipFill>
            </p:spPr>
            <p:txBody>
              <a:bodyPr/>
              <a:lstStyle/>
              <a:p>
                <a:r>
                  <a:rPr lang="el-GR">
                    <a:noFill/>
                  </a:rPr>
                  <a:t> </a:t>
                </a:r>
              </a:p>
            </p:txBody>
          </p:sp>
        </mc:Fallback>
      </mc:AlternateContent>
      <p:sp>
        <p:nvSpPr>
          <p:cNvPr id="23" name="TextBox 22"/>
          <p:cNvSpPr txBox="1"/>
          <p:nvPr/>
        </p:nvSpPr>
        <p:spPr>
          <a:xfrm>
            <a:off x="4462961" y="4650035"/>
            <a:ext cx="4381328" cy="369332"/>
          </a:xfrm>
          <a:prstGeom prst="rect">
            <a:avLst/>
          </a:prstGeom>
          <a:noFill/>
        </p:spPr>
        <p:txBody>
          <a:bodyPr wrap="none" rtlCol="0">
            <a:spAutoFit/>
          </a:bodyPr>
          <a:lstStyle/>
          <a:p>
            <a:r>
              <a:rPr lang="en-US" dirty="0"/>
              <a:t>p</a:t>
            </a:r>
            <a:r>
              <a:rPr lang="en-US" dirty="0" smtClean="0"/>
              <a:t>ast and future around a single token</a:t>
            </a:r>
            <a:endParaRPr lang="el-GR" dirty="0"/>
          </a:p>
        </p:txBody>
      </p:sp>
      <p:cxnSp>
        <p:nvCxnSpPr>
          <p:cNvPr id="25" name="Ευθύγραμμο βέλος σύνδεσης 24"/>
          <p:cNvCxnSpPr/>
          <p:nvPr/>
        </p:nvCxnSpPr>
        <p:spPr>
          <a:xfrm flipV="1">
            <a:off x="4826000" y="4265704"/>
            <a:ext cx="1028700" cy="418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Ευθύγραμμο βέλος σύνδεσης 26"/>
          <p:cNvCxnSpPr/>
          <p:nvPr/>
        </p:nvCxnSpPr>
        <p:spPr>
          <a:xfrm flipH="1" flipV="1">
            <a:off x="5572064" y="4226093"/>
            <a:ext cx="341281" cy="458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Ορθογώνιο 28"/>
          <p:cNvSpPr/>
          <p:nvPr/>
        </p:nvSpPr>
        <p:spPr>
          <a:xfrm>
            <a:off x="304800" y="5197865"/>
            <a:ext cx="3407391" cy="369332"/>
          </a:xfrm>
          <a:prstGeom prst="rect">
            <a:avLst/>
          </a:prstGeom>
        </p:spPr>
        <p:txBody>
          <a:bodyPr wrap="square">
            <a:spAutoFit/>
          </a:bodyPr>
          <a:lstStyle/>
          <a:p>
            <a:pPr algn="ctr"/>
            <a:r>
              <a:rPr lang="el-GR" sz="900" i="1" dirty="0" err="1"/>
              <a:t>http</a:t>
            </a:r>
            <a:r>
              <a:rPr lang="el-GR" sz="900" i="1" dirty="0"/>
              <a:t>://</a:t>
            </a:r>
            <a:r>
              <a:rPr lang="el-GR" sz="900" i="1" dirty="0" err="1"/>
              <a:t>www.wildml.com</a:t>
            </a:r>
            <a:r>
              <a:rPr lang="el-GR" sz="900" i="1" dirty="0"/>
              <a:t>/2015/09/recurrent-neural-networks-tutorial-part-1-introduction-to-rnns/</a:t>
            </a:r>
          </a:p>
        </p:txBody>
      </p:sp>
      <p:sp>
        <p:nvSpPr>
          <p:cNvPr id="30" name="TextBox 29"/>
          <p:cNvSpPr txBox="1"/>
          <p:nvPr/>
        </p:nvSpPr>
        <p:spPr>
          <a:xfrm>
            <a:off x="137522" y="1592570"/>
            <a:ext cx="8231778" cy="923330"/>
          </a:xfrm>
          <a:prstGeom prst="rect">
            <a:avLst/>
          </a:prstGeom>
          <a:noFill/>
        </p:spPr>
        <p:txBody>
          <a:bodyPr wrap="square" rtlCol="0">
            <a:spAutoFit/>
          </a:bodyPr>
          <a:lstStyle/>
          <a:p>
            <a:pPr defTabSz="914400" eaLnBrk="0" fontAlgn="base" hangingPunct="0">
              <a:spcBef>
                <a:spcPct val="0"/>
              </a:spcBef>
              <a:spcAft>
                <a:spcPct val="0"/>
              </a:spcAft>
            </a:pPr>
            <a:r>
              <a:rPr lang="en-US" altLang="el-GR" dirty="0"/>
              <a:t>Main </a:t>
            </a:r>
            <a:r>
              <a:rPr lang="el-GR" altLang="el-GR" dirty="0" err="1"/>
              <a:t>idea</a:t>
            </a:r>
            <a:r>
              <a:rPr lang="en-US" altLang="el-GR" dirty="0"/>
              <a:t>: incorporate </a:t>
            </a:r>
            <a:r>
              <a:rPr lang="el-GR" altLang="el-GR" dirty="0" err="1"/>
              <a:t>both</a:t>
            </a:r>
            <a:r>
              <a:rPr lang="el-GR" altLang="el-GR" dirty="0"/>
              <a:t> </a:t>
            </a:r>
            <a:r>
              <a:rPr lang="el-GR" altLang="el-GR" dirty="0" err="1"/>
              <a:t>left</a:t>
            </a:r>
            <a:r>
              <a:rPr lang="el-GR" altLang="el-GR" dirty="0"/>
              <a:t> and </a:t>
            </a:r>
            <a:r>
              <a:rPr lang="el-GR" altLang="el-GR" dirty="0" err="1"/>
              <a:t>right</a:t>
            </a:r>
            <a:r>
              <a:rPr lang="el-GR" altLang="el-GR" dirty="0"/>
              <a:t> </a:t>
            </a:r>
            <a:r>
              <a:rPr lang="el-GR" altLang="el-GR" dirty="0" err="1"/>
              <a:t>context</a:t>
            </a:r>
            <a:endParaRPr lang="en-US" altLang="el-GR" dirty="0"/>
          </a:p>
          <a:p>
            <a:pPr lvl="0" defTabSz="914400" eaLnBrk="0" fontAlgn="base" hangingPunct="0">
              <a:spcBef>
                <a:spcPct val="0"/>
              </a:spcBef>
              <a:spcAft>
                <a:spcPct val="0"/>
              </a:spcAft>
            </a:pPr>
            <a:r>
              <a:rPr lang="el-GR" altLang="el-GR" dirty="0" err="1"/>
              <a:t>output</a:t>
            </a:r>
            <a:r>
              <a:rPr lang="el-GR" altLang="el-GR" dirty="0"/>
              <a:t> </a:t>
            </a:r>
            <a:r>
              <a:rPr lang="el-GR" altLang="el-GR" dirty="0" err="1"/>
              <a:t>may</a:t>
            </a:r>
            <a:r>
              <a:rPr lang="el-GR" altLang="el-GR" dirty="0"/>
              <a:t> </a:t>
            </a:r>
            <a:r>
              <a:rPr lang="el-GR" altLang="el-GR" dirty="0" err="1"/>
              <a:t>not</a:t>
            </a:r>
            <a:r>
              <a:rPr lang="el-GR" altLang="el-GR" dirty="0"/>
              <a:t> </a:t>
            </a:r>
            <a:r>
              <a:rPr lang="el-GR" altLang="el-GR" dirty="0" err="1"/>
              <a:t>only</a:t>
            </a:r>
            <a:r>
              <a:rPr lang="el-GR" altLang="el-GR" dirty="0"/>
              <a:t> </a:t>
            </a:r>
            <a:r>
              <a:rPr lang="el-GR" altLang="el-GR" dirty="0" err="1"/>
              <a:t>depend</a:t>
            </a:r>
            <a:r>
              <a:rPr lang="el-GR" altLang="el-GR" dirty="0"/>
              <a:t> on the </a:t>
            </a:r>
            <a:r>
              <a:rPr lang="el-GR" altLang="el-GR" b="1" dirty="0" err="1">
                <a:solidFill>
                  <a:schemeClr val="accent2"/>
                </a:solidFill>
              </a:rPr>
              <a:t>previous</a:t>
            </a:r>
            <a:r>
              <a:rPr lang="el-GR" altLang="el-GR" dirty="0">
                <a:solidFill>
                  <a:schemeClr val="accent2"/>
                </a:solidFill>
              </a:rPr>
              <a:t> </a:t>
            </a:r>
            <a:r>
              <a:rPr lang="el-GR" altLang="el-GR" dirty="0" err="1"/>
              <a:t>elements</a:t>
            </a:r>
            <a:r>
              <a:rPr lang="el-GR" altLang="el-GR" dirty="0"/>
              <a:t> in the </a:t>
            </a:r>
            <a:r>
              <a:rPr lang="el-GR" altLang="el-GR" dirty="0" err="1"/>
              <a:t>sequence</a:t>
            </a:r>
            <a:r>
              <a:rPr lang="el-GR" altLang="el-GR" dirty="0"/>
              <a:t>, </a:t>
            </a:r>
            <a:r>
              <a:rPr lang="en-US" altLang="el-GR" dirty="0"/>
              <a:t> </a:t>
            </a:r>
            <a:r>
              <a:rPr lang="el-GR" altLang="el-GR" dirty="0" err="1"/>
              <a:t>but</a:t>
            </a:r>
            <a:r>
              <a:rPr lang="el-GR" altLang="el-GR" dirty="0"/>
              <a:t> </a:t>
            </a:r>
            <a:r>
              <a:rPr lang="el-GR" altLang="el-GR" dirty="0" err="1"/>
              <a:t>also</a:t>
            </a:r>
            <a:r>
              <a:rPr lang="el-GR" altLang="el-GR" dirty="0"/>
              <a:t> </a:t>
            </a:r>
            <a:r>
              <a:rPr lang="el-GR" altLang="el-GR" b="1" dirty="0" err="1">
                <a:solidFill>
                  <a:schemeClr val="accent2"/>
                </a:solidFill>
              </a:rPr>
              <a:t>future</a:t>
            </a:r>
            <a:r>
              <a:rPr lang="el-GR" altLang="el-GR" dirty="0">
                <a:solidFill>
                  <a:schemeClr val="accent2"/>
                </a:solidFill>
              </a:rPr>
              <a:t> </a:t>
            </a:r>
            <a:r>
              <a:rPr lang="el-GR" altLang="el-GR" dirty="0" err="1"/>
              <a:t>elements</a:t>
            </a:r>
            <a:r>
              <a:rPr lang="el-GR" altLang="el-GR" dirty="0"/>
              <a:t>. </a:t>
            </a:r>
            <a:endParaRPr lang="en-US" altLang="el-GR" dirty="0"/>
          </a:p>
        </p:txBody>
      </p:sp>
    </p:spTree>
    <p:extLst>
      <p:ext uri="{BB962C8B-B14F-4D97-AF65-F5344CB8AC3E}">
        <p14:creationId xmlns:p14="http://schemas.microsoft.com/office/powerpoint/2010/main" val="1065733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Sequence 2 Sequence or Encoder Decoder model</a:t>
            </a:r>
            <a:endParaRPr lang="en-US" dirty="0"/>
          </a:p>
        </p:txBody>
      </p:sp>
      <p:pic>
        <p:nvPicPr>
          <p:cNvPr id="8" name="Εικόνα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280" y="1701800"/>
            <a:ext cx="5177453" cy="4781856"/>
          </a:xfrm>
          <a:prstGeom prst="rect">
            <a:avLst/>
          </a:prstGeom>
        </p:spPr>
      </p:pic>
      <p:sp>
        <p:nvSpPr>
          <p:cNvPr id="9" name="TextBox 8"/>
          <p:cNvSpPr txBox="1"/>
          <p:nvPr/>
        </p:nvSpPr>
        <p:spPr>
          <a:xfrm>
            <a:off x="5478241" y="4800600"/>
            <a:ext cx="3437159" cy="369332"/>
          </a:xfrm>
          <a:prstGeom prst="rect">
            <a:avLst/>
          </a:prstGeom>
          <a:noFill/>
        </p:spPr>
        <p:txBody>
          <a:bodyPr wrap="none" rtlCol="0">
            <a:spAutoFit/>
          </a:bodyPr>
          <a:lstStyle/>
          <a:p>
            <a:r>
              <a:rPr lang="en-US" dirty="0" smtClean="0">
                <a:hlinkClick r:id="rId4"/>
              </a:rPr>
              <a:t>Try many other models for MT</a:t>
            </a:r>
            <a:endParaRPr lang="el-GR" dirty="0"/>
          </a:p>
        </p:txBody>
      </p:sp>
      <p:sp>
        <p:nvSpPr>
          <p:cNvPr id="10" name="Ορθογώνιο 9"/>
          <p:cNvSpPr/>
          <p:nvPr/>
        </p:nvSpPr>
        <p:spPr>
          <a:xfrm>
            <a:off x="5130800" y="6021991"/>
            <a:ext cx="3784600" cy="646331"/>
          </a:xfrm>
          <a:prstGeom prst="rect">
            <a:avLst/>
          </a:prstGeom>
        </p:spPr>
        <p:txBody>
          <a:bodyPr wrap="square">
            <a:spAutoFit/>
          </a:bodyPr>
          <a:lstStyle/>
          <a:p>
            <a:r>
              <a:rPr lang="en-US" sz="1200" i="1" dirty="0">
                <a:solidFill>
                  <a:srgbClr val="222222"/>
                </a:solidFill>
                <a:latin typeface="Arial" charset="0"/>
              </a:rPr>
              <a:t>Cho, </a:t>
            </a:r>
            <a:r>
              <a:rPr lang="en-US" sz="1200" i="1" dirty="0" err="1">
                <a:solidFill>
                  <a:srgbClr val="222222"/>
                </a:solidFill>
                <a:latin typeface="Arial" charset="0"/>
              </a:rPr>
              <a:t>Kyunghyun</a:t>
            </a:r>
            <a:r>
              <a:rPr lang="en-US" sz="1200" i="1" dirty="0">
                <a:solidFill>
                  <a:srgbClr val="222222"/>
                </a:solidFill>
                <a:latin typeface="Arial" charset="0"/>
              </a:rPr>
              <a:t>, et al. "Learning phrase representations using RNN encoder-decoder for statistical machine translation." </a:t>
            </a:r>
            <a:r>
              <a:rPr lang="en-US" sz="1200" i="1" dirty="0" smtClean="0">
                <a:solidFill>
                  <a:srgbClr val="222222"/>
                </a:solidFill>
                <a:latin typeface="Arial" charset="0"/>
              </a:rPr>
              <a:t>EMNLP 2014</a:t>
            </a:r>
            <a:endParaRPr lang="el-GR" sz="1200" i="1" dirty="0"/>
          </a:p>
        </p:txBody>
      </p:sp>
    </p:spTree>
    <p:extLst>
      <p:ext uri="{BB962C8B-B14F-4D97-AF65-F5344CB8AC3E}">
        <p14:creationId xmlns:p14="http://schemas.microsoft.com/office/powerpoint/2010/main" val="42652343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5805236" y="2547938"/>
            <a:ext cx="3098800" cy="1778000"/>
          </a:xfrm>
          <a:prstGeom prst="rect">
            <a:avLst/>
          </a:prstGeom>
        </p:spPr>
      </p:pic>
      <p:sp>
        <p:nvSpPr>
          <p:cNvPr id="11"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Gated Recurrent Units (GRUs)</a:t>
            </a:r>
            <a:endParaRPr lang="en-US" dirty="0"/>
          </a:p>
        </p:txBody>
      </p:sp>
      <p:sp>
        <p:nvSpPr>
          <p:cNvPr id="14" name="TextBox 13"/>
          <p:cNvSpPr txBox="1"/>
          <p:nvPr/>
        </p:nvSpPr>
        <p:spPr>
          <a:xfrm>
            <a:off x="137522" y="1592570"/>
            <a:ext cx="8854078" cy="1200329"/>
          </a:xfrm>
          <a:prstGeom prst="rect">
            <a:avLst/>
          </a:prstGeom>
          <a:noFill/>
        </p:spPr>
        <p:txBody>
          <a:bodyPr wrap="square" rtlCol="0">
            <a:spAutoFit/>
          </a:bodyPr>
          <a:lstStyle/>
          <a:p>
            <a:pPr defTabSz="914400" eaLnBrk="0" fontAlgn="base" hangingPunct="0">
              <a:spcBef>
                <a:spcPct val="0"/>
              </a:spcBef>
              <a:spcAft>
                <a:spcPct val="0"/>
              </a:spcAft>
            </a:pPr>
            <a:r>
              <a:rPr lang="en-US" altLang="el-GR" dirty="0"/>
              <a:t>Main </a:t>
            </a:r>
            <a:r>
              <a:rPr lang="el-GR" altLang="el-GR" dirty="0" err="1"/>
              <a:t>idea</a:t>
            </a:r>
            <a:r>
              <a:rPr lang="en-US" altLang="el-GR" dirty="0" smtClean="0"/>
              <a:t>:</a:t>
            </a:r>
          </a:p>
          <a:p>
            <a:pPr defTabSz="914400" eaLnBrk="0" fontAlgn="base" hangingPunct="0">
              <a:spcBef>
                <a:spcPct val="0"/>
              </a:spcBef>
              <a:spcAft>
                <a:spcPct val="0"/>
              </a:spcAft>
            </a:pPr>
            <a:r>
              <a:rPr lang="en-US" altLang="el-GR" dirty="0" smtClean="0"/>
              <a:t>keep around memory to capture </a:t>
            </a:r>
            <a:r>
              <a:rPr lang="en-US" altLang="el-GR" b="1" dirty="0" smtClean="0">
                <a:solidFill>
                  <a:schemeClr val="accent2"/>
                </a:solidFill>
              </a:rPr>
              <a:t>long dependencies</a:t>
            </a:r>
          </a:p>
          <a:p>
            <a:pPr defTabSz="914400" eaLnBrk="0" fontAlgn="base" hangingPunct="0">
              <a:spcBef>
                <a:spcPct val="0"/>
              </a:spcBef>
              <a:spcAft>
                <a:spcPct val="0"/>
              </a:spcAft>
            </a:pPr>
            <a:r>
              <a:rPr lang="en-US" altLang="el-GR" dirty="0" smtClean="0"/>
              <a:t>Allow error messages to flow at </a:t>
            </a:r>
            <a:r>
              <a:rPr lang="en-US" altLang="el-GR" b="1" dirty="0" smtClean="0">
                <a:solidFill>
                  <a:schemeClr val="accent2"/>
                </a:solidFill>
              </a:rPr>
              <a:t>different strengths </a:t>
            </a:r>
            <a:r>
              <a:rPr lang="en-US" altLang="el-GR" dirty="0" smtClean="0"/>
              <a:t>depending on the inputs</a:t>
            </a:r>
          </a:p>
          <a:p>
            <a:pPr defTabSz="914400" eaLnBrk="0" fontAlgn="base" hangingPunct="0">
              <a:spcBef>
                <a:spcPct val="0"/>
              </a:spcBef>
              <a:spcAft>
                <a:spcPct val="0"/>
              </a:spcAft>
            </a:pPr>
            <a:endParaRPr lang="en-US" altLang="el-GR" dirty="0"/>
          </a:p>
        </p:txBody>
      </p:sp>
      <p:sp>
        <p:nvSpPr>
          <p:cNvPr id="15" name="TextBox 14"/>
          <p:cNvSpPr txBox="1"/>
          <p:nvPr/>
        </p:nvSpPr>
        <p:spPr>
          <a:xfrm>
            <a:off x="5576637" y="4193385"/>
            <a:ext cx="3555999" cy="507831"/>
          </a:xfrm>
          <a:prstGeom prst="rect">
            <a:avLst/>
          </a:prstGeom>
          <a:noFill/>
        </p:spPr>
        <p:txBody>
          <a:bodyPr wrap="square" rtlCol="0">
            <a:spAutoFit/>
          </a:bodyPr>
          <a:lstStyle/>
          <a:p>
            <a:r>
              <a:rPr lang="en-US" sz="900" i="1" dirty="0" smtClean="0"/>
              <a:t>http://</a:t>
            </a:r>
            <a:r>
              <a:rPr lang="en-US" sz="900" i="1" dirty="0" err="1" smtClean="0"/>
              <a:t>www.wildml.com</a:t>
            </a:r>
            <a:r>
              <a:rPr lang="en-US" sz="900" i="1" dirty="0" smtClean="0"/>
              <a:t>/2015/10/recurrent-neural-network-tutorial-part-4-implementing-a-grulstm-rnn-with-python-and-theano/</a:t>
            </a:r>
            <a:endParaRPr lang="el-GR" sz="900" i="1" dirty="0"/>
          </a:p>
        </p:txBody>
      </p:sp>
      <mc:AlternateContent xmlns:mc="http://schemas.openxmlformats.org/markup-compatibility/2006" xmlns:a14="http://schemas.microsoft.com/office/drawing/2010/main">
        <mc:Choice Requires="a14">
          <p:sp>
            <p:nvSpPr>
              <p:cNvPr id="17" name="TextBox 16"/>
              <p:cNvSpPr txBox="1"/>
              <p:nvPr/>
            </p:nvSpPr>
            <p:spPr>
              <a:xfrm>
                <a:off x="182131" y="2559197"/>
                <a:ext cx="5508806" cy="1777281"/>
              </a:xfrm>
              <a:prstGeom prst="rect">
                <a:avLst/>
              </a:prstGeom>
              <a:noFill/>
            </p:spPr>
            <p:txBody>
              <a:bodyPr wrap="square" rtlCol="0">
                <a:spAutoFit/>
              </a:bodyPr>
              <a:lstStyle/>
              <a:p>
                <a:r>
                  <a:rPr lang="en-US" dirty="0" smtClean="0"/>
                  <a:t>Standard RNN computes hidden layer at next time step directly  </a:t>
                </a:r>
                <a14:m>
                  <m:oMath xmlns:m="http://schemas.openxmlformats.org/officeDocument/2006/math">
                    <m:sSub>
                      <m:sSubPr>
                        <m:ctrlPr>
                          <a:rPr lang="en-US" i="1">
                            <a:latin typeface="Cambria Math"/>
                          </a:rPr>
                        </m:ctrlPr>
                      </m:sSubPr>
                      <m:e>
                        <m:r>
                          <a:rPr lang="en-US" i="1">
                            <a:latin typeface="Cambria Math" charset="0"/>
                          </a:rPr>
                          <m:t>h</m:t>
                        </m:r>
                      </m:e>
                      <m:sub>
                        <m:r>
                          <a:rPr lang="en-US" i="1">
                            <a:latin typeface="Cambria Math" charset="0"/>
                          </a:rPr>
                          <m:t>𝑡</m:t>
                        </m:r>
                      </m:sub>
                    </m:sSub>
                    <m:r>
                      <a:rPr lang="en-US" i="1">
                        <a:latin typeface="Cambria Math" charset="0"/>
                      </a:rPr>
                      <m:t>=  </m:t>
                    </m:r>
                    <m:r>
                      <a:rPr lang="el-GR" i="1">
                        <a:latin typeface="Cambria Math" charset="0"/>
                      </a:rPr>
                      <m:t>𝜎</m:t>
                    </m:r>
                    <m:r>
                      <a:rPr lang="el-GR" i="1">
                        <a:latin typeface="Cambria Math" charset="0"/>
                      </a:rPr>
                      <m:t>(</m:t>
                    </m:r>
                    <m:sSup>
                      <m:sSupPr>
                        <m:ctrlPr>
                          <a:rPr lang="el-GR" i="1">
                            <a:latin typeface="Cambria Math"/>
                          </a:rPr>
                        </m:ctrlPr>
                      </m:sSupPr>
                      <m:e>
                        <m:r>
                          <a:rPr lang="en-US" i="1">
                            <a:latin typeface="Cambria Math" charset="0"/>
                          </a:rPr>
                          <m:t>𝑊</m:t>
                        </m:r>
                      </m:e>
                      <m:sup>
                        <m:r>
                          <a:rPr lang="en-US" i="1">
                            <a:latin typeface="Cambria Math" charset="0"/>
                          </a:rPr>
                          <m:t>(</m:t>
                        </m:r>
                        <m:r>
                          <a:rPr lang="en-US" i="1">
                            <a:latin typeface="Cambria Math" charset="0"/>
                          </a:rPr>
                          <m:t>hh</m:t>
                        </m:r>
                        <m:r>
                          <a:rPr lang="en-US" i="1">
                            <a:latin typeface="Cambria Math" charset="0"/>
                          </a:rPr>
                          <m:t>)</m:t>
                        </m:r>
                      </m:sup>
                    </m:sSup>
                    <m:sSub>
                      <m:sSubPr>
                        <m:ctrlPr>
                          <a:rPr lang="en-US" i="1">
                            <a:latin typeface="Cambria Math"/>
                          </a:rPr>
                        </m:ctrlPr>
                      </m:sSubPr>
                      <m:e>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a:rPr>
                        </m:ctrlPr>
                      </m:sSupPr>
                      <m:e>
                        <m:r>
                          <a:rPr lang="en-US" i="1">
                            <a:latin typeface="Cambria Math" charset="0"/>
                          </a:rPr>
                          <m:t>𝑊</m:t>
                        </m:r>
                      </m:e>
                      <m:sup>
                        <m:r>
                          <a:rPr lang="en-US" i="1">
                            <a:latin typeface="Cambria Math" charset="0"/>
                          </a:rPr>
                          <m:t>(</m:t>
                        </m:r>
                        <m:r>
                          <a:rPr lang="en-US" i="1">
                            <a:latin typeface="Cambria Math" charset="0"/>
                          </a:rPr>
                          <m:t>h𝑥</m:t>
                        </m:r>
                        <m:r>
                          <a:rPr lang="en-US" i="1">
                            <a:latin typeface="Cambria Math" charset="0"/>
                          </a:rPr>
                          <m:t>)</m:t>
                        </m:r>
                      </m:sup>
                    </m:sSup>
                    <m:sSub>
                      <m:sSubPr>
                        <m:ctrlPr>
                          <a:rPr lang="en-US" i="1">
                            <a:latin typeface="Cambria Math"/>
                          </a:rPr>
                        </m:ctrlPr>
                      </m:sSubPr>
                      <m:e>
                        <m:r>
                          <a:rPr lang="en-US" i="1">
                            <a:latin typeface="Cambria Math" charset="0"/>
                          </a:rPr>
                          <m:t>𝑥</m:t>
                        </m:r>
                      </m:e>
                      <m:sub>
                        <m:r>
                          <a:rPr lang="en-US" i="1">
                            <a:latin typeface="Cambria Math" charset="0"/>
                          </a:rPr>
                          <m:t>𝑡</m:t>
                        </m:r>
                      </m:sub>
                    </m:sSub>
                    <m:r>
                      <a:rPr lang="en-US" i="1">
                        <a:latin typeface="Cambria Math" charset="0"/>
                      </a:rPr>
                      <m:t>)</m:t>
                    </m:r>
                  </m:oMath>
                </a14:m>
                <a:endParaRPr lang="el-GR" dirty="0"/>
              </a:p>
              <a:p>
                <a:endParaRPr lang="en-US" dirty="0" smtClean="0"/>
              </a:p>
              <a:p>
                <a:r>
                  <a:rPr lang="en-US" dirty="0" smtClean="0"/>
                  <a:t>Compute an update gate based on current input word vector and hidden state</a:t>
                </a:r>
              </a:p>
              <a:p>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b="0" i="1" smtClean="0">
                              <a:latin typeface="Cambria Math" charset="0"/>
                            </a:rPr>
                            <m:t>𝑧</m:t>
                          </m:r>
                        </m:e>
                        <m:sub>
                          <m:r>
                            <a:rPr lang="en-US" i="1">
                              <a:latin typeface="Cambria Math" charset="0"/>
                            </a:rPr>
                            <m:t>𝑡</m:t>
                          </m:r>
                        </m:sub>
                      </m:sSub>
                      <m:r>
                        <a:rPr lang="en-US" i="1">
                          <a:latin typeface="Cambria Math" charset="0"/>
                        </a:rPr>
                        <m:t>=  </m:t>
                      </m:r>
                      <m:r>
                        <a:rPr lang="el-GR" i="1">
                          <a:latin typeface="Cambria Math" charset="0"/>
                        </a:rPr>
                        <m:t>𝜎</m:t>
                      </m:r>
                      <m:r>
                        <a:rPr lang="el-GR" i="1">
                          <a:latin typeface="Cambria Math" charset="0"/>
                        </a:rPr>
                        <m:t>(</m:t>
                      </m:r>
                      <m:sSup>
                        <m:sSupPr>
                          <m:ctrlPr>
                            <a:rPr lang="el-GR" i="1">
                              <a:latin typeface="Cambria Math"/>
                            </a:rPr>
                          </m:ctrlPr>
                        </m:sSupPr>
                        <m:e>
                          <m:r>
                            <a:rPr lang="en-US" b="0" i="1" smtClean="0">
                              <a:latin typeface="Cambria Math" charset="0"/>
                            </a:rPr>
                            <m:t>𝑈</m:t>
                          </m:r>
                        </m:e>
                        <m:sup>
                          <m:r>
                            <a:rPr lang="en-US" i="1">
                              <a:latin typeface="Cambria Math" charset="0"/>
                            </a:rPr>
                            <m:t>(</m:t>
                          </m:r>
                          <m:r>
                            <a:rPr lang="en-US" b="0" i="1" smtClean="0">
                              <a:latin typeface="Cambria Math" charset="0"/>
                            </a:rPr>
                            <m:t>𝑧</m:t>
                          </m:r>
                          <m:r>
                            <a:rPr lang="en-US" i="1">
                              <a:latin typeface="Cambria Math" charset="0"/>
                            </a:rPr>
                            <m:t>)</m:t>
                          </m:r>
                        </m:sup>
                      </m:sSup>
                      <m:sSub>
                        <m:sSubPr>
                          <m:ctrlPr>
                            <a:rPr lang="en-US" i="1">
                              <a:latin typeface="Cambria Math"/>
                            </a:rPr>
                          </m:ctrlPr>
                        </m:sSubPr>
                        <m:e>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a:rPr>
                          </m:ctrlPr>
                        </m:sSupPr>
                        <m:e>
                          <m:r>
                            <a:rPr lang="en-US" i="1">
                              <a:latin typeface="Cambria Math" charset="0"/>
                            </a:rPr>
                            <m:t>𝑊</m:t>
                          </m:r>
                        </m:e>
                        <m:sup>
                          <m:r>
                            <a:rPr lang="en-US" i="1">
                              <a:latin typeface="Cambria Math" charset="0"/>
                            </a:rPr>
                            <m:t>(</m:t>
                          </m:r>
                          <m:r>
                            <a:rPr lang="en-US" b="0" i="1" smtClean="0">
                              <a:latin typeface="Cambria Math" charset="0"/>
                            </a:rPr>
                            <m:t>𝑧</m:t>
                          </m:r>
                          <m:r>
                            <a:rPr lang="en-US" i="1">
                              <a:latin typeface="Cambria Math" charset="0"/>
                            </a:rPr>
                            <m:t>)</m:t>
                          </m:r>
                        </m:sup>
                      </m:sSup>
                      <m:sSub>
                        <m:sSubPr>
                          <m:ctrlPr>
                            <a:rPr lang="en-US" i="1">
                              <a:latin typeface="Cambria Math"/>
                            </a:rPr>
                          </m:ctrlPr>
                        </m:sSubPr>
                        <m:e>
                          <m:r>
                            <a:rPr lang="en-US" i="1">
                              <a:latin typeface="Cambria Math" charset="0"/>
                            </a:rPr>
                            <m:t>𝑥</m:t>
                          </m:r>
                        </m:e>
                        <m:sub>
                          <m:r>
                            <a:rPr lang="en-US" i="1">
                              <a:latin typeface="Cambria Math" charset="0"/>
                            </a:rPr>
                            <m:t>𝑡</m:t>
                          </m:r>
                        </m:sub>
                      </m:sSub>
                      <m:r>
                        <a:rPr lang="en-US" i="1">
                          <a:latin typeface="Cambria Math" charset="0"/>
                        </a:rPr>
                        <m:t>)</m:t>
                      </m:r>
                    </m:oMath>
                  </m:oMathPara>
                </a14:m>
                <a:endParaRPr lang="en-US" dirty="0" smtClean="0"/>
              </a:p>
            </p:txBody>
          </p:sp>
        </mc:Choice>
        <mc:Fallback xmlns="">
          <p:sp>
            <p:nvSpPr>
              <p:cNvPr id="17" name="TextBox 16"/>
              <p:cNvSpPr txBox="1">
                <a:spLocks noRot="1" noChangeAspect="1" noMove="1" noResize="1" noEditPoints="1" noAdjustHandles="1" noChangeArrowheads="1" noChangeShapeType="1" noTextEdit="1"/>
              </p:cNvSpPr>
              <p:nvPr/>
            </p:nvSpPr>
            <p:spPr>
              <a:xfrm>
                <a:off x="182131" y="2559197"/>
                <a:ext cx="5508806" cy="1777281"/>
              </a:xfrm>
              <a:prstGeom prst="rect">
                <a:avLst/>
              </a:prstGeom>
              <a:blipFill rotWithShape="0">
                <a:blip r:embed="rId4"/>
                <a:stretch>
                  <a:fillRect l="-996" t="-3436" b="-25086"/>
                </a:stretch>
              </a:blipFill>
            </p:spPr>
            <p:txBody>
              <a:bodyPr/>
              <a:lstStyle/>
              <a:p>
                <a:r>
                  <a:rPr lang="el-GR">
                    <a:noFill/>
                  </a:rPr>
                  <a:t> </a:t>
                </a:r>
              </a:p>
            </p:txBody>
          </p:sp>
        </mc:Fallback>
      </mc:AlternateContent>
      <p:sp>
        <p:nvSpPr>
          <p:cNvPr id="20" name="Ορθογώνιο 19"/>
          <p:cNvSpPr/>
          <p:nvPr/>
        </p:nvSpPr>
        <p:spPr>
          <a:xfrm>
            <a:off x="182131" y="5028149"/>
            <a:ext cx="8809469" cy="646331"/>
          </a:xfrm>
          <a:prstGeom prst="rect">
            <a:avLst/>
          </a:prstGeom>
        </p:spPr>
        <p:txBody>
          <a:bodyPr wrap="square">
            <a:spAutoFit/>
          </a:bodyPr>
          <a:lstStyle/>
          <a:p>
            <a:r>
              <a:rPr lang="en-US" dirty="0"/>
              <a:t>Controls how much of past state should matter now</a:t>
            </a:r>
          </a:p>
          <a:p>
            <a:r>
              <a:rPr lang="en-US" dirty="0"/>
              <a:t>If z close to 1, then we can copy information in that unit through many steps!</a:t>
            </a:r>
            <a:endParaRPr lang="el-GR" dirty="0"/>
          </a:p>
        </p:txBody>
      </p:sp>
    </p:spTree>
    <p:extLst>
      <p:ext uri="{BB962C8B-B14F-4D97-AF65-F5344CB8AC3E}">
        <p14:creationId xmlns:p14="http://schemas.microsoft.com/office/powerpoint/2010/main" val="38908021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5805236" y="2547938"/>
            <a:ext cx="3098800" cy="1778000"/>
          </a:xfrm>
          <a:prstGeom prst="rect">
            <a:avLst/>
          </a:prstGeom>
        </p:spPr>
      </p:pic>
      <p:sp>
        <p:nvSpPr>
          <p:cNvPr id="11"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Gated Recurrent Units (GRUs)</a:t>
            </a:r>
            <a:endParaRPr lang="en-US" dirty="0"/>
          </a:p>
        </p:txBody>
      </p:sp>
      <p:sp>
        <p:nvSpPr>
          <p:cNvPr id="14" name="TextBox 13"/>
          <p:cNvSpPr txBox="1"/>
          <p:nvPr/>
        </p:nvSpPr>
        <p:spPr>
          <a:xfrm>
            <a:off x="137522" y="1592570"/>
            <a:ext cx="8854078" cy="1200329"/>
          </a:xfrm>
          <a:prstGeom prst="rect">
            <a:avLst/>
          </a:prstGeom>
          <a:noFill/>
        </p:spPr>
        <p:txBody>
          <a:bodyPr wrap="square" rtlCol="0">
            <a:spAutoFit/>
          </a:bodyPr>
          <a:lstStyle/>
          <a:p>
            <a:pPr defTabSz="914400" eaLnBrk="0" fontAlgn="base" hangingPunct="0">
              <a:spcBef>
                <a:spcPct val="0"/>
              </a:spcBef>
              <a:spcAft>
                <a:spcPct val="0"/>
              </a:spcAft>
            </a:pPr>
            <a:r>
              <a:rPr lang="en-US" altLang="el-GR" dirty="0"/>
              <a:t>Main </a:t>
            </a:r>
            <a:r>
              <a:rPr lang="el-GR" altLang="el-GR" dirty="0" err="1"/>
              <a:t>idea</a:t>
            </a:r>
            <a:r>
              <a:rPr lang="en-US" altLang="el-GR" dirty="0" smtClean="0"/>
              <a:t>:</a:t>
            </a:r>
          </a:p>
          <a:p>
            <a:pPr defTabSz="914400" eaLnBrk="0" fontAlgn="base" hangingPunct="0">
              <a:spcBef>
                <a:spcPct val="0"/>
              </a:spcBef>
              <a:spcAft>
                <a:spcPct val="0"/>
              </a:spcAft>
            </a:pPr>
            <a:r>
              <a:rPr lang="en-US" altLang="el-GR" dirty="0" smtClean="0"/>
              <a:t>keep around memory to capture </a:t>
            </a:r>
            <a:r>
              <a:rPr lang="en-US" altLang="el-GR" b="1" dirty="0" smtClean="0">
                <a:solidFill>
                  <a:schemeClr val="accent2"/>
                </a:solidFill>
              </a:rPr>
              <a:t>long dependencies</a:t>
            </a:r>
          </a:p>
          <a:p>
            <a:pPr defTabSz="914400" eaLnBrk="0" fontAlgn="base" hangingPunct="0">
              <a:spcBef>
                <a:spcPct val="0"/>
              </a:spcBef>
              <a:spcAft>
                <a:spcPct val="0"/>
              </a:spcAft>
            </a:pPr>
            <a:r>
              <a:rPr lang="en-US" altLang="el-GR" dirty="0" smtClean="0"/>
              <a:t>Allow error messages to flow at </a:t>
            </a:r>
            <a:r>
              <a:rPr lang="en-US" altLang="el-GR" b="1" dirty="0" smtClean="0">
                <a:solidFill>
                  <a:schemeClr val="accent2"/>
                </a:solidFill>
              </a:rPr>
              <a:t>different strengths </a:t>
            </a:r>
            <a:r>
              <a:rPr lang="en-US" altLang="el-GR" dirty="0" smtClean="0"/>
              <a:t>depending on the inputs</a:t>
            </a:r>
          </a:p>
          <a:p>
            <a:pPr defTabSz="914400" eaLnBrk="0" fontAlgn="base" hangingPunct="0">
              <a:spcBef>
                <a:spcPct val="0"/>
              </a:spcBef>
              <a:spcAft>
                <a:spcPct val="0"/>
              </a:spcAft>
            </a:pPr>
            <a:endParaRPr lang="en-US" altLang="el-GR" dirty="0"/>
          </a:p>
        </p:txBody>
      </p:sp>
      <mc:AlternateContent xmlns:mc="http://schemas.openxmlformats.org/markup-compatibility/2006" xmlns:a14="http://schemas.microsoft.com/office/drawing/2010/main">
        <mc:Choice Requires="a14">
          <p:sp>
            <p:nvSpPr>
              <p:cNvPr id="17" name="TextBox 16"/>
              <p:cNvSpPr txBox="1"/>
              <p:nvPr/>
            </p:nvSpPr>
            <p:spPr>
              <a:xfrm>
                <a:off x="182131" y="2559197"/>
                <a:ext cx="5508806" cy="3480120"/>
              </a:xfrm>
              <a:prstGeom prst="rect">
                <a:avLst/>
              </a:prstGeom>
              <a:noFill/>
            </p:spPr>
            <p:txBody>
              <a:bodyPr wrap="square" rtlCol="0">
                <a:spAutoFit/>
              </a:bodyPr>
              <a:lstStyle/>
              <a:p>
                <a:r>
                  <a:rPr lang="en-US" dirty="0" smtClean="0"/>
                  <a:t>Standard RNN computes hidden layer at next time step directly  </a:t>
                </a:r>
                <a14:m>
                  <m:oMath xmlns:m="http://schemas.openxmlformats.org/officeDocument/2006/math">
                    <m:sSub>
                      <m:sSubPr>
                        <m:ctrlPr>
                          <a:rPr lang="en-US" i="1">
                            <a:latin typeface="Cambria Math"/>
                          </a:rPr>
                        </m:ctrlPr>
                      </m:sSubPr>
                      <m:e>
                        <m:r>
                          <a:rPr lang="en-US" i="1">
                            <a:latin typeface="Cambria Math" charset="0"/>
                          </a:rPr>
                          <m:t>h</m:t>
                        </m:r>
                      </m:e>
                      <m:sub>
                        <m:r>
                          <a:rPr lang="en-US" i="1">
                            <a:latin typeface="Cambria Math" charset="0"/>
                          </a:rPr>
                          <m:t>𝑡</m:t>
                        </m:r>
                      </m:sub>
                    </m:sSub>
                    <m:r>
                      <a:rPr lang="en-US" i="1">
                        <a:latin typeface="Cambria Math" charset="0"/>
                      </a:rPr>
                      <m:t>=  </m:t>
                    </m:r>
                    <m:r>
                      <a:rPr lang="el-GR" i="1">
                        <a:latin typeface="Cambria Math" charset="0"/>
                      </a:rPr>
                      <m:t>𝜎</m:t>
                    </m:r>
                    <m:r>
                      <a:rPr lang="el-GR" i="1">
                        <a:latin typeface="Cambria Math" charset="0"/>
                      </a:rPr>
                      <m:t>(</m:t>
                    </m:r>
                    <m:sSup>
                      <m:sSupPr>
                        <m:ctrlPr>
                          <a:rPr lang="el-GR" i="1">
                            <a:latin typeface="Cambria Math"/>
                          </a:rPr>
                        </m:ctrlPr>
                      </m:sSupPr>
                      <m:e>
                        <m:r>
                          <a:rPr lang="en-US" i="1">
                            <a:latin typeface="Cambria Math" charset="0"/>
                          </a:rPr>
                          <m:t>𝑊</m:t>
                        </m:r>
                      </m:e>
                      <m:sup>
                        <m:r>
                          <a:rPr lang="en-US" i="1">
                            <a:latin typeface="Cambria Math" charset="0"/>
                          </a:rPr>
                          <m:t>(</m:t>
                        </m:r>
                        <m:r>
                          <a:rPr lang="en-US" i="1">
                            <a:latin typeface="Cambria Math" charset="0"/>
                          </a:rPr>
                          <m:t>hh</m:t>
                        </m:r>
                        <m:r>
                          <a:rPr lang="en-US" i="1">
                            <a:latin typeface="Cambria Math" charset="0"/>
                          </a:rPr>
                          <m:t>)</m:t>
                        </m:r>
                      </m:sup>
                    </m:sSup>
                    <m:sSub>
                      <m:sSubPr>
                        <m:ctrlPr>
                          <a:rPr lang="en-US" i="1">
                            <a:latin typeface="Cambria Math"/>
                          </a:rPr>
                        </m:ctrlPr>
                      </m:sSubPr>
                      <m:e>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a:rPr>
                        </m:ctrlPr>
                      </m:sSupPr>
                      <m:e>
                        <m:r>
                          <a:rPr lang="en-US" i="1">
                            <a:latin typeface="Cambria Math" charset="0"/>
                          </a:rPr>
                          <m:t>𝑊</m:t>
                        </m:r>
                      </m:e>
                      <m:sup>
                        <m:r>
                          <a:rPr lang="en-US" i="1">
                            <a:latin typeface="Cambria Math" charset="0"/>
                          </a:rPr>
                          <m:t>(</m:t>
                        </m:r>
                        <m:r>
                          <a:rPr lang="en-US" i="1">
                            <a:latin typeface="Cambria Math" charset="0"/>
                          </a:rPr>
                          <m:t>h𝑥</m:t>
                        </m:r>
                        <m:r>
                          <a:rPr lang="en-US" i="1">
                            <a:latin typeface="Cambria Math" charset="0"/>
                          </a:rPr>
                          <m:t>)</m:t>
                        </m:r>
                      </m:sup>
                    </m:sSup>
                    <m:sSub>
                      <m:sSubPr>
                        <m:ctrlPr>
                          <a:rPr lang="en-US" i="1">
                            <a:latin typeface="Cambria Math"/>
                          </a:rPr>
                        </m:ctrlPr>
                      </m:sSubPr>
                      <m:e>
                        <m:r>
                          <a:rPr lang="en-US" i="1">
                            <a:latin typeface="Cambria Math" charset="0"/>
                          </a:rPr>
                          <m:t>𝑥</m:t>
                        </m:r>
                      </m:e>
                      <m:sub>
                        <m:r>
                          <a:rPr lang="en-US" i="1">
                            <a:latin typeface="Cambria Math" charset="0"/>
                          </a:rPr>
                          <m:t>𝑡</m:t>
                        </m:r>
                      </m:sub>
                    </m:sSub>
                    <m:r>
                      <a:rPr lang="en-US" i="1">
                        <a:latin typeface="Cambria Math" charset="0"/>
                      </a:rPr>
                      <m:t>)</m:t>
                    </m:r>
                  </m:oMath>
                </a14:m>
                <a:endParaRPr lang="el-GR" dirty="0"/>
              </a:p>
              <a:p>
                <a:endParaRPr lang="en-US" dirty="0" smtClean="0"/>
              </a:p>
              <a:p>
                <a:r>
                  <a:rPr lang="en-US" dirty="0" smtClean="0"/>
                  <a:t>Compute an update gate based on current input word vector and hidden state</a:t>
                </a:r>
              </a:p>
              <a:p>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b="0" i="1" smtClean="0">
                              <a:latin typeface="Cambria Math" charset="0"/>
                            </a:rPr>
                            <m:t>𝑧</m:t>
                          </m:r>
                        </m:e>
                        <m:sub>
                          <m:r>
                            <a:rPr lang="en-US" i="1">
                              <a:latin typeface="Cambria Math" charset="0"/>
                            </a:rPr>
                            <m:t>𝑡</m:t>
                          </m:r>
                        </m:sub>
                      </m:sSub>
                      <m:r>
                        <a:rPr lang="en-US" i="1">
                          <a:latin typeface="Cambria Math" charset="0"/>
                        </a:rPr>
                        <m:t>=  </m:t>
                      </m:r>
                      <m:r>
                        <a:rPr lang="el-GR" i="1">
                          <a:latin typeface="Cambria Math" charset="0"/>
                        </a:rPr>
                        <m:t>𝜎</m:t>
                      </m:r>
                      <m:r>
                        <a:rPr lang="el-GR" i="1">
                          <a:latin typeface="Cambria Math" charset="0"/>
                        </a:rPr>
                        <m:t>(</m:t>
                      </m:r>
                      <m:sSup>
                        <m:sSupPr>
                          <m:ctrlPr>
                            <a:rPr lang="el-GR" i="1">
                              <a:latin typeface="Cambria Math"/>
                            </a:rPr>
                          </m:ctrlPr>
                        </m:sSupPr>
                        <m:e>
                          <m:r>
                            <a:rPr lang="en-US" b="0" i="1" smtClean="0">
                              <a:latin typeface="Cambria Math" charset="0"/>
                            </a:rPr>
                            <m:t>𝑈</m:t>
                          </m:r>
                        </m:e>
                        <m:sup>
                          <m:r>
                            <a:rPr lang="en-US" i="1">
                              <a:latin typeface="Cambria Math" charset="0"/>
                            </a:rPr>
                            <m:t>(</m:t>
                          </m:r>
                          <m:r>
                            <a:rPr lang="en-US" b="0" i="1" smtClean="0">
                              <a:latin typeface="Cambria Math" charset="0"/>
                            </a:rPr>
                            <m:t>𝑧</m:t>
                          </m:r>
                          <m:r>
                            <a:rPr lang="en-US" i="1">
                              <a:latin typeface="Cambria Math" charset="0"/>
                            </a:rPr>
                            <m:t>)</m:t>
                          </m:r>
                        </m:sup>
                      </m:sSup>
                      <m:sSub>
                        <m:sSubPr>
                          <m:ctrlPr>
                            <a:rPr lang="en-US" i="1">
                              <a:latin typeface="Cambria Math"/>
                            </a:rPr>
                          </m:ctrlPr>
                        </m:sSubPr>
                        <m:e>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a:rPr>
                          </m:ctrlPr>
                        </m:sSupPr>
                        <m:e>
                          <m:r>
                            <a:rPr lang="en-US" i="1">
                              <a:latin typeface="Cambria Math" charset="0"/>
                            </a:rPr>
                            <m:t>𝑊</m:t>
                          </m:r>
                        </m:e>
                        <m:sup>
                          <m:r>
                            <a:rPr lang="en-US" i="1">
                              <a:latin typeface="Cambria Math" charset="0"/>
                            </a:rPr>
                            <m:t>(</m:t>
                          </m:r>
                          <m:r>
                            <a:rPr lang="en-US" b="0" i="1" smtClean="0">
                              <a:latin typeface="Cambria Math" charset="0"/>
                            </a:rPr>
                            <m:t>𝑧</m:t>
                          </m:r>
                          <m:r>
                            <a:rPr lang="en-US" i="1">
                              <a:latin typeface="Cambria Math" charset="0"/>
                            </a:rPr>
                            <m:t>)</m:t>
                          </m:r>
                        </m:sup>
                      </m:sSup>
                      <m:sSub>
                        <m:sSubPr>
                          <m:ctrlPr>
                            <a:rPr lang="en-US" i="1">
                              <a:latin typeface="Cambria Math"/>
                            </a:rPr>
                          </m:ctrlPr>
                        </m:sSubPr>
                        <m:e>
                          <m:r>
                            <a:rPr lang="en-US" i="1">
                              <a:latin typeface="Cambria Math" charset="0"/>
                            </a:rPr>
                            <m:t>𝑥</m:t>
                          </m:r>
                        </m:e>
                        <m:sub>
                          <m:r>
                            <a:rPr lang="en-US" i="1">
                              <a:latin typeface="Cambria Math" charset="0"/>
                            </a:rPr>
                            <m:t>𝑡</m:t>
                          </m:r>
                        </m:sub>
                      </m:sSub>
                      <m:r>
                        <a:rPr lang="en-US" i="1">
                          <a:latin typeface="Cambria Math" charset="0"/>
                        </a:rPr>
                        <m:t>)</m:t>
                      </m:r>
                    </m:oMath>
                  </m:oMathPara>
                </a14:m>
                <a:endParaRPr lang="en-US" dirty="0" smtClean="0"/>
              </a:p>
              <a:p>
                <a:endParaRPr lang="el-GR" dirty="0"/>
              </a:p>
              <a:p>
                <a:r>
                  <a:rPr lang="en-US" dirty="0" smtClean="0"/>
                  <a:t>Compute a reset gate similarly but with different weights</a:t>
                </a:r>
              </a:p>
              <a:p>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b="0" i="1" smtClean="0">
                              <a:latin typeface="Cambria Math" charset="0"/>
                            </a:rPr>
                            <m:t>𝑟</m:t>
                          </m:r>
                        </m:e>
                        <m:sub>
                          <m:r>
                            <a:rPr lang="en-US" i="1">
                              <a:latin typeface="Cambria Math" charset="0"/>
                            </a:rPr>
                            <m:t>𝑡</m:t>
                          </m:r>
                        </m:sub>
                      </m:sSub>
                      <m:r>
                        <a:rPr lang="en-US" i="1">
                          <a:latin typeface="Cambria Math" charset="0"/>
                        </a:rPr>
                        <m:t>=  </m:t>
                      </m:r>
                      <m:r>
                        <a:rPr lang="el-GR" i="1">
                          <a:latin typeface="Cambria Math" charset="0"/>
                        </a:rPr>
                        <m:t>𝜎</m:t>
                      </m:r>
                      <m:d>
                        <m:dPr>
                          <m:ctrlPr>
                            <a:rPr lang="el-GR" i="1">
                              <a:latin typeface="Cambria Math"/>
                            </a:rPr>
                          </m:ctrlPr>
                        </m:dPr>
                        <m:e>
                          <m:sSup>
                            <m:sSupPr>
                              <m:ctrlPr>
                                <a:rPr lang="el-GR" i="1">
                                  <a:latin typeface="Cambria Math"/>
                                </a:rPr>
                              </m:ctrlPr>
                            </m:sSupPr>
                            <m:e>
                              <m:r>
                                <a:rPr lang="en-US" i="1">
                                  <a:latin typeface="Cambria Math" charset="0"/>
                                </a:rPr>
                                <m:t>𝑈</m:t>
                              </m:r>
                            </m:e>
                            <m:sup>
                              <m:d>
                                <m:dPr>
                                  <m:ctrlPr>
                                    <a:rPr lang="en-US" b="0" i="1">
                                      <a:latin typeface="Cambria Math"/>
                                    </a:rPr>
                                  </m:ctrlPr>
                                </m:dPr>
                                <m:e>
                                  <m:r>
                                    <a:rPr lang="en-US" b="0" i="1" smtClean="0">
                                      <a:latin typeface="Cambria Math" charset="0"/>
                                    </a:rPr>
                                    <m:t>𝑟</m:t>
                                  </m:r>
                                </m:e>
                              </m:d>
                            </m:sup>
                          </m:sSup>
                          <m:sSub>
                            <m:sSubPr>
                              <m:ctrlPr>
                                <a:rPr lang="en-US" i="1">
                                  <a:latin typeface="Cambria Math"/>
                                </a:rPr>
                              </m:ctrlPr>
                            </m:sSubPr>
                            <m:e>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a:rPr>
                              </m:ctrlPr>
                            </m:sSupPr>
                            <m:e>
                              <m:r>
                                <a:rPr lang="en-US" i="1">
                                  <a:latin typeface="Cambria Math" charset="0"/>
                                </a:rPr>
                                <m:t>𝑊</m:t>
                              </m:r>
                            </m:e>
                            <m:sup>
                              <m:d>
                                <m:dPr>
                                  <m:ctrlPr>
                                    <a:rPr lang="en-US" b="0" i="1">
                                      <a:latin typeface="Cambria Math"/>
                                    </a:rPr>
                                  </m:ctrlPr>
                                </m:dPr>
                                <m:e>
                                  <m:r>
                                    <a:rPr lang="en-US" b="0" i="1" smtClean="0">
                                      <a:latin typeface="Cambria Math" charset="0"/>
                                    </a:rPr>
                                    <m:t>𝑟</m:t>
                                  </m:r>
                                </m:e>
                              </m:d>
                            </m:sup>
                          </m:sSup>
                          <m:sSub>
                            <m:sSubPr>
                              <m:ctrlPr>
                                <a:rPr lang="en-US" i="1">
                                  <a:latin typeface="Cambria Math"/>
                                </a:rPr>
                              </m:ctrlPr>
                            </m:sSubPr>
                            <m:e>
                              <m:r>
                                <a:rPr lang="en-US" i="1">
                                  <a:latin typeface="Cambria Math" charset="0"/>
                                </a:rPr>
                                <m:t>𝑥</m:t>
                              </m:r>
                            </m:e>
                            <m:sub>
                              <m:r>
                                <a:rPr lang="en-US" i="1">
                                  <a:latin typeface="Cambria Math" charset="0"/>
                                </a:rPr>
                                <m:t>𝑡</m:t>
                              </m:r>
                            </m:sub>
                          </m:sSub>
                        </m:e>
                      </m:d>
                    </m:oMath>
                  </m:oMathPara>
                </a14:m>
                <a:endParaRPr lang="en-US" dirty="0" smtClean="0"/>
              </a:p>
              <a:p>
                <a:endParaRPr lang="en-US" dirty="0" smtClean="0"/>
              </a:p>
              <a:p>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182131" y="2559197"/>
                <a:ext cx="5508806" cy="3480120"/>
              </a:xfrm>
              <a:prstGeom prst="rect">
                <a:avLst/>
              </a:prstGeom>
              <a:blipFill rotWithShape="0">
                <a:blip r:embed="rId4"/>
                <a:stretch>
                  <a:fillRect l="-996" t="-1751"/>
                </a:stretch>
              </a:blipFill>
            </p:spPr>
            <p:txBody>
              <a:bodyPr/>
              <a:lstStyle/>
              <a:p>
                <a:r>
                  <a:rPr lang="el-GR">
                    <a:noFill/>
                  </a:rPr>
                  <a:t> </a:t>
                </a:r>
              </a:p>
            </p:txBody>
          </p:sp>
        </mc:Fallback>
      </mc:AlternateContent>
      <p:sp>
        <p:nvSpPr>
          <p:cNvPr id="19" name="Ορθογώνιο 18"/>
          <p:cNvSpPr/>
          <p:nvPr/>
        </p:nvSpPr>
        <p:spPr>
          <a:xfrm>
            <a:off x="4749800" y="4846289"/>
            <a:ext cx="4241800" cy="1384995"/>
          </a:xfrm>
          <a:prstGeom prst="rect">
            <a:avLst/>
          </a:prstGeom>
        </p:spPr>
        <p:txBody>
          <a:bodyPr wrap="square">
            <a:spAutoFit/>
          </a:bodyPr>
          <a:lstStyle/>
          <a:p>
            <a:pPr algn="ctr"/>
            <a:r>
              <a:rPr lang="en-US" dirty="0"/>
              <a:t>If </a:t>
            </a:r>
            <a:r>
              <a:rPr lang="en-US" dirty="0" smtClean="0"/>
              <a:t>reset </a:t>
            </a:r>
            <a:r>
              <a:rPr lang="en-US" dirty="0"/>
              <a:t>close to </a:t>
            </a:r>
            <a:r>
              <a:rPr lang="en-US" dirty="0" smtClean="0"/>
              <a:t>0, ignore </a:t>
            </a:r>
            <a:r>
              <a:rPr lang="en-US" dirty="0"/>
              <a:t>previous hidden state </a:t>
            </a:r>
            <a:r>
              <a:rPr lang="en-US" sz="1600" dirty="0" smtClean="0"/>
              <a:t>(allows </a:t>
            </a:r>
            <a:r>
              <a:rPr lang="en-US" sz="1600" dirty="0"/>
              <a:t>model to drop information that is irrelevant in the </a:t>
            </a:r>
            <a:r>
              <a:rPr lang="en-US" sz="1600" dirty="0" smtClean="0"/>
              <a:t>future)</a:t>
            </a:r>
          </a:p>
          <a:p>
            <a:pPr algn="ctr"/>
            <a:endParaRPr lang="en-US" sz="1600" dirty="0"/>
          </a:p>
          <a:p>
            <a:pPr algn="ctr"/>
            <a:endParaRPr lang="en-US" sz="1600" dirty="0"/>
          </a:p>
        </p:txBody>
      </p:sp>
      <p:sp>
        <p:nvSpPr>
          <p:cNvPr id="10" name="Ορθογώνιο 9"/>
          <p:cNvSpPr/>
          <p:nvPr/>
        </p:nvSpPr>
        <p:spPr>
          <a:xfrm>
            <a:off x="182130" y="5812135"/>
            <a:ext cx="8410590" cy="646331"/>
          </a:xfrm>
          <a:prstGeom prst="rect">
            <a:avLst/>
          </a:prstGeom>
        </p:spPr>
        <p:txBody>
          <a:bodyPr wrap="square">
            <a:spAutoFit/>
          </a:bodyPr>
          <a:lstStyle/>
          <a:p>
            <a:r>
              <a:rPr lang="en-US" dirty="0" smtClean="0"/>
              <a:t>Units </a:t>
            </a:r>
            <a:r>
              <a:rPr lang="en-US" dirty="0"/>
              <a:t>with </a:t>
            </a:r>
            <a:r>
              <a:rPr lang="en-US" b="1" dirty="0">
                <a:solidFill>
                  <a:schemeClr val="accent2"/>
                </a:solidFill>
              </a:rPr>
              <a:t>short-term</a:t>
            </a:r>
            <a:r>
              <a:rPr lang="en-US" dirty="0"/>
              <a:t> dependencies often have </a:t>
            </a:r>
            <a:r>
              <a:rPr lang="en-US" b="1" dirty="0">
                <a:solidFill>
                  <a:schemeClr val="accent2"/>
                </a:solidFill>
              </a:rPr>
              <a:t>reset</a:t>
            </a:r>
            <a:r>
              <a:rPr lang="en-US" dirty="0">
                <a:solidFill>
                  <a:schemeClr val="accent2"/>
                </a:solidFill>
              </a:rPr>
              <a:t> </a:t>
            </a:r>
            <a:r>
              <a:rPr lang="en-US" dirty="0"/>
              <a:t>gates very active</a:t>
            </a:r>
          </a:p>
          <a:p>
            <a:r>
              <a:rPr lang="en-US" dirty="0"/>
              <a:t>Units with </a:t>
            </a:r>
            <a:r>
              <a:rPr lang="en-US" b="1" dirty="0" smtClean="0">
                <a:solidFill>
                  <a:schemeClr val="accent2"/>
                </a:solidFill>
              </a:rPr>
              <a:t>long-term</a:t>
            </a:r>
            <a:r>
              <a:rPr lang="en-US" dirty="0" smtClean="0"/>
              <a:t> </a:t>
            </a:r>
            <a:r>
              <a:rPr lang="en-US" dirty="0"/>
              <a:t>dependencies have active </a:t>
            </a:r>
            <a:r>
              <a:rPr lang="en-US" b="1" dirty="0">
                <a:solidFill>
                  <a:schemeClr val="accent2"/>
                </a:solidFill>
              </a:rPr>
              <a:t>update</a:t>
            </a:r>
            <a:r>
              <a:rPr lang="en-US" dirty="0"/>
              <a:t> gates z </a:t>
            </a:r>
          </a:p>
        </p:txBody>
      </p:sp>
      <p:sp>
        <p:nvSpPr>
          <p:cNvPr id="12" name="TextBox 11"/>
          <p:cNvSpPr txBox="1"/>
          <p:nvPr/>
        </p:nvSpPr>
        <p:spPr>
          <a:xfrm>
            <a:off x="5576637" y="4193385"/>
            <a:ext cx="3555999" cy="507831"/>
          </a:xfrm>
          <a:prstGeom prst="rect">
            <a:avLst/>
          </a:prstGeom>
          <a:noFill/>
        </p:spPr>
        <p:txBody>
          <a:bodyPr wrap="square" rtlCol="0">
            <a:spAutoFit/>
          </a:bodyPr>
          <a:lstStyle/>
          <a:p>
            <a:r>
              <a:rPr lang="en-US" sz="900" i="1" dirty="0" smtClean="0"/>
              <a:t>http://</a:t>
            </a:r>
            <a:r>
              <a:rPr lang="en-US" sz="900" i="1" dirty="0" err="1" smtClean="0"/>
              <a:t>www.wildml.com</a:t>
            </a:r>
            <a:r>
              <a:rPr lang="en-US" sz="900" i="1" dirty="0" smtClean="0"/>
              <a:t>/2015/10/recurrent-neural-network-tutorial-part-4-implementing-a-grulstm-rnn-with-python-and-theano/</a:t>
            </a:r>
            <a:endParaRPr lang="el-GR" sz="900" i="1" dirty="0"/>
          </a:p>
        </p:txBody>
      </p:sp>
    </p:spTree>
    <p:extLst>
      <p:ext uri="{BB962C8B-B14F-4D97-AF65-F5344CB8AC3E}">
        <p14:creationId xmlns:p14="http://schemas.microsoft.com/office/powerpoint/2010/main" val="308657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Neural Network Intro</a:t>
            </a:r>
            <a:endParaRPr lang="en-US" dirty="0"/>
          </a:p>
        </p:txBody>
      </p:sp>
      <p:sp>
        <p:nvSpPr>
          <p:cNvPr id="12" name="Στρογγυλεμένο ορθογώνιο 11"/>
          <p:cNvSpPr/>
          <p:nvPr/>
        </p:nvSpPr>
        <p:spPr>
          <a:xfrm>
            <a:off x="1645920" y="1371600"/>
            <a:ext cx="1131570" cy="424053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l-GR"/>
          </a:p>
        </p:txBody>
      </p:sp>
      <p:sp>
        <p:nvSpPr>
          <p:cNvPr id="13" name="Στρογγυλεμένο ορθογώνιο 12"/>
          <p:cNvSpPr/>
          <p:nvPr/>
        </p:nvSpPr>
        <p:spPr>
          <a:xfrm>
            <a:off x="3280410" y="2503169"/>
            <a:ext cx="868013" cy="19440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l-GR"/>
          </a:p>
        </p:txBody>
      </p:sp>
      <p:sp>
        <p:nvSpPr>
          <p:cNvPr id="17" name="Στρογγυλεμένο ορθογώνιο 16"/>
          <p:cNvSpPr/>
          <p:nvPr/>
        </p:nvSpPr>
        <p:spPr>
          <a:xfrm>
            <a:off x="274320" y="1932271"/>
            <a:ext cx="868013" cy="308549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l-GR"/>
          </a:p>
        </p:txBody>
      </p:sp>
      <p:sp>
        <p:nvSpPr>
          <p:cNvPr id="7" name="TextBox 6"/>
          <p:cNvSpPr txBox="1"/>
          <p:nvPr/>
        </p:nvSpPr>
        <p:spPr>
          <a:xfrm>
            <a:off x="1533710" y="6223500"/>
            <a:ext cx="1355989" cy="400110"/>
          </a:xfrm>
          <a:prstGeom prst="rect">
            <a:avLst/>
          </a:prstGeom>
          <a:noFill/>
        </p:spPr>
        <p:txBody>
          <a:bodyPr wrap="square" rtlCol="0">
            <a:spAutoFit/>
          </a:bodyPr>
          <a:lstStyle/>
          <a:p>
            <a:pPr algn="ctr"/>
            <a:r>
              <a:rPr lang="en-US" sz="2000" dirty="0" smtClean="0">
                <a:solidFill>
                  <a:srgbClr val="6B9BC7"/>
                </a:solidFill>
                <a:hlinkClick r:id="rId3"/>
              </a:rPr>
              <a:t>Demo</a:t>
            </a:r>
            <a:endParaRPr lang="en-US" sz="2000" dirty="0">
              <a:solidFill>
                <a:srgbClr val="6B9BC7"/>
              </a:solidFill>
            </a:endParaRPr>
          </a:p>
        </p:txBody>
      </p:sp>
      <p:pic>
        <p:nvPicPr>
          <p:cNvPr id="8" name="Picture 7" descr="300px-Colored_neural_network.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727" y="1181100"/>
            <a:ext cx="3810000" cy="4584700"/>
          </a:xfrm>
          <a:prstGeom prst="rect">
            <a:avLst/>
          </a:prstGeom>
        </p:spPr>
      </p:pic>
      <p:sp>
        <p:nvSpPr>
          <p:cNvPr id="9" name="TextBox 8"/>
          <p:cNvSpPr txBox="1"/>
          <p:nvPr/>
        </p:nvSpPr>
        <p:spPr>
          <a:xfrm>
            <a:off x="5434798" y="3890207"/>
            <a:ext cx="2157963" cy="369332"/>
          </a:xfrm>
          <a:prstGeom prst="rect">
            <a:avLst/>
          </a:prstGeom>
          <a:noFill/>
        </p:spPr>
        <p:txBody>
          <a:bodyPr wrap="none" rtlCol="0">
            <a:spAutoFit/>
          </a:bodyPr>
          <a:lstStyle/>
          <a:p>
            <a:r>
              <a:rPr lang="en-US" dirty="0" smtClean="0"/>
              <a:t>How do we train?</a:t>
            </a:r>
          </a:p>
        </p:txBody>
      </p:sp>
      <mc:AlternateContent xmlns:mc="http://schemas.openxmlformats.org/markup-compatibility/2006" xmlns:a14="http://schemas.microsoft.com/office/drawing/2010/main">
        <mc:Choice Requires="a14">
          <p:sp>
            <p:nvSpPr>
              <p:cNvPr id="2" name="TextBox 1"/>
              <p:cNvSpPr txBox="1"/>
              <p:nvPr/>
            </p:nvSpPr>
            <p:spPr>
              <a:xfrm>
                <a:off x="5223993" y="1932271"/>
                <a:ext cx="308229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accent4"/>
                          </a:solidFill>
                          <a:latin typeface="Cambria Math" charset="0"/>
                        </a:rPr>
                        <m:t>𝒉</m:t>
                      </m:r>
                      <m:r>
                        <a:rPr lang="en-US" sz="2400" b="1" i="1" smtClean="0">
                          <a:solidFill>
                            <a:schemeClr val="accent4"/>
                          </a:solidFill>
                          <a:latin typeface="Cambria Math" charset="0"/>
                        </a:rPr>
                        <m:t>=  </m:t>
                      </m:r>
                      <m:r>
                        <a:rPr lang="el-GR" sz="2400" b="1" i="1" smtClean="0">
                          <a:solidFill>
                            <a:schemeClr val="accent4"/>
                          </a:solidFill>
                          <a:latin typeface="Cambria Math" charset="0"/>
                        </a:rPr>
                        <m:t>𝝈</m:t>
                      </m:r>
                      <m:r>
                        <a:rPr lang="el-GR" sz="2400" b="1" i="1" smtClean="0">
                          <a:solidFill>
                            <a:schemeClr val="accent4"/>
                          </a:solidFill>
                          <a:latin typeface="Cambria Math" charset="0"/>
                        </a:rPr>
                        <m:t>(</m:t>
                      </m:r>
                      <m:sSub>
                        <m:sSubPr>
                          <m:ctrlPr>
                            <a:rPr lang="en-US" sz="2400" b="1" i="1" smtClean="0">
                              <a:solidFill>
                                <a:schemeClr val="accent4"/>
                              </a:solidFill>
                              <a:latin typeface="Cambria Math"/>
                            </a:rPr>
                          </m:ctrlPr>
                        </m:sSubPr>
                        <m:e>
                          <m:r>
                            <a:rPr lang="en-US" sz="2400" b="1" i="0" smtClean="0">
                              <a:solidFill>
                                <a:schemeClr val="accent4"/>
                              </a:solidFill>
                              <a:latin typeface="Cambria Math" charset="0"/>
                            </a:rPr>
                            <m:t>𝐖</m:t>
                          </m:r>
                        </m:e>
                        <m:sub>
                          <m:r>
                            <a:rPr lang="en-US" sz="2400" b="1" i="1" smtClean="0">
                              <a:solidFill>
                                <a:schemeClr val="accent4"/>
                              </a:solidFill>
                              <a:latin typeface="Cambria Math" charset="0"/>
                            </a:rPr>
                            <m:t>𝟏</m:t>
                          </m:r>
                        </m:sub>
                      </m:sSub>
                      <m:r>
                        <a:rPr lang="en-US" sz="2400" b="1" i="1" smtClean="0">
                          <a:solidFill>
                            <a:schemeClr val="accent4"/>
                          </a:solidFill>
                          <a:latin typeface="Cambria Math" charset="0"/>
                        </a:rPr>
                        <m:t>𝒙</m:t>
                      </m:r>
                      <m:r>
                        <a:rPr lang="en-US" sz="2400" b="1" i="1" smtClean="0">
                          <a:solidFill>
                            <a:schemeClr val="accent4"/>
                          </a:solidFill>
                          <a:latin typeface="Cambria Math" charset="0"/>
                        </a:rPr>
                        <m:t>+</m:t>
                      </m:r>
                      <m:sSub>
                        <m:sSubPr>
                          <m:ctrlPr>
                            <a:rPr lang="en-US" sz="2400" b="1" i="1" smtClean="0">
                              <a:solidFill>
                                <a:schemeClr val="accent4"/>
                              </a:solidFill>
                              <a:latin typeface="Cambria Math"/>
                            </a:rPr>
                          </m:ctrlPr>
                        </m:sSubPr>
                        <m:e>
                          <m:r>
                            <a:rPr lang="en-US" sz="2400" b="1" i="1" smtClean="0">
                              <a:solidFill>
                                <a:schemeClr val="accent4"/>
                              </a:solidFill>
                              <a:latin typeface="Cambria Math" charset="0"/>
                            </a:rPr>
                            <m:t>𝒃</m:t>
                          </m:r>
                        </m:e>
                        <m:sub>
                          <m:r>
                            <a:rPr lang="en-US" sz="2400" b="1" i="1" smtClean="0">
                              <a:solidFill>
                                <a:schemeClr val="accent4"/>
                              </a:solidFill>
                              <a:latin typeface="Cambria Math" charset="0"/>
                            </a:rPr>
                            <m:t>𝟏</m:t>
                          </m:r>
                        </m:sub>
                      </m:sSub>
                      <m:r>
                        <a:rPr lang="en-US" sz="2400" b="1" i="1" smtClean="0">
                          <a:solidFill>
                            <a:schemeClr val="accent4"/>
                          </a:solidFill>
                          <a:latin typeface="Cambria Math" charset="0"/>
                        </a:rPr>
                        <m:t>)</m:t>
                      </m:r>
                    </m:oMath>
                  </m:oMathPara>
                </a14:m>
                <a:endParaRPr lang="el-GR" sz="2400" b="1" dirty="0">
                  <a:solidFill>
                    <a:schemeClr val="accent4"/>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5223993" y="1932271"/>
                <a:ext cx="3082290" cy="369332"/>
              </a:xfrm>
              <a:prstGeom prst="rect">
                <a:avLst/>
              </a:prstGeom>
              <a:blipFill rotWithShape="0">
                <a:blip r:embed="rId5"/>
                <a:stretch>
                  <a:fillRect t="-137705" b="-177049"/>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5479538" y="2518430"/>
                <a:ext cx="246689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accent3"/>
                          </a:solidFill>
                          <a:latin typeface="Cambria Math" charset="0"/>
                        </a:rPr>
                        <m:t>𝒚</m:t>
                      </m:r>
                      <m:r>
                        <a:rPr lang="en-US" sz="2400" b="1" i="1" smtClean="0">
                          <a:solidFill>
                            <a:schemeClr val="accent3"/>
                          </a:solidFill>
                          <a:latin typeface="Cambria Math" charset="0"/>
                        </a:rPr>
                        <m:t>=</m:t>
                      </m:r>
                      <m:r>
                        <a:rPr lang="el-GR" sz="2400" b="1" i="1" smtClean="0">
                          <a:solidFill>
                            <a:schemeClr val="accent3"/>
                          </a:solidFill>
                          <a:latin typeface="Cambria Math" charset="0"/>
                        </a:rPr>
                        <m:t>𝝈</m:t>
                      </m:r>
                      <m:r>
                        <a:rPr lang="el-GR" sz="2400" b="1" i="1" smtClean="0">
                          <a:solidFill>
                            <a:schemeClr val="accent3"/>
                          </a:solidFill>
                          <a:latin typeface="Cambria Math" charset="0"/>
                        </a:rPr>
                        <m:t>(</m:t>
                      </m:r>
                      <m:sSub>
                        <m:sSubPr>
                          <m:ctrlPr>
                            <a:rPr lang="en-US" sz="2400" b="1" i="1" smtClean="0">
                              <a:solidFill>
                                <a:schemeClr val="accent3"/>
                              </a:solidFill>
                              <a:latin typeface="Cambria Math"/>
                            </a:rPr>
                          </m:ctrlPr>
                        </m:sSubPr>
                        <m:e>
                          <m:r>
                            <a:rPr lang="en-US" sz="2400" b="1" i="1" smtClean="0">
                              <a:solidFill>
                                <a:schemeClr val="accent3"/>
                              </a:solidFill>
                              <a:latin typeface="Cambria Math" charset="0"/>
                            </a:rPr>
                            <m:t>𝑾</m:t>
                          </m:r>
                        </m:e>
                        <m:sub>
                          <m:r>
                            <a:rPr lang="en-US" sz="2400" b="1" i="1" smtClean="0">
                              <a:solidFill>
                                <a:schemeClr val="accent3"/>
                              </a:solidFill>
                              <a:latin typeface="Cambria Math" charset="0"/>
                            </a:rPr>
                            <m:t>𝟐</m:t>
                          </m:r>
                        </m:sub>
                      </m:sSub>
                      <m:r>
                        <a:rPr lang="en-US" sz="2400" b="1" i="1" smtClean="0">
                          <a:solidFill>
                            <a:schemeClr val="accent3"/>
                          </a:solidFill>
                          <a:latin typeface="Cambria Math" charset="0"/>
                        </a:rPr>
                        <m:t>𝒉</m:t>
                      </m:r>
                      <m:r>
                        <a:rPr lang="en-US" sz="2400" b="1" i="1" smtClean="0">
                          <a:solidFill>
                            <a:schemeClr val="accent3"/>
                          </a:solidFill>
                          <a:latin typeface="Cambria Math" charset="0"/>
                        </a:rPr>
                        <m:t>+</m:t>
                      </m:r>
                      <m:sSub>
                        <m:sSubPr>
                          <m:ctrlPr>
                            <a:rPr lang="en-US" sz="2400" b="1" i="1" smtClean="0">
                              <a:solidFill>
                                <a:schemeClr val="accent3"/>
                              </a:solidFill>
                              <a:latin typeface="Cambria Math"/>
                            </a:rPr>
                          </m:ctrlPr>
                        </m:sSubPr>
                        <m:e>
                          <m:r>
                            <a:rPr lang="en-US" sz="2400" b="1" i="1" smtClean="0">
                              <a:solidFill>
                                <a:schemeClr val="accent3"/>
                              </a:solidFill>
                              <a:latin typeface="Cambria Math" charset="0"/>
                            </a:rPr>
                            <m:t>𝒃</m:t>
                          </m:r>
                        </m:e>
                        <m:sub>
                          <m:r>
                            <a:rPr lang="en-US" sz="2400" b="1" i="1" smtClean="0">
                              <a:solidFill>
                                <a:schemeClr val="accent3"/>
                              </a:solidFill>
                              <a:latin typeface="Cambria Math" charset="0"/>
                            </a:rPr>
                            <m:t>𝟐</m:t>
                          </m:r>
                        </m:sub>
                      </m:sSub>
                      <m:r>
                        <a:rPr lang="en-US" sz="2400" b="1" i="1" smtClean="0">
                          <a:solidFill>
                            <a:schemeClr val="accent3"/>
                          </a:solidFill>
                          <a:latin typeface="Cambria Math" charset="0"/>
                        </a:rPr>
                        <m:t>)</m:t>
                      </m:r>
                    </m:oMath>
                  </m:oMathPara>
                </a14:m>
                <a:endParaRPr lang="el-GR" sz="2400" b="1" dirty="0">
                  <a:solidFill>
                    <a:schemeClr val="accent3"/>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479538" y="2518430"/>
                <a:ext cx="2466894" cy="369332"/>
              </a:xfrm>
              <a:prstGeom prst="rect">
                <a:avLst/>
              </a:prstGeom>
              <a:blipFill rotWithShape="0">
                <a:blip r:embed="rId6"/>
                <a:stretch>
                  <a:fillRect l="-2222" r="-3457" b="-37705"/>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014375" y="5608290"/>
                <a:ext cx="41870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accent4"/>
                          </a:solidFill>
                          <a:latin typeface="Cambria Math" charset="0"/>
                        </a:rPr>
                        <m:t>𝒉</m:t>
                      </m:r>
                    </m:oMath>
                  </m:oMathPara>
                </a14:m>
                <a:endParaRPr lang="el-GR" sz="2000" b="1" dirty="0"/>
              </a:p>
            </p:txBody>
          </p:sp>
        </mc:Choice>
        <mc:Fallback xmlns="">
          <p:sp>
            <p:nvSpPr>
              <p:cNvPr id="14" name="TextBox 13"/>
              <p:cNvSpPr txBox="1">
                <a:spLocks noRot="1" noChangeAspect="1" noMove="1" noResize="1" noEditPoints="1" noAdjustHandles="1" noChangeArrowheads="1" noChangeShapeType="1" noTextEdit="1"/>
              </p:cNvSpPr>
              <p:nvPr/>
            </p:nvSpPr>
            <p:spPr>
              <a:xfrm>
                <a:off x="2014375" y="5608290"/>
                <a:ext cx="418704" cy="400110"/>
              </a:xfrm>
              <a:prstGeom prst="rect">
                <a:avLst/>
              </a:prstGeom>
              <a:blipFill rotWithShape="0">
                <a:blip r:embed="rId7"/>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5" name="Ορθογώνιο 14"/>
              <p:cNvSpPr/>
              <p:nvPr/>
            </p:nvSpPr>
            <p:spPr>
              <a:xfrm>
                <a:off x="3509071" y="4402348"/>
                <a:ext cx="41069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accent3"/>
                          </a:solidFill>
                          <a:latin typeface="Cambria Math" charset="0"/>
                        </a:rPr>
                        <m:t>𝒚</m:t>
                      </m:r>
                    </m:oMath>
                  </m:oMathPara>
                </a14:m>
                <a:endParaRPr lang="el-GR" sz="2000" b="1" dirty="0">
                  <a:solidFill>
                    <a:schemeClr val="accent3"/>
                  </a:solidFill>
                </a:endParaRPr>
              </a:p>
            </p:txBody>
          </p:sp>
        </mc:Choice>
        <mc:Fallback xmlns="">
          <p:sp>
            <p:nvSpPr>
              <p:cNvPr id="15" name="Ορθογώνιο 14"/>
              <p:cNvSpPr>
                <a:spLocks noRot="1" noChangeAspect="1" noMove="1" noResize="1" noEditPoints="1" noAdjustHandles="1" noChangeArrowheads="1" noChangeShapeType="1" noTextEdit="1"/>
              </p:cNvSpPr>
              <p:nvPr/>
            </p:nvSpPr>
            <p:spPr>
              <a:xfrm>
                <a:off x="3509071" y="4402348"/>
                <a:ext cx="410690" cy="400110"/>
              </a:xfrm>
              <a:prstGeom prst="rect">
                <a:avLst/>
              </a:prstGeom>
              <a:blipFill rotWithShape="0">
                <a:blip r:embed="rId8"/>
                <a:stretch>
                  <a:fillRect b="-10606"/>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6" name="Ορθογώνιο 15"/>
              <p:cNvSpPr/>
              <p:nvPr/>
            </p:nvSpPr>
            <p:spPr>
              <a:xfrm>
                <a:off x="506187" y="5006142"/>
                <a:ext cx="40427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smtClean="0">
                          <a:solidFill>
                            <a:srgbClr val="FF0000"/>
                          </a:solidFill>
                          <a:latin typeface="Cambria Math" charset="0"/>
                        </a:rPr>
                        <m:t>𝒙</m:t>
                      </m:r>
                    </m:oMath>
                  </m:oMathPara>
                </a14:m>
                <a:endParaRPr lang="el-GR" b="1" dirty="0"/>
              </a:p>
            </p:txBody>
          </p:sp>
        </mc:Choice>
        <mc:Fallback xmlns="">
          <p:sp>
            <p:nvSpPr>
              <p:cNvPr id="16" name="Ορθογώνιο 15"/>
              <p:cNvSpPr>
                <a:spLocks noRot="1" noChangeAspect="1" noMove="1" noResize="1" noEditPoints="1" noAdjustHandles="1" noChangeArrowheads="1" noChangeShapeType="1" noTextEdit="1"/>
              </p:cNvSpPr>
              <p:nvPr/>
            </p:nvSpPr>
            <p:spPr>
              <a:xfrm>
                <a:off x="506187" y="5006142"/>
                <a:ext cx="404277" cy="400110"/>
              </a:xfrm>
              <a:prstGeom prst="rect">
                <a:avLst/>
              </a:prstGeom>
              <a:blipFill rotWithShape="0">
                <a:blip r:embed="rId9"/>
                <a:stretch>
                  <a:fillRect/>
                </a:stretch>
              </a:blipFill>
            </p:spPr>
            <p:txBody>
              <a:bodyPr/>
              <a:lstStyle/>
              <a:p>
                <a:r>
                  <a:rPr lang="el-GR">
                    <a:noFill/>
                  </a:rPr>
                  <a:t> </a:t>
                </a:r>
              </a:p>
            </p:txBody>
          </p:sp>
        </mc:Fallback>
      </mc:AlternateContent>
      <p:grpSp>
        <p:nvGrpSpPr>
          <p:cNvPr id="11" name="Ομάδα 10"/>
          <p:cNvGrpSpPr/>
          <p:nvPr/>
        </p:nvGrpSpPr>
        <p:grpSpPr>
          <a:xfrm>
            <a:off x="4245370" y="4873466"/>
            <a:ext cx="4572000" cy="1200329"/>
            <a:chOff x="4245370" y="4873466"/>
            <a:chExt cx="4572000" cy="1200329"/>
          </a:xfrm>
        </p:grpSpPr>
        <p:sp>
          <p:nvSpPr>
            <p:cNvPr id="5" name="Rectangle 4"/>
            <p:cNvSpPr/>
            <p:nvPr/>
          </p:nvSpPr>
          <p:spPr>
            <a:xfrm>
              <a:off x="4245370" y="4873466"/>
              <a:ext cx="4572000" cy="1200329"/>
            </a:xfrm>
            <a:prstGeom prst="rect">
              <a:avLst/>
            </a:prstGeom>
          </p:spPr>
          <p:txBody>
            <a:bodyPr>
              <a:spAutoFit/>
            </a:bodyPr>
            <a:lstStyle/>
            <a:p>
              <a:pPr algn="ctr"/>
              <a:r>
                <a:rPr lang="en-US" dirty="0" smtClean="0"/>
                <a:t>4 </a:t>
              </a:r>
              <a:r>
                <a:rPr lang="en-US" dirty="0"/>
                <a:t>+ 2 = 6 neurons (not counting </a:t>
              </a:r>
              <a:r>
                <a:rPr lang="en-US" dirty="0" smtClean="0"/>
                <a:t>inputs)</a:t>
              </a:r>
            </a:p>
            <a:p>
              <a:pPr algn="ctr"/>
              <a:r>
                <a:rPr lang="en-US" dirty="0" smtClean="0"/>
                <a:t>[</a:t>
              </a:r>
              <a:r>
                <a:rPr lang="en-US" dirty="0"/>
                <a:t>3 x 4] + [4 x 2] = 20 weights </a:t>
              </a:r>
              <a:endParaRPr lang="en-US" dirty="0" smtClean="0"/>
            </a:p>
            <a:p>
              <a:pPr algn="ctr"/>
              <a:r>
                <a:rPr lang="en-US" dirty="0" smtClean="0"/>
                <a:t>4 </a:t>
              </a:r>
              <a:r>
                <a:rPr lang="en-US" dirty="0"/>
                <a:t>+ 2 = 6 </a:t>
              </a:r>
              <a:r>
                <a:rPr lang="en-US" dirty="0" smtClean="0"/>
                <a:t>biases</a:t>
              </a:r>
            </a:p>
            <a:p>
              <a:pPr algn="ctr"/>
              <a:r>
                <a:rPr lang="en-US" dirty="0" smtClean="0">
                  <a:solidFill>
                    <a:schemeClr val="accent2"/>
                  </a:solidFill>
                </a:rPr>
                <a:t>26</a:t>
              </a:r>
              <a:r>
                <a:rPr lang="en-US" dirty="0" smtClean="0"/>
                <a:t> </a:t>
              </a:r>
              <a:r>
                <a:rPr lang="en-US" dirty="0">
                  <a:solidFill>
                    <a:schemeClr val="accent2"/>
                  </a:solidFill>
                </a:rPr>
                <a:t>learnable </a:t>
              </a:r>
              <a:r>
                <a:rPr lang="en-US" b="1" dirty="0" smtClean="0">
                  <a:solidFill>
                    <a:schemeClr val="accent2"/>
                  </a:solidFill>
                </a:rPr>
                <a:t>parameters</a:t>
              </a:r>
              <a:endParaRPr lang="en-US" b="1" dirty="0">
                <a:solidFill>
                  <a:schemeClr val="accent2"/>
                </a:solidFill>
              </a:endParaRPr>
            </a:p>
          </p:txBody>
        </p:sp>
        <p:cxnSp>
          <p:nvCxnSpPr>
            <p:cNvPr id="10" name="Ευθεία γραμμή σύνδεσης 9"/>
            <p:cNvCxnSpPr/>
            <p:nvPr/>
          </p:nvCxnSpPr>
          <p:spPr>
            <a:xfrm>
              <a:off x="4434840" y="5765800"/>
              <a:ext cx="415788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8" name="Ορθογώνιο 17"/>
          <p:cNvSpPr/>
          <p:nvPr/>
        </p:nvSpPr>
        <p:spPr>
          <a:xfrm>
            <a:off x="6765138" y="1186934"/>
            <a:ext cx="1067921" cy="369332"/>
          </a:xfrm>
          <a:prstGeom prst="rect">
            <a:avLst/>
          </a:prstGeom>
        </p:spPr>
        <p:txBody>
          <a:bodyPr wrap="none">
            <a:spAutoFit/>
          </a:bodyPr>
          <a:lstStyle/>
          <a:p>
            <a:r>
              <a:rPr lang="en-US"/>
              <a:t>Weights</a:t>
            </a:r>
            <a:endParaRPr lang="en-US" dirty="0"/>
          </a:p>
        </p:txBody>
      </p:sp>
      <p:sp>
        <p:nvSpPr>
          <p:cNvPr id="19" name="Ορθογώνιο 18"/>
          <p:cNvSpPr/>
          <p:nvPr/>
        </p:nvSpPr>
        <p:spPr>
          <a:xfrm>
            <a:off x="4631647" y="3184002"/>
            <a:ext cx="2406428" cy="369332"/>
          </a:xfrm>
          <a:prstGeom prst="rect">
            <a:avLst/>
          </a:prstGeom>
        </p:spPr>
        <p:txBody>
          <a:bodyPr wrap="none">
            <a:spAutoFit/>
          </a:bodyPr>
          <a:lstStyle/>
          <a:p>
            <a:r>
              <a:rPr lang="en-US" dirty="0"/>
              <a:t>Activation </a:t>
            </a:r>
            <a:r>
              <a:rPr lang="en-US" dirty="0" smtClean="0"/>
              <a:t>functions</a:t>
            </a:r>
            <a:endParaRPr lang="en-US" dirty="0"/>
          </a:p>
        </p:txBody>
      </p:sp>
      <p:cxnSp>
        <p:nvCxnSpPr>
          <p:cNvPr id="21" name="Ευθύγραμμο βέλος σύνδεσης 20"/>
          <p:cNvCxnSpPr>
            <a:stCxn id="18" idx="2"/>
            <a:endCxn id="2" idx="0"/>
          </p:cNvCxnSpPr>
          <p:nvPr/>
        </p:nvCxnSpPr>
        <p:spPr>
          <a:xfrm flipH="1">
            <a:off x="6765138" y="1556266"/>
            <a:ext cx="533961" cy="3760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Ευθύγραμμο βέλος σύνδεσης 22"/>
          <p:cNvCxnSpPr>
            <a:stCxn id="18" idx="2"/>
            <a:endCxn id="4" idx="0"/>
          </p:cNvCxnSpPr>
          <p:nvPr/>
        </p:nvCxnSpPr>
        <p:spPr>
          <a:xfrm flipH="1">
            <a:off x="6712985" y="1556266"/>
            <a:ext cx="586114" cy="9621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Ευθύγραμμο βέλος σύνδεσης 24"/>
          <p:cNvCxnSpPr>
            <a:stCxn id="19" idx="0"/>
          </p:cNvCxnSpPr>
          <p:nvPr/>
        </p:nvCxnSpPr>
        <p:spPr>
          <a:xfrm flipV="1">
            <a:off x="5834861" y="2855452"/>
            <a:ext cx="325909" cy="3285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Ευθύγραμμο βέλος σύνδεσης 26"/>
          <p:cNvCxnSpPr>
            <a:stCxn id="19" idx="0"/>
          </p:cNvCxnSpPr>
          <p:nvPr/>
        </p:nvCxnSpPr>
        <p:spPr>
          <a:xfrm flipV="1">
            <a:off x="5834861" y="2301603"/>
            <a:ext cx="474499" cy="8823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843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8" grpId="0"/>
      <p:bldP spid="19"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5805236" y="2547938"/>
            <a:ext cx="3098800" cy="1778000"/>
          </a:xfrm>
          <a:prstGeom prst="rect">
            <a:avLst/>
          </a:prstGeom>
        </p:spPr>
      </p:pic>
      <p:sp>
        <p:nvSpPr>
          <p:cNvPr id="11"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Gated Recurrent Units (GRUs)</a:t>
            </a:r>
            <a:endParaRPr lang="en-US" dirty="0"/>
          </a:p>
        </p:txBody>
      </p:sp>
      <p:sp>
        <p:nvSpPr>
          <p:cNvPr id="14" name="TextBox 13"/>
          <p:cNvSpPr txBox="1"/>
          <p:nvPr/>
        </p:nvSpPr>
        <p:spPr>
          <a:xfrm>
            <a:off x="137522" y="1592570"/>
            <a:ext cx="8854078" cy="1200329"/>
          </a:xfrm>
          <a:prstGeom prst="rect">
            <a:avLst/>
          </a:prstGeom>
          <a:noFill/>
        </p:spPr>
        <p:txBody>
          <a:bodyPr wrap="square" rtlCol="0">
            <a:spAutoFit/>
          </a:bodyPr>
          <a:lstStyle/>
          <a:p>
            <a:pPr defTabSz="914400" eaLnBrk="0" fontAlgn="base" hangingPunct="0">
              <a:spcBef>
                <a:spcPct val="0"/>
              </a:spcBef>
              <a:spcAft>
                <a:spcPct val="0"/>
              </a:spcAft>
            </a:pPr>
            <a:r>
              <a:rPr lang="en-US" altLang="el-GR" dirty="0"/>
              <a:t>Main </a:t>
            </a:r>
            <a:r>
              <a:rPr lang="el-GR" altLang="el-GR" dirty="0" err="1"/>
              <a:t>idea</a:t>
            </a:r>
            <a:r>
              <a:rPr lang="en-US" altLang="el-GR" dirty="0" smtClean="0"/>
              <a:t>:</a:t>
            </a:r>
          </a:p>
          <a:p>
            <a:pPr defTabSz="914400" eaLnBrk="0" fontAlgn="base" hangingPunct="0">
              <a:spcBef>
                <a:spcPct val="0"/>
              </a:spcBef>
              <a:spcAft>
                <a:spcPct val="0"/>
              </a:spcAft>
            </a:pPr>
            <a:r>
              <a:rPr lang="en-US" altLang="el-GR" dirty="0" smtClean="0"/>
              <a:t>keep around memory to capture </a:t>
            </a:r>
            <a:r>
              <a:rPr lang="en-US" altLang="el-GR" b="1" dirty="0" smtClean="0">
                <a:solidFill>
                  <a:schemeClr val="accent2"/>
                </a:solidFill>
              </a:rPr>
              <a:t>long dependencies</a:t>
            </a:r>
          </a:p>
          <a:p>
            <a:pPr defTabSz="914400" eaLnBrk="0" fontAlgn="base" hangingPunct="0">
              <a:spcBef>
                <a:spcPct val="0"/>
              </a:spcBef>
              <a:spcAft>
                <a:spcPct val="0"/>
              </a:spcAft>
            </a:pPr>
            <a:r>
              <a:rPr lang="en-US" altLang="el-GR" dirty="0" smtClean="0"/>
              <a:t>Allow error messages to flow at </a:t>
            </a:r>
            <a:r>
              <a:rPr lang="en-US" altLang="el-GR" b="1" dirty="0" smtClean="0">
                <a:solidFill>
                  <a:schemeClr val="accent2"/>
                </a:solidFill>
              </a:rPr>
              <a:t>different strengths </a:t>
            </a:r>
            <a:r>
              <a:rPr lang="en-US" altLang="el-GR" dirty="0" smtClean="0"/>
              <a:t>depending on the inputs</a:t>
            </a:r>
          </a:p>
          <a:p>
            <a:pPr defTabSz="914400" eaLnBrk="0" fontAlgn="base" hangingPunct="0">
              <a:spcBef>
                <a:spcPct val="0"/>
              </a:spcBef>
              <a:spcAft>
                <a:spcPct val="0"/>
              </a:spcAft>
            </a:pPr>
            <a:endParaRPr lang="en-US" altLang="el-GR" dirty="0"/>
          </a:p>
        </p:txBody>
      </p:sp>
      <mc:AlternateContent xmlns:mc="http://schemas.openxmlformats.org/markup-compatibility/2006" xmlns:a14="http://schemas.microsoft.com/office/drawing/2010/main">
        <mc:Choice Requires="a14">
          <p:sp>
            <p:nvSpPr>
              <p:cNvPr id="17" name="TextBox 16"/>
              <p:cNvSpPr txBox="1"/>
              <p:nvPr/>
            </p:nvSpPr>
            <p:spPr>
              <a:xfrm>
                <a:off x="182131" y="2559197"/>
                <a:ext cx="5508806" cy="4335739"/>
              </a:xfrm>
              <a:prstGeom prst="rect">
                <a:avLst/>
              </a:prstGeom>
              <a:noFill/>
            </p:spPr>
            <p:txBody>
              <a:bodyPr wrap="square" rtlCol="0">
                <a:spAutoFit/>
              </a:bodyPr>
              <a:lstStyle/>
              <a:p>
                <a:r>
                  <a:rPr lang="en-US" dirty="0" smtClean="0"/>
                  <a:t>Standard RNN computes hidden layer at next time step directly  </a:t>
                </a:r>
                <a14:m>
                  <m:oMath xmlns:m="http://schemas.openxmlformats.org/officeDocument/2006/math">
                    <m:sSub>
                      <m:sSubPr>
                        <m:ctrlPr>
                          <a:rPr lang="en-US" i="1">
                            <a:latin typeface="Cambria Math"/>
                          </a:rPr>
                        </m:ctrlPr>
                      </m:sSubPr>
                      <m:e>
                        <m:r>
                          <a:rPr lang="en-US" i="1">
                            <a:latin typeface="Cambria Math" charset="0"/>
                          </a:rPr>
                          <m:t>h</m:t>
                        </m:r>
                      </m:e>
                      <m:sub>
                        <m:r>
                          <a:rPr lang="en-US" i="1">
                            <a:latin typeface="Cambria Math" charset="0"/>
                          </a:rPr>
                          <m:t>𝑡</m:t>
                        </m:r>
                      </m:sub>
                    </m:sSub>
                    <m:r>
                      <a:rPr lang="en-US" i="1">
                        <a:latin typeface="Cambria Math" charset="0"/>
                      </a:rPr>
                      <m:t>=  </m:t>
                    </m:r>
                    <m:r>
                      <a:rPr lang="el-GR" i="1">
                        <a:latin typeface="Cambria Math" charset="0"/>
                      </a:rPr>
                      <m:t>𝜎</m:t>
                    </m:r>
                    <m:r>
                      <a:rPr lang="el-GR" i="1">
                        <a:latin typeface="Cambria Math" charset="0"/>
                      </a:rPr>
                      <m:t>(</m:t>
                    </m:r>
                    <m:sSup>
                      <m:sSupPr>
                        <m:ctrlPr>
                          <a:rPr lang="el-GR" i="1">
                            <a:latin typeface="Cambria Math"/>
                          </a:rPr>
                        </m:ctrlPr>
                      </m:sSupPr>
                      <m:e>
                        <m:r>
                          <a:rPr lang="en-US" i="1">
                            <a:latin typeface="Cambria Math" charset="0"/>
                          </a:rPr>
                          <m:t>𝑊</m:t>
                        </m:r>
                      </m:e>
                      <m:sup>
                        <m:r>
                          <a:rPr lang="en-US" i="1">
                            <a:latin typeface="Cambria Math" charset="0"/>
                          </a:rPr>
                          <m:t>(</m:t>
                        </m:r>
                        <m:r>
                          <a:rPr lang="en-US" i="1">
                            <a:latin typeface="Cambria Math" charset="0"/>
                          </a:rPr>
                          <m:t>hh</m:t>
                        </m:r>
                        <m:r>
                          <a:rPr lang="en-US" i="1">
                            <a:latin typeface="Cambria Math" charset="0"/>
                          </a:rPr>
                          <m:t>)</m:t>
                        </m:r>
                      </m:sup>
                    </m:sSup>
                    <m:sSub>
                      <m:sSubPr>
                        <m:ctrlPr>
                          <a:rPr lang="en-US" i="1">
                            <a:latin typeface="Cambria Math"/>
                          </a:rPr>
                        </m:ctrlPr>
                      </m:sSubPr>
                      <m:e>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a:rPr>
                        </m:ctrlPr>
                      </m:sSupPr>
                      <m:e>
                        <m:r>
                          <a:rPr lang="en-US" i="1">
                            <a:latin typeface="Cambria Math" charset="0"/>
                          </a:rPr>
                          <m:t>𝑊</m:t>
                        </m:r>
                      </m:e>
                      <m:sup>
                        <m:r>
                          <a:rPr lang="en-US" i="1">
                            <a:latin typeface="Cambria Math" charset="0"/>
                          </a:rPr>
                          <m:t>(</m:t>
                        </m:r>
                        <m:r>
                          <a:rPr lang="en-US" i="1">
                            <a:latin typeface="Cambria Math" charset="0"/>
                          </a:rPr>
                          <m:t>h𝑥</m:t>
                        </m:r>
                        <m:r>
                          <a:rPr lang="en-US" i="1">
                            <a:latin typeface="Cambria Math" charset="0"/>
                          </a:rPr>
                          <m:t>)</m:t>
                        </m:r>
                      </m:sup>
                    </m:sSup>
                    <m:sSub>
                      <m:sSubPr>
                        <m:ctrlPr>
                          <a:rPr lang="en-US" i="1">
                            <a:latin typeface="Cambria Math"/>
                          </a:rPr>
                        </m:ctrlPr>
                      </m:sSubPr>
                      <m:e>
                        <m:r>
                          <a:rPr lang="en-US" i="1">
                            <a:latin typeface="Cambria Math" charset="0"/>
                          </a:rPr>
                          <m:t>𝑥</m:t>
                        </m:r>
                      </m:e>
                      <m:sub>
                        <m:r>
                          <a:rPr lang="en-US" i="1">
                            <a:latin typeface="Cambria Math" charset="0"/>
                          </a:rPr>
                          <m:t>𝑡</m:t>
                        </m:r>
                      </m:sub>
                    </m:sSub>
                    <m:r>
                      <a:rPr lang="en-US" i="1">
                        <a:latin typeface="Cambria Math" charset="0"/>
                      </a:rPr>
                      <m:t>)</m:t>
                    </m:r>
                  </m:oMath>
                </a14:m>
                <a:endParaRPr lang="el-GR" dirty="0"/>
              </a:p>
              <a:p>
                <a:endParaRPr lang="en-US" dirty="0" smtClean="0"/>
              </a:p>
              <a:p>
                <a:r>
                  <a:rPr lang="en-US" dirty="0" smtClean="0"/>
                  <a:t>Compute an update gate based on current input word vector and hidden state</a:t>
                </a:r>
              </a:p>
              <a:p>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b="0" i="1" smtClean="0">
                              <a:latin typeface="Cambria Math" charset="0"/>
                            </a:rPr>
                            <m:t>𝑧</m:t>
                          </m:r>
                        </m:e>
                        <m:sub>
                          <m:r>
                            <a:rPr lang="en-US" i="1">
                              <a:latin typeface="Cambria Math" charset="0"/>
                            </a:rPr>
                            <m:t>𝑡</m:t>
                          </m:r>
                        </m:sub>
                      </m:sSub>
                      <m:r>
                        <a:rPr lang="en-US" i="1">
                          <a:latin typeface="Cambria Math" charset="0"/>
                        </a:rPr>
                        <m:t>=  </m:t>
                      </m:r>
                      <m:r>
                        <a:rPr lang="el-GR" i="1">
                          <a:latin typeface="Cambria Math" charset="0"/>
                        </a:rPr>
                        <m:t>𝜎</m:t>
                      </m:r>
                      <m:r>
                        <a:rPr lang="el-GR" i="1">
                          <a:latin typeface="Cambria Math" charset="0"/>
                        </a:rPr>
                        <m:t>(</m:t>
                      </m:r>
                      <m:sSup>
                        <m:sSupPr>
                          <m:ctrlPr>
                            <a:rPr lang="el-GR" i="1">
                              <a:latin typeface="Cambria Math"/>
                            </a:rPr>
                          </m:ctrlPr>
                        </m:sSupPr>
                        <m:e>
                          <m:r>
                            <a:rPr lang="en-US" b="0" i="1" smtClean="0">
                              <a:latin typeface="Cambria Math" charset="0"/>
                            </a:rPr>
                            <m:t>𝑈</m:t>
                          </m:r>
                        </m:e>
                        <m:sup>
                          <m:r>
                            <a:rPr lang="en-US" i="1">
                              <a:latin typeface="Cambria Math" charset="0"/>
                            </a:rPr>
                            <m:t>(</m:t>
                          </m:r>
                          <m:r>
                            <a:rPr lang="en-US" b="0" i="1" smtClean="0">
                              <a:latin typeface="Cambria Math" charset="0"/>
                            </a:rPr>
                            <m:t>𝑧</m:t>
                          </m:r>
                          <m:r>
                            <a:rPr lang="en-US" i="1">
                              <a:latin typeface="Cambria Math" charset="0"/>
                            </a:rPr>
                            <m:t>)</m:t>
                          </m:r>
                        </m:sup>
                      </m:sSup>
                      <m:sSub>
                        <m:sSubPr>
                          <m:ctrlPr>
                            <a:rPr lang="en-US" i="1">
                              <a:latin typeface="Cambria Math"/>
                            </a:rPr>
                          </m:ctrlPr>
                        </m:sSubPr>
                        <m:e>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a:rPr>
                          </m:ctrlPr>
                        </m:sSupPr>
                        <m:e>
                          <m:r>
                            <a:rPr lang="en-US" i="1">
                              <a:latin typeface="Cambria Math" charset="0"/>
                            </a:rPr>
                            <m:t>𝑊</m:t>
                          </m:r>
                        </m:e>
                        <m:sup>
                          <m:r>
                            <a:rPr lang="en-US" i="1">
                              <a:latin typeface="Cambria Math" charset="0"/>
                            </a:rPr>
                            <m:t>(</m:t>
                          </m:r>
                          <m:r>
                            <a:rPr lang="en-US" b="0" i="1" smtClean="0">
                              <a:latin typeface="Cambria Math" charset="0"/>
                            </a:rPr>
                            <m:t>𝑧</m:t>
                          </m:r>
                          <m:r>
                            <a:rPr lang="en-US" i="1">
                              <a:latin typeface="Cambria Math" charset="0"/>
                            </a:rPr>
                            <m:t>)</m:t>
                          </m:r>
                        </m:sup>
                      </m:sSup>
                      <m:sSub>
                        <m:sSubPr>
                          <m:ctrlPr>
                            <a:rPr lang="en-US" i="1">
                              <a:latin typeface="Cambria Math"/>
                            </a:rPr>
                          </m:ctrlPr>
                        </m:sSubPr>
                        <m:e>
                          <m:r>
                            <a:rPr lang="en-US" i="1">
                              <a:latin typeface="Cambria Math" charset="0"/>
                            </a:rPr>
                            <m:t>𝑥</m:t>
                          </m:r>
                        </m:e>
                        <m:sub>
                          <m:r>
                            <a:rPr lang="en-US" i="1">
                              <a:latin typeface="Cambria Math" charset="0"/>
                            </a:rPr>
                            <m:t>𝑡</m:t>
                          </m:r>
                        </m:sub>
                      </m:sSub>
                      <m:r>
                        <a:rPr lang="en-US" i="1">
                          <a:latin typeface="Cambria Math" charset="0"/>
                        </a:rPr>
                        <m:t>)</m:t>
                      </m:r>
                    </m:oMath>
                  </m:oMathPara>
                </a14:m>
                <a:endParaRPr lang="en-US" dirty="0" smtClean="0"/>
              </a:p>
              <a:p>
                <a:endParaRPr lang="el-GR" dirty="0"/>
              </a:p>
              <a:p>
                <a:r>
                  <a:rPr lang="en-US" dirty="0" smtClean="0"/>
                  <a:t>Compute a reset gate similarly but with different weights</a:t>
                </a:r>
              </a:p>
              <a:p>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b="0" i="1" smtClean="0">
                              <a:latin typeface="Cambria Math" charset="0"/>
                            </a:rPr>
                            <m:t>𝑟</m:t>
                          </m:r>
                        </m:e>
                        <m:sub>
                          <m:r>
                            <a:rPr lang="en-US" i="1">
                              <a:latin typeface="Cambria Math" charset="0"/>
                            </a:rPr>
                            <m:t>𝑡</m:t>
                          </m:r>
                        </m:sub>
                      </m:sSub>
                      <m:r>
                        <a:rPr lang="en-US" i="1">
                          <a:latin typeface="Cambria Math" charset="0"/>
                        </a:rPr>
                        <m:t>=  </m:t>
                      </m:r>
                      <m:r>
                        <a:rPr lang="el-GR" i="1">
                          <a:latin typeface="Cambria Math" charset="0"/>
                        </a:rPr>
                        <m:t>𝜎</m:t>
                      </m:r>
                      <m:d>
                        <m:dPr>
                          <m:ctrlPr>
                            <a:rPr lang="el-GR" i="1">
                              <a:latin typeface="Cambria Math"/>
                            </a:rPr>
                          </m:ctrlPr>
                        </m:dPr>
                        <m:e>
                          <m:sSup>
                            <m:sSupPr>
                              <m:ctrlPr>
                                <a:rPr lang="el-GR" i="1">
                                  <a:latin typeface="Cambria Math"/>
                                </a:rPr>
                              </m:ctrlPr>
                            </m:sSupPr>
                            <m:e>
                              <m:r>
                                <a:rPr lang="en-US" i="1">
                                  <a:latin typeface="Cambria Math" charset="0"/>
                                </a:rPr>
                                <m:t>𝑈</m:t>
                              </m:r>
                            </m:e>
                            <m:sup>
                              <m:d>
                                <m:dPr>
                                  <m:ctrlPr>
                                    <a:rPr lang="en-US" b="0" i="1">
                                      <a:latin typeface="Cambria Math"/>
                                    </a:rPr>
                                  </m:ctrlPr>
                                </m:dPr>
                                <m:e>
                                  <m:r>
                                    <a:rPr lang="en-US" b="0" i="1" smtClean="0">
                                      <a:latin typeface="Cambria Math" charset="0"/>
                                    </a:rPr>
                                    <m:t>𝑟</m:t>
                                  </m:r>
                                </m:e>
                              </m:d>
                            </m:sup>
                          </m:sSup>
                          <m:sSub>
                            <m:sSubPr>
                              <m:ctrlPr>
                                <a:rPr lang="en-US" i="1">
                                  <a:latin typeface="Cambria Math"/>
                                </a:rPr>
                              </m:ctrlPr>
                            </m:sSubPr>
                            <m:e>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a:rPr>
                              </m:ctrlPr>
                            </m:sSupPr>
                            <m:e>
                              <m:r>
                                <a:rPr lang="en-US" i="1">
                                  <a:latin typeface="Cambria Math" charset="0"/>
                                </a:rPr>
                                <m:t>𝑊</m:t>
                              </m:r>
                            </m:e>
                            <m:sup>
                              <m:d>
                                <m:dPr>
                                  <m:ctrlPr>
                                    <a:rPr lang="en-US" b="0" i="1">
                                      <a:latin typeface="Cambria Math"/>
                                    </a:rPr>
                                  </m:ctrlPr>
                                </m:dPr>
                                <m:e>
                                  <m:r>
                                    <a:rPr lang="en-US" b="0" i="1" smtClean="0">
                                      <a:latin typeface="Cambria Math" charset="0"/>
                                    </a:rPr>
                                    <m:t>𝑟</m:t>
                                  </m:r>
                                </m:e>
                              </m:d>
                            </m:sup>
                          </m:sSup>
                          <m:sSub>
                            <m:sSubPr>
                              <m:ctrlPr>
                                <a:rPr lang="en-US" i="1">
                                  <a:latin typeface="Cambria Math"/>
                                </a:rPr>
                              </m:ctrlPr>
                            </m:sSubPr>
                            <m:e>
                              <m:r>
                                <a:rPr lang="en-US" i="1">
                                  <a:latin typeface="Cambria Math" charset="0"/>
                                </a:rPr>
                                <m:t>𝑥</m:t>
                              </m:r>
                            </m:e>
                            <m:sub>
                              <m:r>
                                <a:rPr lang="en-US" i="1">
                                  <a:latin typeface="Cambria Math" charset="0"/>
                                </a:rPr>
                                <m:t>𝑡</m:t>
                              </m:r>
                            </m:sub>
                          </m:sSub>
                        </m:e>
                      </m:d>
                    </m:oMath>
                  </m:oMathPara>
                </a14:m>
                <a:endParaRPr lang="en-US" dirty="0" smtClean="0"/>
              </a:p>
              <a:p>
                <a:endParaRPr lang="en-US" dirty="0" smtClean="0"/>
              </a:p>
              <a:p>
                <a:r>
                  <a:rPr lang="en-US" dirty="0"/>
                  <a:t>New memory </a:t>
                </a:r>
                <a14:m>
                  <m:oMath xmlns:m="http://schemas.openxmlformats.org/officeDocument/2006/math">
                    <m:sSub>
                      <m:sSubPr>
                        <m:ctrlPr>
                          <a:rPr lang="en-US" i="1">
                            <a:latin typeface="Cambria Math"/>
                          </a:rPr>
                        </m:ctrlPr>
                      </m:sSubPr>
                      <m:e>
                        <m:acc>
                          <m:accPr>
                            <m:chr m:val="̃"/>
                            <m:ctrlPr>
                              <a:rPr lang="en-US" i="1">
                                <a:latin typeface="Cambria Math"/>
                              </a:rPr>
                            </m:ctrlPr>
                          </m:accPr>
                          <m:e>
                            <m:r>
                              <a:rPr lang="en-US" i="1">
                                <a:latin typeface="Cambria Math" charset="0"/>
                              </a:rPr>
                              <m:t>h</m:t>
                            </m:r>
                          </m:e>
                        </m:acc>
                      </m:e>
                      <m:sub>
                        <m:r>
                          <a:rPr lang="en-US" i="1">
                            <a:latin typeface="Cambria Math" charset="0"/>
                          </a:rPr>
                          <m:t>𝑡</m:t>
                        </m:r>
                      </m:sub>
                    </m:sSub>
                    <m:r>
                      <a:rPr lang="en-US" i="1">
                        <a:latin typeface="Cambria Math" charset="0"/>
                      </a:rPr>
                      <m:t>=  </m:t>
                    </m:r>
                    <m:r>
                      <a:rPr lang="en-US" i="1">
                        <a:latin typeface="Cambria Math" charset="0"/>
                      </a:rPr>
                      <m:t>𝑡𝑎𝑛h</m:t>
                    </m:r>
                    <m:r>
                      <a:rPr lang="el-GR" i="1">
                        <a:latin typeface="Cambria Math" charset="0"/>
                      </a:rPr>
                      <m:t>(</m:t>
                    </m:r>
                    <m:sSub>
                      <m:sSubPr>
                        <m:ctrlPr>
                          <a:rPr lang="en-US" i="1">
                            <a:latin typeface="Cambria Math"/>
                          </a:rPr>
                        </m:ctrlPr>
                      </m:sSubPr>
                      <m:e>
                        <m:r>
                          <a:rPr lang="en-US" i="1">
                            <a:latin typeface="Cambria Math" charset="0"/>
                          </a:rPr>
                          <m:t>𝑟</m:t>
                        </m:r>
                      </m:e>
                      <m:sub>
                        <m:r>
                          <a:rPr lang="en-US" i="1">
                            <a:latin typeface="Cambria Math" charset="0"/>
                          </a:rPr>
                          <m:t>𝑡</m:t>
                        </m:r>
                      </m:sub>
                    </m:sSub>
                    <m:r>
                      <a:rPr lang="it-IT" i="1">
                        <a:latin typeface="Cambria Math" charset="0"/>
                        <a:ea typeface="Cambria Math" charset="0"/>
                        <a:cs typeface="Cambria Math" charset="0"/>
                      </a:rPr>
                      <m:t>∘</m:t>
                    </m:r>
                    <m:r>
                      <a:rPr lang="en-US" i="1">
                        <a:latin typeface="Cambria Math" charset="0"/>
                      </a:rPr>
                      <m:t>𝑈</m:t>
                    </m:r>
                    <m:sSub>
                      <m:sSubPr>
                        <m:ctrlPr>
                          <a:rPr lang="en-US" i="1">
                            <a:latin typeface="Cambria Math"/>
                          </a:rPr>
                        </m:ctrlPr>
                      </m:sSubPr>
                      <m:e>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r>
                      <a:rPr lang="en-US" i="1">
                        <a:latin typeface="Cambria Math" charset="0"/>
                      </a:rPr>
                      <m:t>𝑊</m:t>
                    </m:r>
                    <m:sSub>
                      <m:sSubPr>
                        <m:ctrlPr>
                          <a:rPr lang="en-US" i="1">
                            <a:latin typeface="Cambria Math"/>
                          </a:rPr>
                        </m:ctrlPr>
                      </m:sSubPr>
                      <m:e>
                        <m:r>
                          <a:rPr lang="en-US" i="1">
                            <a:latin typeface="Cambria Math" charset="0"/>
                          </a:rPr>
                          <m:t>𝑥</m:t>
                        </m:r>
                      </m:e>
                      <m:sub>
                        <m:r>
                          <a:rPr lang="en-US" i="1">
                            <a:latin typeface="Cambria Math" charset="0"/>
                          </a:rPr>
                          <m:t>𝑡</m:t>
                        </m:r>
                      </m:sub>
                    </m:sSub>
                    <m:r>
                      <a:rPr lang="en-US" i="1">
                        <a:latin typeface="Cambria Math" charset="0"/>
                      </a:rPr>
                      <m:t>)</m:t>
                    </m:r>
                  </m:oMath>
                </a14:m>
                <a:endParaRPr lang="en-US" dirty="0" smtClean="0"/>
              </a:p>
              <a:p>
                <a:endParaRPr lang="en-US" dirty="0"/>
              </a:p>
              <a:p>
                <a:r>
                  <a:rPr lang="en-US" dirty="0" smtClean="0"/>
                  <a:t>Final memory </a:t>
                </a:r>
                <a14:m>
                  <m:oMath xmlns:m="http://schemas.openxmlformats.org/officeDocument/2006/math">
                    <m:sSub>
                      <m:sSubPr>
                        <m:ctrlPr>
                          <a:rPr lang="en-US" i="1">
                            <a:latin typeface="Cambria Math"/>
                          </a:rPr>
                        </m:ctrlPr>
                      </m:sSubPr>
                      <m:e>
                        <m:r>
                          <a:rPr lang="en-US" b="0" i="1" smtClean="0">
                            <a:latin typeface="Cambria Math" charset="0"/>
                          </a:rPr>
                          <m:t>h</m:t>
                        </m:r>
                      </m:e>
                      <m:sub>
                        <m:r>
                          <a:rPr lang="en-US" i="1">
                            <a:latin typeface="Cambria Math" charset="0"/>
                          </a:rPr>
                          <m:t>𝑡</m:t>
                        </m:r>
                      </m:sub>
                    </m:sSub>
                    <m:r>
                      <a:rPr lang="en-US" i="1">
                        <a:latin typeface="Cambria Math" charset="0"/>
                      </a:rPr>
                      <m:t>=</m:t>
                    </m:r>
                    <m:sSub>
                      <m:sSubPr>
                        <m:ctrlPr>
                          <a:rPr lang="en-US" i="1">
                            <a:latin typeface="Cambria Math"/>
                          </a:rPr>
                        </m:ctrlPr>
                      </m:sSubPr>
                      <m:e>
                        <m:r>
                          <a:rPr lang="en-US" i="1">
                            <a:latin typeface="Cambria Math" charset="0"/>
                          </a:rPr>
                          <m:t>𝑧</m:t>
                        </m:r>
                      </m:e>
                      <m:sub>
                        <m:r>
                          <a:rPr lang="en-US" i="1">
                            <a:latin typeface="Cambria Math" charset="0"/>
                          </a:rPr>
                          <m:t>𝑡</m:t>
                        </m:r>
                      </m:sub>
                    </m:sSub>
                    <m:sSub>
                      <m:sSubPr>
                        <m:ctrlPr>
                          <a:rPr lang="en-US" i="1">
                            <a:latin typeface="Cambria Math"/>
                          </a:rPr>
                        </m:ctrlPr>
                      </m:sSubPr>
                      <m:e>
                        <m:r>
                          <a:rPr lang="it-IT" i="1">
                            <a:latin typeface="Cambria Math" charset="0"/>
                            <a:ea typeface="Cambria Math" charset="0"/>
                            <a:cs typeface="Cambria Math" charset="0"/>
                          </a:rPr>
                          <m:t>∘</m:t>
                        </m:r>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r>
                      <a:rPr lang="en-US" b="0" i="1" smtClean="0">
                        <a:latin typeface="Cambria Math" charset="0"/>
                      </a:rPr>
                      <m:t>(1−</m:t>
                    </m:r>
                    <m:sSub>
                      <m:sSubPr>
                        <m:ctrlPr>
                          <a:rPr lang="en-US" i="1">
                            <a:latin typeface="Cambria Math"/>
                          </a:rPr>
                        </m:ctrlPr>
                      </m:sSubPr>
                      <m:e>
                        <m:r>
                          <a:rPr lang="en-US" i="1">
                            <a:latin typeface="Cambria Math" charset="0"/>
                          </a:rPr>
                          <m:t>𝑧</m:t>
                        </m:r>
                      </m:e>
                      <m:sub>
                        <m:r>
                          <a:rPr lang="en-US" i="1">
                            <a:latin typeface="Cambria Math" charset="0"/>
                          </a:rPr>
                          <m:t>𝑡</m:t>
                        </m:r>
                      </m:sub>
                    </m:sSub>
                    <m:r>
                      <a:rPr lang="en-US" b="0" i="1" smtClean="0">
                        <a:latin typeface="Cambria Math" charset="0"/>
                      </a:rPr>
                      <m:t>)</m:t>
                    </m:r>
                    <m:r>
                      <a:rPr lang="it-IT" i="1">
                        <a:latin typeface="Cambria Math" charset="0"/>
                        <a:ea typeface="Cambria Math" charset="0"/>
                        <a:cs typeface="Cambria Math" charset="0"/>
                      </a:rPr>
                      <m:t>∘</m:t>
                    </m:r>
                    <m:sSub>
                      <m:sSubPr>
                        <m:ctrlPr>
                          <a:rPr lang="en-US" i="1">
                            <a:latin typeface="Cambria Math"/>
                          </a:rPr>
                        </m:ctrlPr>
                      </m:sSubPr>
                      <m:e>
                        <m:acc>
                          <m:accPr>
                            <m:chr m:val="̃"/>
                            <m:ctrlPr>
                              <a:rPr lang="en-US" i="1">
                                <a:latin typeface="Cambria Math"/>
                              </a:rPr>
                            </m:ctrlPr>
                          </m:accPr>
                          <m:e>
                            <m:r>
                              <a:rPr lang="en-US" i="1">
                                <a:latin typeface="Cambria Math" charset="0"/>
                              </a:rPr>
                              <m:t>h</m:t>
                            </m:r>
                          </m:e>
                        </m:acc>
                      </m:e>
                      <m:sub>
                        <m:r>
                          <a:rPr lang="en-US" i="1">
                            <a:latin typeface="Cambria Math" charset="0"/>
                          </a:rPr>
                          <m:t>𝑡</m:t>
                        </m:r>
                      </m:sub>
                    </m:sSub>
                  </m:oMath>
                </a14:m>
                <a:endParaRPr lang="en-US" dirty="0"/>
              </a:p>
              <a:p>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182131" y="2559197"/>
                <a:ext cx="5508806" cy="4335739"/>
              </a:xfrm>
              <a:prstGeom prst="rect">
                <a:avLst/>
              </a:prstGeom>
              <a:blipFill rotWithShape="0">
                <a:blip r:embed="rId4"/>
                <a:stretch>
                  <a:fillRect l="-996" t="-1406"/>
                </a:stretch>
              </a:blipFill>
            </p:spPr>
            <p:txBody>
              <a:bodyPr/>
              <a:lstStyle/>
              <a:p>
                <a:r>
                  <a:rPr lang="el-GR">
                    <a:noFill/>
                  </a:rPr>
                  <a:t> </a:t>
                </a:r>
              </a:p>
            </p:txBody>
          </p:sp>
        </mc:Fallback>
      </mc:AlternateContent>
      <p:sp>
        <p:nvSpPr>
          <p:cNvPr id="10" name="TextBox 9"/>
          <p:cNvSpPr txBox="1"/>
          <p:nvPr/>
        </p:nvSpPr>
        <p:spPr>
          <a:xfrm>
            <a:off x="5092700" y="4984007"/>
            <a:ext cx="3898900" cy="1200329"/>
          </a:xfrm>
          <a:prstGeom prst="rect">
            <a:avLst/>
          </a:prstGeom>
          <a:noFill/>
        </p:spPr>
        <p:txBody>
          <a:bodyPr wrap="square" rtlCol="0">
            <a:spAutoFit/>
          </a:bodyPr>
          <a:lstStyle/>
          <a:p>
            <a:r>
              <a:rPr lang="en-US" dirty="0" smtClean="0">
                <a:hlinkClick r:id="rId5"/>
              </a:rPr>
              <a:t>LSTMs</a:t>
            </a:r>
            <a:r>
              <a:rPr lang="en-US" dirty="0" smtClean="0"/>
              <a:t> are a more complex form, but basically same intuition</a:t>
            </a:r>
          </a:p>
          <a:p>
            <a:r>
              <a:rPr lang="en-US" dirty="0" smtClean="0"/>
              <a:t>GRUs are often more preferred than LSTMs</a:t>
            </a:r>
            <a:endParaRPr lang="en-US" dirty="0"/>
          </a:p>
        </p:txBody>
      </p:sp>
      <p:sp>
        <p:nvSpPr>
          <p:cNvPr id="2" name="Ορθογώνιο 1"/>
          <p:cNvSpPr/>
          <p:nvPr/>
        </p:nvSpPr>
        <p:spPr>
          <a:xfrm>
            <a:off x="4572000" y="6226938"/>
            <a:ext cx="4572000" cy="369332"/>
          </a:xfrm>
          <a:prstGeom prst="rect">
            <a:avLst/>
          </a:prstGeom>
        </p:spPr>
        <p:txBody>
          <a:bodyPr wrap="square">
            <a:spAutoFit/>
          </a:bodyPr>
          <a:lstStyle/>
          <a:p>
            <a:r>
              <a:rPr lang="en-US" dirty="0"/>
              <a:t>combines </a:t>
            </a:r>
            <a:r>
              <a:rPr lang="en-US"/>
              <a:t>current </a:t>
            </a:r>
            <a:r>
              <a:rPr lang="en-US" smtClean="0"/>
              <a:t>&amp; previous </a:t>
            </a:r>
            <a:r>
              <a:rPr lang="en-US" dirty="0"/>
              <a:t>time steps</a:t>
            </a:r>
          </a:p>
        </p:txBody>
      </p:sp>
      <p:sp>
        <p:nvSpPr>
          <p:cNvPr id="12" name="TextBox 11"/>
          <p:cNvSpPr txBox="1"/>
          <p:nvPr/>
        </p:nvSpPr>
        <p:spPr>
          <a:xfrm>
            <a:off x="5576637" y="4193385"/>
            <a:ext cx="3555999" cy="507831"/>
          </a:xfrm>
          <a:prstGeom prst="rect">
            <a:avLst/>
          </a:prstGeom>
          <a:noFill/>
        </p:spPr>
        <p:txBody>
          <a:bodyPr wrap="square" rtlCol="0">
            <a:spAutoFit/>
          </a:bodyPr>
          <a:lstStyle/>
          <a:p>
            <a:r>
              <a:rPr lang="en-US" sz="900" i="1" dirty="0" smtClean="0"/>
              <a:t>http://</a:t>
            </a:r>
            <a:r>
              <a:rPr lang="en-US" sz="900" i="1" dirty="0" err="1" smtClean="0"/>
              <a:t>www.wildml.com</a:t>
            </a:r>
            <a:r>
              <a:rPr lang="en-US" sz="900" i="1" dirty="0" smtClean="0"/>
              <a:t>/2015/10/recurrent-neural-network-tutorial-part-4-implementing-a-grulstm-rnn-with-python-and-theano/</a:t>
            </a:r>
            <a:endParaRPr lang="el-GR" sz="900" i="1" dirty="0"/>
          </a:p>
        </p:txBody>
      </p:sp>
    </p:spTree>
    <p:extLst>
      <p:ext uri="{BB962C8B-B14F-4D97-AF65-F5344CB8AC3E}">
        <p14:creationId xmlns:p14="http://schemas.microsoft.com/office/powerpoint/2010/main" val="1173932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Attention Mechanism</a:t>
            </a:r>
            <a:endParaRPr lang="en-US" dirty="0"/>
          </a:p>
        </p:txBody>
      </p:sp>
      <p:pic>
        <p:nvPicPr>
          <p:cNvPr id="28" name="Εικόνα 27"/>
          <p:cNvPicPr>
            <a:picLocks noChangeAspect="1"/>
          </p:cNvPicPr>
          <p:nvPr/>
        </p:nvPicPr>
        <p:blipFill>
          <a:blip r:embed="rId2"/>
          <a:stretch>
            <a:fillRect/>
          </a:stretch>
        </p:blipFill>
        <p:spPr>
          <a:xfrm>
            <a:off x="2623138" y="1047398"/>
            <a:ext cx="4476750" cy="4188772"/>
          </a:xfrm>
          <a:prstGeom prst="rect">
            <a:avLst/>
          </a:prstGeom>
        </p:spPr>
      </p:pic>
      <p:sp>
        <p:nvSpPr>
          <p:cNvPr id="21" name="Ορθογώνιο 20"/>
          <p:cNvSpPr/>
          <p:nvPr/>
        </p:nvSpPr>
        <p:spPr>
          <a:xfrm>
            <a:off x="1003467" y="5236170"/>
            <a:ext cx="7137065" cy="276999"/>
          </a:xfrm>
          <a:prstGeom prst="rect">
            <a:avLst/>
          </a:prstGeom>
        </p:spPr>
        <p:txBody>
          <a:bodyPr wrap="square">
            <a:spAutoFit/>
          </a:bodyPr>
          <a:lstStyle/>
          <a:p>
            <a:r>
              <a:rPr lang="en-US" sz="1200" i="1" dirty="0" err="1" smtClean="0">
                <a:solidFill>
                  <a:srgbClr val="222222"/>
                </a:solidFill>
                <a:latin typeface="Arial" charset="0"/>
              </a:rPr>
              <a:t>Bahdanau</a:t>
            </a:r>
            <a:r>
              <a:rPr lang="en-US" sz="1200" i="1" dirty="0" smtClean="0">
                <a:solidFill>
                  <a:srgbClr val="222222"/>
                </a:solidFill>
                <a:latin typeface="Arial" charset="0"/>
              </a:rPr>
              <a:t> D. et al. "Neural machine translation by jointly learning to align and translate." ICLR (2015)</a:t>
            </a:r>
            <a:endParaRPr lang="el-GR" sz="1200" i="1" dirty="0"/>
          </a:p>
        </p:txBody>
      </p:sp>
      <p:sp>
        <p:nvSpPr>
          <p:cNvPr id="23" name="TextBox 22"/>
          <p:cNvSpPr txBox="1"/>
          <p:nvPr/>
        </p:nvSpPr>
        <p:spPr>
          <a:xfrm>
            <a:off x="444500" y="5907206"/>
            <a:ext cx="3639138" cy="369332"/>
          </a:xfrm>
          <a:prstGeom prst="rect">
            <a:avLst/>
          </a:prstGeom>
          <a:noFill/>
        </p:spPr>
        <p:txBody>
          <a:bodyPr wrap="none" rtlCol="0">
            <a:spAutoFit/>
          </a:bodyPr>
          <a:lstStyle/>
          <a:p>
            <a:r>
              <a:rPr lang="en-US" dirty="0" smtClean="0"/>
              <a:t>Main idea: retrieve as needed</a:t>
            </a:r>
            <a:endParaRPr lang="el-GR" dirty="0"/>
          </a:p>
        </p:txBody>
      </p:sp>
      <p:sp>
        <p:nvSpPr>
          <p:cNvPr id="26" name="TextBox 25"/>
          <p:cNvSpPr txBox="1"/>
          <p:nvPr/>
        </p:nvSpPr>
        <p:spPr>
          <a:xfrm>
            <a:off x="1130306" y="1396305"/>
            <a:ext cx="2542684" cy="369332"/>
          </a:xfrm>
          <a:prstGeom prst="rect">
            <a:avLst/>
          </a:prstGeom>
          <a:noFill/>
        </p:spPr>
        <p:txBody>
          <a:bodyPr wrap="none" rtlCol="0">
            <a:spAutoFit/>
          </a:bodyPr>
          <a:lstStyle/>
          <a:p>
            <a:r>
              <a:rPr lang="en-US" dirty="0" smtClean="0"/>
              <a:t>Pool of </a:t>
            </a:r>
            <a:r>
              <a:rPr lang="en-US" smtClean="0"/>
              <a:t>source states</a:t>
            </a:r>
            <a:endParaRPr lang="el-GR" dirty="0"/>
          </a:p>
        </p:txBody>
      </p:sp>
    </p:spTree>
    <p:extLst>
      <p:ext uri="{BB962C8B-B14F-4D97-AF65-F5344CB8AC3E}">
        <p14:creationId xmlns:p14="http://schemas.microsoft.com/office/powerpoint/2010/main" val="2325047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Attention - Scoring</a:t>
            </a:r>
            <a:endParaRPr lang="en-US" dirty="0"/>
          </a:p>
        </p:txBody>
      </p:sp>
      <p:sp>
        <p:nvSpPr>
          <p:cNvPr id="23" name="TextBox 22"/>
          <p:cNvSpPr txBox="1"/>
          <p:nvPr/>
        </p:nvSpPr>
        <p:spPr>
          <a:xfrm>
            <a:off x="475080" y="5984349"/>
            <a:ext cx="4931158" cy="369332"/>
          </a:xfrm>
          <a:prstGeom prst="rect">
            <a:avLst/>
          </a:prstGeom>
          <a:noFill/>
        </p:spPr>
        <p:txBody>
          <a:bodyPr wrap="none" rtlCol="0">
            <a:spAutoFit/>
          </a:bodyPr>
          <a:lstStyle/>
          <a:p>
            <a:r>
              <a:rPr lang="en-US" b="1" dirty="0" smtClean="0">
                <a:solidFill>
                  <a:schemeClr val="accent2"/>
                </a:solidFill>
              </a:rPr>
              <a:t>Compare</a:t>
            </a:r>
            <a:r>
              <a:rPr lang="en-US" dirty="0" smtClean="0"/>
              <a:t> target and source hidden states</a:t>
            </a:r>
            <a:endParaRPr lang="el-GR" dirty="0"/>
          </a:p>
        </p:txBody>
      </p:sp>
      <mc:AlternateContent xmlns:mc="http://schemas.openxmlformats.org/markup-compatibility/2006" xmlns:a14="http://schemas.microsoft.com/office/drawing/2010/main">
        <mc:Choice Requires="a14">
          <p:sp>
            <p:nvSpPr>
              <p:cNvPr id="4" name="TextBox 3"/>
              <p:cNvSpPr txBox="1"/>
              <p:nvPr/>
            </p:nvSpPr>
            <p:spPr>
              <a:xfrm>
                <a:off x="2324100" y="5362692"/>
                <a:ext cx="4660434" cy="431144"/>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en-US" sz="2400" b="0" i="1" smtClean="0">
                          <a:latin typeface="Cambria Math" charset="0"/>
                        </a:rPr>
                        <m:t>𝑠𝑐𝑜𝑟𝑒</m:t>
                      </m:r>
                      <m:d>
                        <m:dPr>
                          <m:ctrlPr>
                            <a:rPr lang="en-US" sz="2400" b="0" i="1" smtClean="0">
                              <a:latin typeface="Cambria Math"/>
                            </a:rPr>
                          </m:ctrlPr>
                        </m:dPr>
                        <m:e>
                          <m:sSub>
                            <m:sSubPr>
                              <m:ctrlPr>
                                <a:rPr lang="en-US" sz="2400" b="0" i="1" smtClean="0">
                                  <a:latin typeface="Cambria Math"/>
                                </a:rPr>
                              </m:ctrlPr>
                            </m:sSubPr>
                            <m:e>
                              <m:r>
                                <a:rPr lang="en-US" sz="2400" b="0" i="1" smtClean="0">
                                  <a:latin typeface="Cambria Math" charset="0"/>
                                </a:rPr>
                                <m:t>h</m:t>
                              </m:r>
                            </m:e>
                            <m:sub>
                              <m:r>
                                <a:rPr lang="en-US" sz="2400" b="0" i="1" smtClean="0">
                                  <a:latin typeface="Cambria Math" charset="0"/>
                                </a:rPr>
                                <m:t>𝑡</m:t>
                              </m:r>
                              <m:r>
                                <a:rPr lang="en-US" sz="2400" b="0" i="1" smtClean="0">
                                  <a:latin typeface="Cambria Math" charset="0"/>
                                </a:rPr>
                                <m:t>−1</m:t>
                              </m:r>
                            </m:sub>
                          </m:sSub>
                          <m:r>
                            <a:rPr lang="en-US" sz="2400" b="0" i="1" smtClean="0">
                              <a:latin typeface="Cambria Math" charset="0"/>
                            </a:rPr>
                            <m:t>,</m:t>
                          </m:r>
                          <m:sSub>
                            <m:sSubPr>
                              <m:ctrlPr>
                                <a:rPr lang="en-US" sz="2400" b="0" i="1" smtClean="0">
                                  <a:latin typeface="Cambria Math"/>
                                </a:rPr>
                              </m:ctrlPr>
                            </m:sSubPr>
                            <m:e>
                              <m:acc>
                                <m:accPr>
                                  <m:chr m:val="̅"/>
                                  <m:ctrlPr>
                                    <a:rPr lang="en-US" sz="2400" b="0" i="1" smtClean="0">
                                      <a:latin typeface="Cambria Math"/>
                                    </a:rPr>
                                  </m:ctrlPr>
                                </m:accPr>
                                <m:e>
                                  <m:r>
                                    <a:rPr lang="en-US" sz="2400" b="0" i="1" smtClean="0">
                                      <a:latin typeface="Cambria Math" charset="0"/>
                                    </a:rPr>
                                    <m:t>h</m:t>
                                  </m:r>
                                </m:e>
                              </m:acc>
                            </m:e>
                            <m:sub>
                              <m:r>
                                <a:rPr lang="en-US" sz="2400" b="0" i="1" smtClean="0">
                                  <a:latin typeface="Cambria Math" charset="0"/>
                                </a:rPr>
                                <m:t>𝑠</m:t>
                              </m:r>
                            </m:sub>
                          </m:sSub>
                        </m:e>
                      </m:d>
                      <m:r>
                        <a:rPr lang="en-US" sz="2400" b="0" i="1" smtClean="0">
                          <a:latin typeface="Cambria Math" charset="0"/>
                        </a:rPr>
                        <m:t>=</m:t>
                      </m:r>
                      <m:sSub>
                        <m:sSubPr>
                          <m:ctrlPr>
                            <a:rPr lang="en-US" sz="2400" i="1">
                              <a:latin typeface="Cambria Math"/>
                            </a:rPr>
                          </m:ctrlPr>
                        </m:sSubPr>
                        <m:e>
                          <m:sSup>
                            <m:sSupPr>
                              <m:ctrlPr>
                                <a:rPr lang="en-US" sz="2400" i="1">
                                  <a:latin typeface="Cambria Math"/>
                                </a:rPr>
                              </m:ctrlPr>
                            </m:sSupPr>
                            <m:e>
                              <m:sSub>
                                <m:sSubPr>
                                  <m:ctrlPr>
                                    <a:rPr lang="en-US" sz="2400" i="1">
                                      <a:latin typeface="Cambria Math"/>
                                    </a:rPr>
                                  </m:ctrlPr>
                                </m:sSubPr>
                                <m:e>
                                  <m:r>
                                    <a:rPr lang="en-US" sz="2400" i="1">
                                      <a:latin typeface="Cambria Math" charset="0"/>
                                    </a:rPr>
                                    <m:t>h</m:t>
                                  </m:r>
                                </m:e>
                                <m:sub>
                                  <m:r>
                                    <a:rPr lang="en-US" sz="2400" i="1">
                                      <a:latin typeface="Cambria Math" charset="0"/>
                                    </a:rPr>
                                    <m:t>𝑡</m:t>
                                  </m:r>
                                </m:sub>
                              </m:sSub>
                            </m:e>
                            <m:sup>
                              <m:r>
                                <a:rPr lang="en-US" sz="2400" i="1">
                                  <a:latin typeface="Cambria Math" charset="0"/>
                                </a:rPr>
                                <m:t>𝑇</m:t>
                              </m:r>
                            </m:sup>
                          </m:sSup>
                          <m:acc>
                            <m:accPr>
                              <m:chr m:val="̅"/>
                              <m:ctrlPr>
                                <a:rPr lang="en-US" sz="2400" i="1">
                                  <a:latin typeface="Cambria Math"/>
                                </a:rPr>
                              </m:ctrlPr>
                            </m:accPr>
                            <m:e>
                              <m:r>
                                <a:rPr lang="en-US" sz="2400" i="1">
                                  <a:latin typeface="Cambria Math" charset="0"/>
                                </a:rPr>
                                <m:t>h</m:t>
                              </m:r>
                            </m:e>
                          </m:acc>
                        </m:e>
                        <m:sub>
                          <m:r>
                            <a:rPr lang="en-US" sz="2400" i="1">
                              <a:latin typeface="Cambria Math" charset="0"/>
                            </a:rPr>
                            <m:t>𝑠</m:t>
                          </m:r>
                        </m:sub>
                      </m:sSub>
                    </m:oMath>
                  </m:oMathPara>
                </a14:m>
                <a:endParaRPr lang="el-GR"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2324100" y="5362692"/>
                <a:ext cx="4660434" cy="431144"/>
              </a:xfrm>
              <a:prstGeom prst="rect">
                <a:avLst/>
              </a:prstGeom>
              <a:blipFill rotWithShape="0">
                <a:blip r:embed="rId2"/>
                <a:stretch>
                  <a:fillRect/>
                </a:stretch>
              </a:blipFill>
            </p:spPr>
            <p:txBody>
              <a:bodyPr/>
              <a:lstStyle/>
              <a:p>
                <a:r>
                  <a:rPr lang="el-GR">
                    <a:noFill/>
                  </a:rPr>
                  <a:t> </a:t>
                </a:r>
              </a:p>
            </p:txBody>
          </p:sp>
        </mc:Fallback>
      </mc:AlternateContent>
      <p:pic>
        <p:nvPicPr>
          <p:cNvPr id="7" name="Εικόνα 6"/>
          <p:cNvPicPr>
            <a:picLocks noChangeAspect="1"/>
          </p:cNvPicPr>
          <p:nvPr/>
        </p:nvPicPr>
        <p:blipFill>
          <a:blip r:embed="rId3"/>
          <a:stretch>
            <a:fillRect/>
          </a:stretch>
        </p:blipFill>
        <p:spPr>
          <a:xfrm>
            <a:off x="2040890" y="1286922"/>
            <a:ext cx="5052060" cy="3962400"/>
          </a:xfrm>
          <a:prstGeom prst="rect">
            <a:avLst/>
          </a:prstGeom>
        </p:spPr>
      </p:pic>
      <p:pic>
        <p:nvPicPr>
          <p:cNvPr id="8" name="Εικόνα 7"/>
          <p:cNvPicPr>
            <a:picLocks noChangeAspect="1"/>
          </p:cNvPicPr>
          <p:nvPr/>
        </p:nvPicPr>
        <p:blipFill>
          <a:blip r:embed="rId4"/>
          <a:stretch>
            <a:fillRect/>
          </a:stretch>
        </p:blipFill>
        <p:spPr>
          <a:xfrm>
            <a:off x="2040890" y="1308789"/>
            <a:ext cx="5052060" cy="4063614"/>
          </a:xfrm>
          <a:prstGeom prst="rect">
            <a:avLst/>
          </a:prstGeom>
        </p:spPr>
      </p:pic>
    </p:spTree>
    <p:extLst>
      <p:ext uri="{BB962C8B-B14F-4D97-AF65-F5344CB8AC3E}">
        <p14:creationId xmlns:p14="http://schemas.microsoft.com/office/powerpoint/2010/main" val="1582752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Attention - Normalization</a:t>
            </a:r>
            <a:endParaRPr lang="en-US" dirty="0"/>
          </a:p>
        </p:txBody>
      </p:sp>
      <p:sp>
        <p:nvSpPr>
          <p:cNvPr id="23" name="TextBox 22"/>
          <p:cNvSpPr txBox="1"/>
          <p:nvPr/>
        </p:nvSpPr>
        <p:spPr>
          <a:xfrm>
            <a:off x="490083" y="6022856"/>
            <a:ext cx="3645550" cy="369332"/>
          </a:xfrm>
          <a:prstGeom prst="rect">
            <a:avLst/>
          </a:prstGeom>
          <a:noFill/>
        </p:spPr>
        <p:txBody>
          <a:bodyPr wrap="none" rtlCol="0">
            <a:spAutoFit/>
          </a:bodyPr>
          <a:lstStyle/>
          <a:p>
            <a:r>
              <a:rPr lang="en-US" b="1" dirty="0" smtClean="0">
                <a:solidFill>
                  <a:schemeClr val="accent2"/>
                </a:solidFill>
              </a:rPr>
              <a:t>Convert </a:t>
            </a:r>
            <a:r>
              <a:rPr lang="en-US" dirty="0" smtClean="0"/>
              <a:t>into alignment weights</a:t>
            </a:r>
            <a:endParaRPr lang="el-GR" dirty="0"/>
          </a:p>
        </p:txBody>
      </p:sp>
      <mc:AlternateContent xmlns:mc="http://schemas.openxmlformats.org/markup-compatibility/2006" xmlns:a14="http://schemas.microsoft.com/office/drawing/2010/main">
        <mc:Choice Requires="a14">
          <p:sp>
            <p:nvSpPr>
              <p:cNvPr id="4" name="TextBox 3"/>
              <p:cNvSpPr txBox="1"/>
              <p:nvPr/>
            </p:nvSpPr>
            <p:spPr>
              <a:xfrm>
                <a:off x="2312858" y="5155555"/>
                <a:ext cx="3554384" cy="8292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a:rPr>
                          </m:ctrlPr>
                        </m:sSubPr>
                        <m:e>
                          <m:r>
                            <a:rPr lang="en-US" sz="2400" b="0" i="1" smtClean="0">
                              <a:latin typeface="Cambria Math" charset="0"/>
                            </a:rPr>
                            <m:t>𝑎</m:t>
                          </m:r>
                        </m:e>
                        <m:sub>
                          <m:r>
                            <a:rPr lang="en-US" sz="2400" b="0" i="1" smtClean="0">
                              <a:latin typeface="Cambria Math" charset="0"/>
                            </a:rPr>
                            <m:t>𝑡</m:t>
                          </m:r>
                        </m:sub>
                      </m:sSub>
                      <m:d>
                        <m:dPr>
                          <m:ctrlPr>
                            <a:rPr lang="en-US" sz="2400" b="0" i="1" smtClean="0">
                              <a:latin typeface="Cambria Math"/>
                            </a:rPr>
                          </m:ctrlPr>
                        </m:dPr>
                        <m:e>
                          <m:r>
                            <a:rPr lang="en-US" sz="2400" b="0" i="1" smtClean="0">
                              <a:latin typeface="Cambria Math" charset="0"/>
                            </a:rPr>
                            <m:t>𝑠</m:t>
                          </m:r>
                        </m:e>
                      </m:d>
                      <m:r>
                        <a:rPr lang="en-US" sz="2400" b="0" i="1" smtClean="0">
                          <a:latin typeface="Cambria Math" charset="0"/>
                        </a:rPr>
                        <m:t>= </m:t>
                      </m:r>
                      <m:f>
                        <m:fPr>
                          <m:ctrlPr>
                            <a:rPr lang="mr-IN" sz="2400" b="0" i="1" smtClean="0">
                              <a:latin typeface="Cambria Math"/>
                            </a:rPr>
                          </m:ctrlPr>
                        </m:fPr>
                        <m:num>
                          <m:sSup>
                            <m:sSupPr>
                              <m:ctrlPr>
                                <a:rPr lang="mr-IN" sz="2400" b="0" i="1" smtClean="0">
                                  <a:latin typeface="Cambria Math"/>
                                </a:rPr>
                              </m:ctrlPr>
                            </m:sSupPr>
                            <m:e>
                              <m:r>
                                <a:rPr lang="en-US" sz="2400" b="0" i="1" smtClean="0">
                                  <a:latin typeface="Cambria Math" charset="0"/>
                                </a:rPr>
                                <m:t>𝑒</m:t>
                              </m:r>
                            </m:e>
                            <m:sup>
                              <m:r>
                                <a:rPr lang="en-US" sz="2400" i="1">
                                  <a:latin typeface="Cambria Math" charset="0"/>
                                </a:rPr>
                                <m:t>𝑠𝑐𝑜𝑟𝑒</m:t>
                              </m:r>
                              <m:r>
                                <a:rPr lang="en-US" sz="2400" i="1">
                                  <a:latin typeface="Cambria Math" charset="0"/>
                                </a:rPr>
                                <m:t>(</m:t>
                              </m:r>
                              <m:r>
                                <a:rPr lang="en-US" sz="2400" b="0" i="1" smtClean="0">
                                  <a:latin typeface="Cambria Math" charset="0"/>
                                </a:rPr>
                                <m:t>𝑠</m:t>
                              </m:r>
                              <m:r>
                                <a:rPr lang="en-US" sz="2400" b="0" i="1" smtClean="0">
                                  <a:latin typeface="Cambria Math" charset="0"/>
                                </a:rPr>
                                <m:t>)</m:t>
                              </m:r>
                            </m:sup>
                          </m:sSup>
                        </m:num>
                        <m:den>
                          <m:nary>
                            <m:naryPr>
                              <m:chr m:val="∑"/>
                              <m:supHide m:val="on"/>
                              <m:ctrlPr>
                                <a:rPr lang="mr-IN" sz="2400" b="0" i="1" smtClean="0">
                                  <a:latin typeface="Cambria Math"/>
                                </a:rPr>
                              </m:ctrlPr>
                            </m:naryPr>
                            <m:sub>
                              <m:r>
                                <m:rPr>
                                  <m:brk m:alnAt="7"/>
                                </m:rPr>
                                <a:rPr lang="en-US" sz="2400" b="0" i="1" smtClean="0">
                                  <a:latin typeface="Cambria Math" charset="0"/>
                                </a:rPr>
                                <m:t>𝑠</m:t>
                              </m:r>
                              <m:r>
                                <a:rPr lang="en-US" sz="2400" b="0" i="1" smtClean="0">
                                  <a:latin typeface="Cambria Math" charset="0"/>
                                </a:rPr>
                                <m:t>′</m:t>
                              </m:r>
                            </m:sub>
                            <m:sup/>
                            <m:e>
                              <m:sSup>
                                <m:sSupPr>
                                  <m:ctrlPr>
                                    <a:rPr lang="mr-IN" sz="2400" i="1">
                                      <a:latin typeface="Cambria Math"/>
                                    </a:rPr>
                                  </m:ctrlPr>
                                </m:sSupPr>
                                <m:e>
                                  <m:r>
                                    <a:rPr lang="en-US" sz="2400" i="1">
                                      <a:latin typeface="Cambria Math" charset="0"/>
                                    </a:rPr>
                                    <m:t>𝑒</m:t>
                                  </m:r>
                                </m:e>
                                <m:sup>
                                  <m:r>
                                    <a:rPr lang="en-US" sz="2400" i="1">
                                      <a:latin typeface="Cambria Math" charset="0"/>
                                    </a:rPr>
                                    <m:t>𝑠𝑐𝑜𝑟𝑒</m:t>
                                  </m:r>
                                  <m:r>
                                    <a:rPr lang="en-US" sz="2400" i="1">
                                      <a:latin typeface="Cambria Math" charset="0"/>
                                    </a:rPr>
                                    <m:t>(</m:t>
                                  </m:r>
                                  <m:r>
                                    <a:rPr lang="en-US" sz="2400" i="1">
                                      <a:latin typeface="Cambria Math" charset="0"/>
                                    </a:rPr>
                                    <m:t>𝑠</m:t>
                                  </m:r>
                                  <m:r>
                                    <a:rPr lang="en-US" sz="2400" b="0" i="1" smtClean="0">
                                      <a:latin typeface="Cambria Math" charset="0"/>
                                    </a:rPr>
                                    <m:t>′</m:t>
                                  </m:r>
                                  <m:r>
                                    <a:rPr lang="en-US" sz="2400" i="1">
                                      <a:latin typeface="Cambria Math" charset="0"/>
                                    </a:rPr>
                                    <m:t>)</m:t>
                                  </m:r>
                                </m:sup>
                              </m:sSup>
                            </m:e>
                          </m:nary>
                        </m:den>
                      </m:f>
                    </m:oMath>
                  </m:oMathPara>
                </a14:m>
                <a:endParaRPr lang="el-GR"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2312858" y="5155555"/>
                <a:ext cx="3554384" cy="829201"/>
              </a:xfrm>
              <a:prstGeom prst="rect">
                <a:avLst/>
              </a:prstGeom>
              <a:blipFill rotWithShape="0">
                <a:blip r:embed="rId2"/>
                <a:stretch>
                  <a:fillRect/>
                </a:stretch>
              </a:blipFill>
            </p:spPr>
            <p:txBody>
              <a:bodyPr/>
              <a:lstStyle/>
              <a:p>
                <a:r>
                  <a:rPr lang="el-GR">
                    <a:noFill/>
                  </a:rPr>
                  <a:t> </a:t>
                </a:r>
              </a:p>
            </p:txBody>
          </p:sp>
        </mc:Fallback>
      </mc:AlternateContent>
      <p:pic>
        <p:nvPicPr>
          <p:cNvPr id="6" name="Εικόνα 5"/>
          <p:cNvPicPr>
            <a:picLocks noChangeAspect="1"/>
          </p:cNvPicPr>
          <p:nvPr/>
        </p:nvPicPr>
        <p:blipFill>
          <a:blip r:embed="rId3"/>
          <a:stretch>
            <a:fillRect/>
          </a:stretch>
        </p:blipFill>
        <p:spPr>
          <a:xfrm>
            <a:off x="1953758" y="1173460"/>
            <a:ext cx="4967741" cy="3880495"/>
          </a:xfrm>
          <a:prstGeom prst="rect">
            <a:avLst/>
          </a:prstGeom>
        </p:spPr>
      </p:pic>
    </p:spTree>
    <p:extLst>
      <p:ext uri="{BB962C8B-B14F-4D97-AF65-F5344CB8AC3E}">
        <p14:creationId xmlns:p14="http://schemas.microsoft.com/office/powerpoint/2010/main" val="1422222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Attention - Context</a:t>
            </a:r>
            <a:r>
              <a:rPr lang="en-US" dirty="0"/>
              <a:t/>
            </a:r>
            <a:br>
              <a:rPr lang="en-US" dirty="0"/>
            </a:br>
            <a:endParaRPr lang="en-US" dirty="0"/>
          </a:p>
        </p:txBody>
      </p:sp>
      <p:pic>
        <p:nvPicPr>
          <p:cNvPr id="3" name="Εικόνα 2"/>
          <p:cNvPicPr>
            <a:picLocks noChangeAspect="1"/>
          </p:cNvPicPr>
          <p:nvPr/>
        </p:nvPicPr>
        <p:blipFill>
          <a:blip r:embed="rId2"/>
          <a:stretch>
            <a:fillRect/>
          </a:stretch>
        </p:blipFill>
        <p:spPr>
          <a:xfrm>
            <a:off x="2260600" y="1228189"/>
            <a:ext cx="4206736" cy="3953411"/>
          </a:xfrm>
          <a:prstGeom prst="rect">
            <a:avLst/>
          </a:prstGeom>
        </p:spPr>
      </p:pic>
      <p:sp>
        <p:nvSpPr>
          <p:cNvPr id="11" name="TextBox 10"/>
          <p:cNvSpPr txBox="1"/>
          <p:nvPr/>
        </p:nvSpPr>
        <p:spPr>
          <a:xfrm>
            <a:off x="490083" y="6022856"/>
            <a:ext cx="4658648" cy="369332"/>
          </a:xfrm>
          <a:prstGeom prst="rect">
            <a:avLst/>
          </a:prstGeom>
          <a:noFill/>
        </p:spPr>
        <p:txBody>
          <a:bodyPr wrap="none" rtlCol="0">
            <a:spAutoFit/>
          </a:bodyPr>
          <a:lstStyle/>
          <a:p>
            <a:r>
              <a:rPr lang="en-US" dirty="0" smtClean="0"/>
              <a:t>Build </a:t>
            </a:r>
            <a:r>
              <a:rPr lang="en-US" b="1" dirty="0" smtClean="0">
                <a:solidFill>
                  <a:schemeClr val="accent2"/>
                </a:solidFill>
              </a:rPr>
              <a:t>context</a:t>
            </a:r>
            <a:r>
              <a:rPr lang="en-US" dirty="0" smtClean="0"/>
              <a:t> vector: weighted average</a:t>
            </a:r>
            <a:endParaRPr lang="el-GR" dirty="0"/>
          </a:p>
        </p:txBody>
      </p:sp>
      <mc:AlternateContent xmlns:mc="http://schemas.openxmlformats.org/markup-compatibility/2006" xmlns:a14="http://schemas.microsoft.com/office/drawing/2010/main">
        <mc:Choice Requires="a14">
          <p:sp>
            <p:nvSpPr>
              <p:cNvPr id="12" name="Ορθογώνιο 11"/>
              <p:cNvSpPr/>
              <p:nvPr/>
            </p:nvSpPr>
            <p:spPr>
              <a:xfrm>
                <a:off x="2971807" y="5181600"/>
                <a:ext cx="2440155"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a:rPr>
                          </m:ctrlPr>
                        </m:sSubPr>
                        <m:e>
                          <m:r>
                            <a:rPr lang="en-US" sz="2400" b="0" i="1" smtClean="0">
                              <a:latin typeface="Cambria Math" charset="0"/>
                            </a:rPr>
                            <m:t>𝑐</m:t>
                          </m:r>
                        </m:e>
                        <m:sub>
                          <m:r>
                            <a:rPr lang="en-US" sz="2400" i="1">
                              <a:latin typeface="Cambria Math" charset="0"/>
                            </a:rPr>
                            <m:t>𝑡</m:t>
                          </m:r>
                        </m:sub>
                      </m:sSub>
                      <m:r>
                        <a:rPr lang="en-US" sz="2400" b="0" i="1" smtClean="0">
                          <a:latin typeface="Cambria Math" charset="0"/>
                        </a:rPr>
                        <m:t>= </m:t>
                      </m:r>
                      <m:nary>
                        <m:naryPr>
                          <m:chr m:val="∑"/>
                          <m:supHide m:val="on"/>
                          <m:ctrlPr>
                            <a:rPr lang="en-US" sz="2400" b="0" i="1" smtClean="0">
                              <a:latin typeface="Cambria Math"/>
                            </a:rPr>
                          </m:ctrlPr>
                        </m:naryPr>
                        <m:sub>
                          <m:r>
                            <m:rPr>
                              <m:brk m:alnAt="7"/>
                            </m:rPr>
                            <a:rPr lang="en-US" sz="2400" b="0" i="1" smtClean="0">
                              <a:latin typeface="Cambria Math" charset="0"/>
                            </a:rPr>
                            <m:t>𝑠</m:t>
                          </m:r>
                        </m:sub>
                        <m:sup/>
                        <m:e>
                          <m:sSub>
                            <m:sSubPr>
                              <m:ctrlPr>
                                <a:rPr lang="en-US" sz="2400" i="1">
                                  <a:latin typeface="Cambria Math"/>
                                </a:rPr>
                              </m:ctrlPr>
                            </m:sSubPr>
                            <m:e>
                              <m:r>
                                <a:rPr lang="en-US" sz="2400" i="1">
                                  <a:latin typeface="Cambria Math" charset="0"/>
                                </a:rPr>
                                <m:t>𝑎</m:t>
                              </m:r>
                            </m:e>
                            <m:sub>
                              <m:r>
                                <a:rPr lang="en-US" sz="2400" i="1">
                                  <a:latin typeface="Cambria Math" charset="0"/>
                                </a:rPr>
                                <m:t>𝑡</m:t>
                              </m:r>
                            </m:sub>
                          </m:sSub>
                          <m:d>
                            <m:dPr>
                              <m:ctrlPr>
                                <a:rPr lang="en-US" sz="2400" i="1">
                                  <a:latin typeface="Cambria Math"/>
                                </a:rPr>
                              </m:ctrlPr>
                            </m:dPr>
                            <m:e>
                              <m:r>
                                <a:rPr lang="en-US" sz="2400" i="1">
                                  <a:latin typeface="Cambria Math" charset="0"/>
                                </a:rPr>
                                <m:t>𝑠</m:t>
                              </m:r>
                            </m:e>
                          </m:d>
                          <m:sSub>
                            <m:sSubPr>
                              <m:ctrlPr>
                                <a:rPr lang="en-US" sz="2400" i="1">
                                  <a:latin typeface="Cambria Math"/>
                                </a:rPr>
                              </m:ctrlPr>
                            </m:sSubPr>
                            <m:e>
                              <m:acc>
                                <m:accPr>
                                  <m:chr m:val="̅"/>
                                  <m:ctrlPr>
                                    <a:rPr lang="en-US" sz="2400" i="1">
                                      <a:latin typeface="Cambria Math"/>
                                    </a:rPr>
                                  </m:ctrlPr>
                                </m:accPr>
                                <m:e>
                                  <m:r>
                                    <a:rPr lang="en-US" sz="2400" i="1">
                                      <a:latin typeface="Cambria Math" charset="0"/>
                                    </a:rPr>
                                    <m:t>h</m:t>
                                  </m:r>
                                </m:e>
                              </m:acc>
                            </m:e>
                            <m:sub>
                              <m:r>
                                <a:rPr lang="en-US" sz="2400" i="1">
                                  <a:latin typeface="Cambria Math" charset="0"/>
                                </a:rPr>
                                <m:t>𝑠</m:t>
                              </m:r>
                            </m:sub>
                          </m:sSub>
                        </m:e>
                      </m:nary>
                    </m:oMath>
                  </m:oMathPara>
                </a14:m>
                <a:endParaRPr lang="el-GR" sz="2400" dirty="0"/>
              </a:p>
            </p:txBody>
          </p:sp>
        </mc:Choice>
        <mc:Fallback xmlns="">
          <p:sp>
            <p:nvSpPr>
              <p:cNvPr id="12" name="Ορθογώνιο 11"/>
              <p:cNvSpPr>
                <a:spLocks noRot="1" noChangeAspect="1" noMove="1" noResize="1" noEditPoints="1" noAdjustHandles="1" noChangeArrowheads="1" noChangeShapeType="1" noTextEdit="1"/>
              </p:cNvSpPr>
              <p:nvPr/>
            </p:nvSpPr>
            <p:spPr>
              <a:xfrm>
                <a:off x="2971807" y="5181600"/>
                <a:ext cx="2440155" cy="988540"/>
              </a:xfrm>
              <a:prstGeom prst="rect">
                <a:avLst/>
              </a:prstGeom>
              <a:blipFill rotWithShape="0">
                <a:blip r:embed="rId3"/>
                <a:stretch>
                  <a:fillRect/>
                </a:stretch>
              </a:blipFill>
            </p:spPr>
            <p:txBody>
              <a:bodyPr/>
              <a:lstStyle/>
              <a:p>
                <a:r>
                  <a:rPr lang="el-GR">
                    <a:noFill/>
                  </a:rPr>
                  <a:t> </a:t>
                </a:r>
              </a:p>
            </p:txBody>
          </p:sp>
        </mc:Fallback>
      </mc:AlternateContent>
    </p:spTree>
    <p:extLst>
      <p:ext uri="{BB962C8B-B14F-4D97-AF65-F5344CB8AC3E}">
        <p14:creationId xmlns:p14="http://schemas.microsoft.com/office/powerpoint/2010/main" val="19801878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Attention - Context</a:t>
            </a:r>
            <a:r>
              <a:rPr lang="en-US" dirty="0"/>
              <a:t/>
            </a:r>
            <a:br>
              <a:rPr lang="en-US" dirty="0"/>
            </a:br>
            <a:endParaRPr lang="en-US" dirty="0"/>
          </a:p>
        </p:txBody>
      </p:sp>
      <p:sp>
        <p:nvSpPr>
          <p:cNvPr id="11" name="TextBox 10"/>
          <p:cNvSpPr txBox="1"/>
          <p:nvPr/>
        </p:nvSpPr>
        <p:spPr>
          <a:xfrm>
            <a:off x="490083" y="6022856"/>
            <a:ext cx="3291286" cy="369332"/>
          </a:xfrm>
          <a:prstGeom prst="rect">
            <a:avLst/>
          </a:prstGeom>
          <a:noFill/>
        </p:spPr>
        <p:txBody>
          <a:bodyPr wrap="none" rtlCol="0">
            <a:spAutoFit/>
          </a:bodyPr>
          <a:lstStyle/>
          <a:p>
            <a:r>
              <a:rPr lang="en-US" dirty="0" smtClean="0"/>
              <a:t>Compute </a:t>
            </a:r>
            <a:r>
              <a:rPr lang="en-US" b="1" dirty="0" smtClean="0">
                <a:solidFill>
                  <a:schemeClr val="accent2"/>
                </a:solidFill>
              </a:rPr>
              <a:t>next</a:t>
            </a:r>
            <a:r>
              <a:rPr lang="en-US" dirty="0" smtClean="0"/>
              <a:t> hidden state</a:t>
            </a:r>
            <a:endParaRPr lang="el-GR" dirty="0"/>
          </a:p>
        </p:txBody>
      </p:sp>
      <mc:AlternateContent xmlns:mc="http://schemas.openxmlformats.org/markup-compatibility/2006" xmlns:a14="http://schemas.microsoft.com/office/drawing/2010/main">
        <mc:Choice Requires="a14">
          <p:sp>
            <p:nvSpPr>
              <p:cNvPr id="12" name="Ορθογώνιο 11"/>
              <p:cNvSpPr/>
              <p:nvPr/>
            </p:nvSpPr>
            <p:spPr>
              <a:xfrm>
                <a:off x="3212621" y="5346032"/>
                <a:ext cx="27187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a:rPr>
                          </m:ctrlPr>
                        </m:sSubPr>
                        <m:e>
                          <m:r>
                            <a:rPr lang="en-US" sz="2400" b="0" i="1" smtClean="0">
                              <a:latin typeface="Cambria Math" charset="0"/>
                            </a:rPr>
                            <m:t>h</m:t>
                          </m:r>
                        </m:e>
                        <m:sub>
                          <m:r>
                            <a:rPr lang="en-US" sz="2400" i="1">
                              <a:latin typeface="Cambria Math" charset="0"/>
                            </a:rPr>
                            <m:t>𝑡</m:t>
                          </m:r>
                        </m:sub>
                      </m:sSub>
                      <m:r>
                        <a:rPr lang="en-US" sz="2400" b="0" i="1" smtClean="0">
                          <a:latin typeface="Cambria Math" charset="0"/>
                        </a:rPr>
                        <m:t>=</m:t>
                      </m:r>
                      <m:r>
                        <a:rPr lang="en-US" sz="2400" b="0" i="1" smtClean="0">
                          <a:latin typeface="Cambria Math" charset="0"/>
                        </a:rPr>
                        <m:t>𝑓</m:t>
                      </m:r>
                      <m:r>
                        <a:rPr lang="en-US" sz="2400" b="0" i="1" smtClean="0">
                          <a:latin typeface="Cambria Math" charset="0"/>
                        </a:rPr>
                        <m:t>(</m:t>
                      </m:r>
                      <m:sSub>
                        <m:sSubPr>
                          <m:ctrlPr>
                            <a:rPr lang="en-US" sz="2400" i="1">
                              <a:latin typeface="Cambria Math"/>
                            </a:rPr>
                          </m:ctrlPr>
                        </m:sSubPr>
                        <m:e>
                          <m:r>
                            <a:rPr lang="en-US" sz="2400" i="1">
                              <a:latin typeface="Cambria Math" charset="0"/>
                            </a:rPr>
                            <m:t>h</m:t>
                          </m:r>
                        </m:e>
                        <m:sub>
                          <m:r>
                            <a:rPr lang="en-US" sz="2400" i="1">
                              <a:latin typeface="Cambria Math" charset="0"/>
                            </a:rPr>
                            <m:t>𝑡</m:t>
                          </m:r>
                          <m:r>
                            <a:rPr lang="en-US" sz="2400" b="0" i="1" smtClean="0">
                              <a:latin typeface="Cambria Math" charset="0"/>
                            </a:rPr>
                            <m:t>−1</m:t>
                          </m:r>
                        </m:sub>
                      </m:sSub>
                      <m:r>
                        <a:rPr lang="en-US" sz="2400" b="0" i="1" smtClean="0">
                          <a:latin typeface="Cambria Math" charset="0"/>
                        </a:rPr>
                        <m:t>,</m:t>
                      </m:r>
                      <m:sSub>
                        <m:sSubPr>
                          <m:ctrlPr>
                            <a:rPr lang="en-US" sz="2400" i="1">
                              <a:latin typeface="Cambria Math"/>
                            </a:rPr>
                          </m:ctrlPr>
                        </m:sSubPr>
                        <m:e>
                          <m:r>
                            <a:rPr lang="en-US" sz="2400" b="0" i="1" smtClean="0">
                              <a:latin typeface="Cambria Math" charset="0"/>
                            </a:rPr>
                            <m:t>𝑐</m:t>
                          </m:r>
                        </m:e>
                        <m:sub>
                          <m:r>
                            <a:rPr lang="en-US" sz="2400" i="1">
                              <a:latin typeface="Cambria Math" charset="0"/>
                            </a:rPr>
                            <m:t>𝑡</m:t>
                          </m:r>
                        </m:sub>
                      </m:sSub>
                      <m:r>
                        <a:rPr lang="en-US" sz="2400" b="0" i="1" smtClean="0">
                          <a:latin typeface="Cambria Math" charset="0"/>
                        </a:rPr>
                        <m:t>,</m:t>
                      </m:r>
                      <m:sSub>
                        <m:sSubPr>
                          <m:ctrlPr>
                            <a:rPr lang="en-US" sz="2400" i="1">
                              <a:latin typeface="Cambria Math"/>
                            </a:rPr>
                          </m:ctrlPr>
                        </m:sSubPr>
                        <m:e>
                          <m:r>
                            <a:rPr lang="en-US" sz="2400" b="0" i="1" smtClean="0">
                              <a:latin typeface="Cambria Math" charset="0"/>
                            </a:rPr>
                            <m:t>𝑒</m:t>
                          </m:r>
                        </m:e>
                        <m:sub>
                          <m:r>
                            <a:rPr lang="en-US" sz="2400" i="1">
                              <a:latin typeface="Cambria Math" charset="0"/>
                            </a:rPr>
                            <m:t>𝑡</m:t>
                          </m:r>
                        </m:sub>
                      </m:sSub>
                      <m:r>
                        <a:rPr lang="en-US" sz="2400" b="0" i="1" smtClean="0">
                          <a:latin typeface="Cambria Math" charset="0"/>
                        </a:rPr>
                        <m:t>)</m:t>
                      </m:r>
                    </m:oMath>
                  </m:oMathPara>
                </a14:m>
                <a:endParaRPr lang="el-GR" sz="2400" dirty="0"/>
              </a:p>
            </p:txBody>
          </p:sp>
        </mc:Choice>
        <mc:Fallback xmlns="">
          <p:sp>
            <p:nvSpPr>
              <p:cNvPr id="12" name="Ορθογώνιο 11"/>
              <p:cNvSpPr>
                <a:spLocks noRot="1" noChangeAspect="1" noMove="1" noResize="1" noEditPoints="1" noAdjustHandles="1" noChangeArrowheads="1" noChangeShapeType="1" noTextEdit="1"/>
              </p:cNvSpPr>
              <p:nvPr/>
            </p:nvSpPr>
            <p:spPr>
              <a:xfrm>
                <a:off x="3212621" y="5346032"/>
                <a:ext cx="2718758" cy="461665"/>
              </a:xfrm>
              <a:prstGeom prst="rect">
                <a:avLst/>
              </a:prstGeom>
              <a:blipFill rotWithShape="0">
                <a:blip r:embed="rId2"/>
                <a:stretch>
                  <a:fillRect r="-224" b="-19737"/>
                </a:stretch>
              </a:blipFill>
            </p:spPr>
            <p:txBody>
              <a:bodyPr/>
              <a:lstStyle/>
              <a:p>
                <a:r>
                  <a:rPr lang="el-GR">
                    <a:noFill/>
                  </a:rPr>
                  <a:t> </a:t>
                </a:r>
              </a:p>
            </p:txBody>
          </p:sp>
        </mc:Fallback>
      </mc:AlternateContent>
      <p:pic>
        <p:nvPicPr>
          <p:cNvPr id="4" name="Εικόνα 3"/>
          <p:cNvPicPr>
            <a:picLocks noChangeAspect="1"/>
          </p:cNvPicPr>
          <p:nvPr/>
        </p:nvPicPr>
        <p:blipFill>
          <a:blip r:embed="rId3"/>
          <a:stretch>
            <a:fillRect/>
          </a:stretch>
        </p:blipFill>
        <p:spPr>
          <a:xfrm>
            <a:off x="2259000" y="1148220"/>
            <a:ext cx="4626000" cy="4034121"/>
          </a:xfrm>
          <a:prstGeom prst="rect">
            <a:avLst/>
          </a:prstGeom>
        </p:spPr>
      </p:pic>
      <mc:AlternateContent xmlns:mc="http://schemas.openxmlformats.org/markup-compatibility/2006" xmlns:a14="http://schemas.microsoft.com/office/drawing/2010/main">
        <mc:Choice Requires="a14">
          <p:sp>
            <p:nvSpPr>
              <p:cNvPr id="6" name="Ορθογώνιο 5"/>
              <p:cNvSpPr/>
              <p:nvPr/>
            </p:nvSpPr>
            <p:spPr>
              <a:xfrm>
                <a:off x="6325079" y="3398080"/>
                <a:ext cx="64658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200" i="1">
                              <a:latin typeface="Cambria Math"/>
                            </a:rPr>
                          </m:ctrlPr>
                        </m:sSubPr>
                        <m:e>
                          <m:r>
                            <a:rPr lang="en-US" sz="3200" b="0" i="1">
                              <a:latin typeface="Cambria Math" charset="0"/>
                            </a:rPr>
                            <m:t>𝑒</m:t>
                          </m:r>
                        </m:e>
                        <m:sub>
                          <m:r>
                            <a:rPr lang="en-US" sz="3200" b="0" i="1">
                              <a:latin typeface="Cambria Math" charset="0"/>
                            </a:rPr>
                            <m:t>𝑡</m:t>
                          </m:r>
                        </m:sub>
                      </m:sSub>
                    </m:oMath>
                  </m:oMathPara>
                </a14:m>
                <a:endParaRPr lang="el-GR" sz="2800" dirty="0"/>
              </a:p>
            </p:txBody>
          </p:sp>
        </mc:Choice>
        <mc:Fallback xmlns="">
          <p:sp>
            <p:nvSpPr>
              <p:cNvPr id="6" name="Ορθογώνιο 5"/>
              <p:cNvSpPr>
                <a:spLocks noRot="1" noChangeAspect="1" noMove="1" noResize="1" noEditPoints="1" noAdjustHandles="1" noChangeArrowheads="1" noChangeShapeType="1" noTextEdit="1"/>
              </p:cNvSpPr>
              <p:nvPr/>
            </p:nvSpPr>
            <p:spPr>
              <a:xfrm>
                <a:off x="6325079" y="3398080"/>
                <a:ext cx="646587" cy="584775"/>
              </a:xfrm>
              <a:prstGeom prst="rect">
                <a:avLst/>
              </a:prstGeom>
              <a:blipFill rotWithShape="0">
                <a:blip r:embed="rId4"/>
                <a:stretch>
                  <a:fillRect/>
                </a:stretch>
              </a:blipFill>
            </p:spPr>
            <p:txBody>
              <a:bodyPr/>
              <a:lstStyle/>
              <a:p>
                <a:r>
                  <a:rPr lang="el-GR">
                    <a:noFill/>
                  </a:rPr>
                  <a:t> </a:t>
                </a:r>
              </a:p>
            </p:txBody>
          </p:sp>
        </mc:Fallback>
      </mc:AlternateContent>
    </p:spTree>
    <p:extLst>
      <p:ext uri="{BB962C8B-B14F-4D97-AF65-F5344CB8AC3E}">
        <p14:creationId xmlns:p14="http://schemas.microsoft.com/office/powerpoint/2010/main" val="14885763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Σύμβολο κράτησης θέσης περιεχομένου 2"/>
          <p:cNvSpPr>
            <a:spLocks noGrp="1"/>
          </p:cNvSpPr>
          <p:nvPr>
            <p:ph idx="1"/>
          </p:nvPr>
        </p:nvSpPr>
        <p:spPr>
          <a:xfrm>
            <a:off x="838200" y="2679833"/>
            <a:ext cx="7467600" cy="3951337"/>
          </a:xfrm>
        </p:spPr>
        <p:txBody>
          <a:bodyPr>
            <a:normAutofit/>
          </a:bodyPr>
          <a:lstStyle/>
          <a:p>
            <a:pPr marL="0" indent="0">
              <a:buNone/>
            </a:pPr>
            <a:r>
              <a:rPr lang="en-US" sz="3600" b="1" dirty="0">
                <a:solidFill>
                  <a:schemeClr val="tx1"/>
                </a:solidFill>
                <a:hlinkClick r:id="rId2"/>
              </a:rPr>
              <a:t>https://</a:t>
            </a:r>
            <a:r>
              <a:rPr lang="en-US" sz="3600" b="1" dirty="0" smtClean="0">
                <a:solidFill>
                  <a:schemeClr val="tx1"/>
                </a:solidFill>
                <a:hlinkClick r:id="rId2"/>
              </a:rPr>
              <a:t>uofi.box.com/v/cs510DL</a:t>
            </a:r>
            <a:endParaRPr lang="en-US" sz="3600" b="1" dirty="0" smtClean="0">
              <a:solidFill>
                <a:schemeClr val="tx1"/>
              </a:solidFill>
            </a:endParaRPr>
          </a:p>
          <a:p>
            <a:pPr marL="0" indent="0">
              <a:buNone/>
            </a:pPr>
            <a:endParaRPr lang="en-US" sz="3600" b="1" dirty="0" smtClean="0">
              <a:solidFill>
                <a:schemeClr val="tx1"/>
              </a:solidFill>
            </a:endParaRPr>
          </a:p>
          <a:p>
            <a:pPr marL="0" indent="0">
              <a:buNone/>
            </a:pPr>
            <a:r>
              <a:rPr lang="en-US" dirty="0" smtClean="0">
                <a:solidFill>
                  <a:schemeClr val="tx1"/>
                </a:solidFill>
              </a:rPr>
              <a:t>Binary Classification</a:t>
            </a:r>
            <a:endParaRPr lang="en-US" dirty="0">
              <a:solidFill>
                <a:schemeClr val="tx1"/>
              </a:solidFill>
            </a:endParaRPr>
          </a:p>
          <a:p>
            <a:pPr marL="0" indent="0">
              <a:buNone/>
            </a:pPr>
            <a:r>
              <a:rPr lang="en-US" i="1" dirty="0" smtClean="0"/>
              <a:t>Dataset </a:t>
            </a:r>
            <a:r>
              <a:rPr lang="en-US" i="1" dirty="0"/>
              <a:t>of 25,000 movies reviews from IMDB, labeled by sentiment (positive/negative)</a:t>
            </a:r>
          </a:p>
          <a:p>
            <a:pPr marL="0" indent="0">
              <a:buNone/>
            </a:pPr>
            <a:endParaRPr lang="el-GR" sz="3600" b="1" dirty="0">
              <a:solidFill>
                <a:schemeClr val="tx1"/>
              </a:solidFill>
            </a:endParaRPr>
          </a:p>
        </p:txBody>
      </p:sp>
      <p:sp>
        <p:nvSpPr>
          <p:cNvPr id="4" name="Title 1"/>
          <p:cNvSpPr txBox="1">
            <a:spLocks/>
          </p:cNvSpPr>
          <p:nvPr/>
        </p:nvSpPr>
        <p:spPr>
          <a:xfrm>
            <a:off x="551280" y="182563"/>
            <a:ext cx="8041440" cy="350233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Application Example</a:t>
            </a:r>
            <a:r>
              <a:rPr lang="en-US" dirty="0" smtClean="0"/>
              <a:t>:</a:t>
            </a:r>
          </a:p>
          <a:p>
            <a:r>
              <a:rPr lang="en-US" dirty="0"/>
              <a:t>IMDB Movie reviews sentiment classification</a:t>
            </a:r>
          </a:p>
          <a:p>
            <a:r>
              <a:rPr lang="en-US" dirty="0" smtClean="0"/>
              <a:t> </a:t>
            </a:r>
            <a:r>
              <a:rPr lang="en-US" dirty="0"/>
              <a:t/>
            </a:r>
            <a:br>
              <a:rPr lang="en-US" dirty="0"/>
            </a:br>
            <a:endParaRPr lang="en-US" dirty="0"/>
          </a:p>
        </p:txBody>
      </p:sp>
    </p:spTree>
    <p:extLst>
      <p:ext uri="{BB962C8B-B14F-4D97-AF65-F5344CB8AC3E}">
        <p14:creationId xmlns:p14="http://schemas.microsoft.com/office/powerpoint/2010/main" val="183240397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6584" y="1615440"/>
            <a:ext cx="7258050" cy="3381385"/>
          </a:xfrm>
          <a:prstGeom prst="rect">
            <a:avLst/>
          </a:prstGeom>
        </p:spPr>
      </p:pic>
      <p:sp>
        <p:nvSpPr>
          <p:cNvPr id="3" name="Rectangle 2"/>
          <p:cNvSpPr/>
          <p:nvPr/>
        </p:nvSpPr>
        <p:spPr>
          <a:xfrm>
            <a:off x="5410418" y="4776877"/>
            <a:ext cx="3600232" cy="1754326"/>
          </a:xfrm>
          <a:prstGeom prst="rect">
            <a:avLst/>
          </a:prstGeom>
        </p:spPr>
        <p:txBody>
          <a:bodyPr wrap="square">
            <a:spAutoFit/>
          </a:bodyPr>
          <a:lstStyle/>
          <a:p>
            <a:r>
              <a:rPr lang="en-US" dirty="0" smtClean="0"/>
              <a:t>Useful for:</a:t>
            </a:r>
          </a:p>
          <a:p>
            <a:pPr marL="285750" indent="-285750">
              <a:buFont typeface="Arial"/>
              <a:buChar char="•"/>
            </a:pPr>
            <a:r>
              <a:rPr lang="en-US" dirty="0" smtClean="0"/>
              <a:t>knowledge </a:t>
            </a:r>
            <a:r>
              <a:rPr lang="en-US" dirty="0"/>
              <a:t>base </a:t>
            </a:r>
            <a:r>
              <a:rPr lang="en-US" dirty="0" smtClean="0"/>
              <a:t>completion</a:t>
            </a:r>
            <a:endParaRPr lang="en-US" dirty="0"/>
          </a:p>
          <a:p>
            <a:pPr marL="285750" indent="-285750">
              <a:buFont typeface="Arial"/>
              <a:buChar char="•"/>
            </a:pPr>
            <a:r>
              <a:rPr lang="en-US" dirty="0" smtClean="0"/>
              <a:t>social </a:t>
            </a:r>
            <a:r>
              <a:rPr lang="en-US" dirty="0"/>
              <a:t>media analysis </a:t>
            </a:r>
            <a:endParaRPr lang="en-US" dirty="0" smtClean="0"/>
          </a:p>
          <a:p>
            <a:pPr marL="285750" indent="-285750">
              <a:buFont typeface="Arial"/>
              <a:buChar char="•"/>
            </a:pPr>
            <a:r>
              <a:rPr lang="en-US" dirty="0" smtClean="0"/>
              <a:t>question answering</a:t>
            </a:r>
          </a:p>
          <a:p>
            <a:pPr marL="285750" indent="-285750">
              <a:buFont typeface="Arial"/>
              <a:buChar char="•"/>
            </a:pPr>
            <a:r>
              <a:rPr lang="en-US" dirty="0" smtClean="0"/>
              <a:t>…</a:t>
            </a:r>
            <a:endParaRPr lang="en-US" dirty="0"/>
          </a:p>
        </p:txBody>
      </p:sp>
      <p:sp>
        <p:nvSpPr>
          <p:cNvPr id="6" name="Rectangle 5"/>
          <p:cNvSpPr/>
          <p:nvPr/>
        </p:nvSpPr>
        <p:spPr>
          <a:xfrm>
            <a:off x="123825" y="4996825"/>
            <a:ext cx="5116915" cy="230832"/>
          </a:xfrm>
          <a:prstGeom prst="rect">
            <a:avLst/>
          </a:prstGeom>
        </p:spPr>
        <p:txBody>
          <a:bodyPr wrap="square">
            <a:spAutoFit/>
          </a:bodyPr>
          <a:lstStyle/>
          <a:p>
            <a:r>
              <a:rPr lang="en-US" sz="900" i="1" dirty="0"/>
              <a:t>http://</a:t>
            </a:r>
            <a:r>
              <a:rPr lang="en-US" sz="900" i="1" dirty="0" err="1"/>
              <a:t>www.mathcs.emory.edu</a:t>
            </a:r>
            <a:r>
              <a:rPr lang="en-US" sz="900" i="1" dirty="0"/>
              <a:t>/~</a:t>
            </a:r>
            <a:r>
              <a:rPr lang="en-US" sz="900" i="1" dirty="0" err="1"/>
              <a:t>dsavenk</a:t>
            </a:r>
            <a:r>
              <a:rPr lang="en-US" sz="900" i="1" dirty="0"/>
              <a:t>/slides/</a:t>
            </a:r>
            <a:r>
              <a:rPr lang="en-US" sz="900" i="1" dirty="0" err="1"/>
              <a:t>relation_extraction</a:t>
            </a:r>
            <a:r>
              <a:rPr lang="en-US" sz="900" i="1" dirty="0"/>
              <a:t>/</a:t>
            </a:r>
            <a:r>
              <a:rPr lang="en-US" sz="900" i="1" dirty="0" err="1"/>
              <a:t>img</a:t>
            </a:r>
            <a:r>
              <a:rPr lang="en-US" sz="900" i="1" dirty="0"/>
              <a:t>/</a:t>
            </a:r>
            <a:r>
              <a:rPr lang="en-US" sz="900" i="1" dirty="0" err="1"/>
              <a:t>distant.png</a:t>
            </a:r>
            <a:endParaRPr lang="en-US" sz="900" i="1" dirty="0"/>
          </a:p>
        </p:txBody>
      </p:sp>
      <p:sp>
        <p:nvSpPr>
          <p:cNvPr id="10"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Application Example: </a:t>
            </a:r>
            <a:br>
              <a:rPr lang="en-US" dirty="0"/>
            </a:br>
            <a:r>
              <a:rPr lang="en-US" dirty="0"/>
              <a:t>Relation </a:t>
            </a:r>
            <a:r>
              <a:rPr lang="en-US" dirty="0" smtClean="0"/>
              <a:t>Extraction from text</a:t>
            </a:r>
            <a:endParaRPr lang="en-US" dirty="0"/>
          </a:p>
        </p:txBody>
      </p:sp>
    </p:spTree>
    <p:extLst>
      <p:ext uri="{BB962C8B-B14F-4D97-AF65-F5344CB8AC3E}">
        <p14:creationId xmlns:p14="http://schemas.microsoft.com/office/powerpoint/2010/main" val="8598790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0180" y="1754436"/>
            <a:ext cx="8943639" cy="2954655"/>
          </a:xfrm>
          <a:prstGeom prst="rect">
            <a:avLst/>
          </a:prstGeom>
        </p:spPr>
        <p:txBody>
          <a:bodyPr wrap="square">
            <a:spAutoFit/>
          </a:bodyPr>
          <a:lstStyle/>
          <a:p>
            <a:r>
              <a:rPr lang="en-US" sz="2000" dirty="0" smtClean="0"/>
              <a:t>   sentence </a:t>
            </a:r>
            <a:r>
              <a:rPr lang="en-US" sz="2000" dirty="0"/>
              <a:t>S = w</a:t>
            </a:r>
            <a:r>
              <a:rPr lang="en-US" sz="2000" baseline="-25000" dirty="0"/>
              <a:t>1</a:t>
            </a:r>
            <a:r>
              <a:rPr lang="en-US" sz="2000" dirty="0"/>
              <a:t> w</a:t>
            </a:r>
            <a:r>
              <a:rPr lang="en-US" sz="2000" baseline="-25000" dirty="0"/>
              <a:t>2 </a:t>
            </a:r>
            <a:r>
              <a:rPr lang="en-US" sz="2000" dirty="0"/>
              <a:t>..</a:t>
            </a:r>
            <a:r>
              <a:rPr lang="en-US" sz="2000" dirty="0">
                <a:solidFill>
                  <a:schemeClr val="accent5">
                    <a:lumMod val="50000"/>
                  </a:schemeClr>
                </a:solidFill>
              </a:rPr>
              <a:t> </a:t>
            </a:r>
            <a:r>
              <a:rPr lang="en-US" sz="2000" b="1" dirty="0">
                <a:solidFill>
                  <a:schemeClr val="accent5">
                    <a:lumMod val="50000"/>
                  </a:schemeClr>
                </a:solidFill>
              </a:rPr>
              <a:t>e</a:t>
            </a:r>
            <a:r>
              <a:rPr lang="en-US" sz="2000" b="1" baseline="-25000" dirty="0">
                <a:solidFill>
                  <a:schemeClr val="accent5">
                    <a:lumMod val="50000"/>
                  </a:schemeClr>
                </a:solidFill>
              </a:rPr>
              <a:t>1</a:t>
            </a:r>
            <a:r>
              <a:rPr lang="en-US" sz="2000" baseline="-25000" dirty="0">
                <a:solidFill>
                  <a:schemeClr val="accent5">
                    <a:lumMod val="50000"/>
                  </a:schemeClr>
                </a:solidFill>
              </a:rPr>
              <a:t> </a:t>
            </a:r>
            <a:r>
              <a:rPr lang="en-US" sz="2000" dirty="0"/>
              <a:t>.. </a:t>
            </a:r>
            <a:r>
              <a:rPr lang="en-US" sz="2000" dirty="0" err="1"/>
              <a:t>w</a:t>
            </a:r>
            <a:r>
              <a:rPr lang="en-US" sz="2000" baseline="-25000" dirty="0" err="1"/>
              <a:t>j</a:t>
            </a:r>
            <a:r>
              <a:rPr lang="en-US" sz="2000" baseline="-25000" dirty="0"/>
              <a:t> </a:t>
            </a:r>
            <a:r>
              <a:rPr lang="en-US" sz="2000" dirty="0"/>
              <a:t>.. </a:t>
            </a:r>
            <a:r>
              <a:rPr lang="en-US" sz="2000" b="1" dirty="0">
                <a:solidFill>
                  <a:srgbClr val="660066"/>
                </a:solidFill>
              </a:rPr>
              <a:t>e</a:t>
            </a:r>
            <a:r>
              <a:rPr lang="en-US" sz="2000" b="1" baseline="-25000" dirty="0">
                <a:solidFill>
                  <a:srgbClr val="660066"/>
                </a:solidFill>
              </a:rPr>
              <a:t>2</a:t>
            </a:r>
            <a:r>
              <a:rPr lang="en-US" sz="2000" dirty="0"/>
              <a:t> .. </a:t>
            </a:r>
            <a:r>
              <a:rPr lang="en-US" sz="2000" dirty="0" err="1"/>
              <a:t>w</a:t>
            </a:r>
            <a:r>
              <a:rPr lang="en-US" sz="2000" baseline="-25000" dirty="0" err="1"/>
              <a:t>n</a:t>
            </a:r>
            <a:r>
              <a:rPr lang="en-US" sz="2000" baseline="-25000" dirty="0"/>
              <a:t> 	</a:t>
            </a:r>
            <a:r>
              <a:rPr lang="en-US" sz="2000" baseline="-25000" dirty="0" smtClean="0"/>
              <a:t>		</a:t>
            </a:r>
            <a:r>
              <a:rPr lang="en-US" sz="2000" baseline="-25000" dirty="0"/>
              <a:t> </a:t>
            </a:r>
            <a:r>
              <a:rPr lang="en-US" sz="2000" dirty="0" smtClean="0"/>
              <a:t>      </a:t>
            </a:r>
            <a:r>
              <a:rPr lang="en-US" sz="2000" b="1" dirty="0" smtClean="0">
                <a:solidFill>
                  <a:schemeClr val="accent5">
                    <a:lumMod val="50000"/>
                  </a:schemeClr>
                </a:solidFill>
              </a:rPr>
              <a:t>e</a:t>
            </a:r>
            <a:r>
              <a:rPr lang="en-US" sz="2000" b="1" baseline="-25000" dirty="0" smtClean="0">
                <a:solidFill>
                  <a:schemeClr val="accent5">
                    <a:lumMod val="50000"/>
                  </a:schemeClr>
                </a:solidFill>
              </a:rPr>
              <a:t>1</a:t>
            </a:r>
            <a:r>
              <a:rPr lang="en-US" sz="2000" dirty="0" smtClean="0">
                <a:solidFill>
                  <a:schemeClr val="accent5">
                    <a:lumMod val="50000"/>
                  </a:schemeClr>
                </a:solidFill>
              </a:rPr>
              <a:t> </a:t>
            </a:r>
            <a:r>
              <a:rPr lang="en-US" sz="2000" dirty="0"/>
              <a:t>and </a:t>
            </a:r>
            <a:r>
              <a:rPr lang="en-US" sz="2000" b="1" dirty="0">
                <a:solidFill>
                  <a:srgbClr val="660066"/>
                </a:solidFill>
              </a:rPr>
              <a:t>e</a:t>
            </a:r>
            <a:r>
              <a:rPr lang="en-US" sz="2000" b="1" baseline="-25000" dirty="0">
                <a:solidFill>
                  <a:srgbClr val="660066"/>
                </a:solidFill>
              </a:rPr>
              <a:t>2</a:t>
            </a:r>
            <a:r>
              <a:rPr lang="en-US" sz="2000" dirty="0"/>
              <a:t> </a:t>
            </a:r>
            <a:r>
              <a:rPr lang="en-US" sz="2000" dirty="0" smtClean="0"/>
              <a:t>entities</a:t>
            </a:r>
          </a:p>
          <a:p>
            <a:endParaRPr lang="en-US" sz="2000" dirty="0" smtClean="0"/>
          </a:p>
          <a:p>
            <a:endParaRPr lang="en-US" sz="2000" dirty="0"/>
          </a:p>
          <a:p>
            <a:pPr algn="ctr"/>
            <a:r>
              <a:rPr lang="en-US" sz="1600" dirty="0" smtClean="0"/>
              <a:t>“The </a:t>
            </a:r>
            <a:r>
              <a:rPr lang="en-US" sz="1600" dirty="0"/>
              <a:t>new </a:t>
            </a:r>
            <a:r>
              <a:rPr lang="en-US" sz="1600" b="1" dirty="0">
                <a:solidFill>
                  <a:srgbClr val="1F4E79"/>
                </a:solidFill>
              </a:rPr>
              <a:t>iPhone 7 Plus </a:t>
            </a:r>
            <a:r>
              <a:rPr lang="en-US" sz="1600" dirty="0"/>
              <a:t>includes an improved </a:t>
            </a:r>
            <a:r>
              <a:rPr lang="en-US" sz="1600" b="1" dirty="0">
                <a:solidFill>
                  <a:srgbClr val="7030A0"/>
                </a:solidFill>
              </a:rPr>
              <a:t>camera</a:t>
            </a:r>
            <a:r>
              <a:rPr lang="en-US" sz="1600" dirty="0">
                <a:solidFill>
                  <a:srgbClr val="7030A0"/>
                </a:solidFill>
              </a:rPr>
              <a:t> </a:t>
            </a:r>
            <a:r>
              <a:rPr lang="en-US" sz="1600" dirty="0" smtClean="0"/>
              <a:t>to take </a:t>
            </a:r>
            <a:r>
              <a:rPr lang="en-US" sz="1600" dirty="0"/>
              <a:t>amazing </a:t>
            </a:r>
            <a:r>
              <a:rPr lang="en-US" sz="1600" dirty="0" smtClean="0"/>
              <a:t>pictures”</a:t>
            </a:r>
            <a:r>
              <a:rPr lang="en-US" dirty="0"/>
              <a:t>	</a:t>
            </a:r>
            <a:endParaRPr lang="en-US" sz="1400" dirty="0" smtClean="0"/>
          </a:p>
          <a:p>
            <a:pPr algn="ctr"/>
            <a:endParaRPr lang="en-US" sz="2400" b="1" dirty="0" smtClean="0">
              <a:solidFill>
                <a:schemeClr val="accent2">
                  <a:lumMod val="50000"/>
                </a:schemeClr>
              </a:solidFill>
            </a:endParaRPr>
          </a:p>
          <a:p>
            <a:pPr algn="ctr"/>
            <a:r>
              <a:rPr lang="en-US" sz="2400" b="1" dirty="0" smtClean="0">
                <a:solidFill>
                  <a:schemeClr val="accent2">
                    <a:lumMod val="50000"/>
                  </a:schemeClr>
                </a:solidFill>
              </a:rPr>
              <a:t>Component-Whole</a:t>
            </a:r>
            <a:r>
              <a:rPr lang="en-US" sz="2400" b="1" dirty="0" smtClean="0"/>
              <a:t>(</a:t>
            </a:r>
            <a:r>
              <a:rPr lang="en-US" sz="2400" b="1" dirty="0" smtClean="0">
                <a:solidFill>
                  <a:srgbClr val="1F4E79"/>
                </a:solidFill>
              </a:rPr>
              <a:t>e</a:t>
            </a:r>
            <a:r>
              <a:rPr lang="en-US" sz="2400" b="1" baseline="-25000" dirty="0" smtClean="0">
                <a:solidFill>
                  <a:srgbClr val="1F4E79"/>
                </a:solidFill>
              </a:rPr>
              <a:t>1</a:t>
            </a:r>
            <a:r>
              <a:rPr lang="en-US" sz="2400" b="1" dirty="0" smtClean="0">
                <a:solidFill>
                  <a:srgbClr val="00B050"/>
                </a:solidFill>
              </a:rPr>
              <a:t> </a:t>
            </a:r>
            <a:r>
              <a:rPr lang="en-US" sz="2400" b="1" dirty="0" smtClean="0">
                <a:solidFill>
                  <a:srgbClr val="000000"/>
                </a:solidFill>
              </a:rPr>
              <a:t>,</a:t>
            </a:r>
            <a:r>
              <a:rPr lang="en-US" sz="2400" b="1" dirty="0" smtClean="0">
                <a:solidFill>
                  <a:srgbClr val="00B050"/>
                </a:solidFill>
              </a:rPr>
              <a:t> </a:t>
            </a:r>
            <a:r>
              <a:rPr lang="en-US" sz="2400" b="1" dirty="0" smtClean="0">
                <a:solidFill>
                  <a:srgbClr val="660066"/>
                </a:solidFill>
              </a:rPr>
              <a:t>e</a:t>
            </a:r>
            <a:r>
              <a:rPr lang="en-US" sz="2400" b="1" baseline="-25000" dirty="0" smtClean="0">
                <a:solidFill>
                  <a:srgbClr val="660066"/>
                </a:solidFill>
              </a:rPr>
              <a:t>2</a:t>
            </a:r>
            <a:r>
              <a:rPr lang="en-US" sz="2400" b="1" dirty="0" smtClean="0">
                <a:solidFill>
                  <a:srgbClr val="660066"/>
                </a:solidFill>
              </a:rPr>
              <a:t> </a:t>
            </a:r>
            <a:r>
              <a:rPr lang="en-US" sz="2400" b="1" dirty="0" smtClean="0"/>
              <a:t>) ? </a:t>
            </a:r>
          </a:p>
          <a:p>
            <a:pPr algn="ctr"/>
            <a:r>
              <a:rPr lang="en-US" sz="2400" b="1" dirty="0" smtClean="0">
                <a:solidFill>
                  <a:schemeClr val="accent6"/>
                </a:solidFill>
              </a:rPr>
              <a:t>YES</a:t>
            </a:r>
            <a:r>
              <a:rPr lang="en-US" sz="2400" b="1" dirty="0" smtClean="0"/>
              <a:t> / NO</a:t>
            </a:r>
            <a:endParaRPr lang="en-US" sz="2000" dirty="0"/>
          </a:p>
          <a:p>
            <a:endParaRPr lang="en-US" dirty="0"/>
          </a:p>
          <a:p>
            <a:endParaRPr lang="en-US" dirty="0"/>
          </a:p>
        </p:txBody>
      </p:sp>
      <p:sp>
        <p:nvSpPr>
          <p:cNvPr id="9"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Task: binary (or multi-class) </a:t>
            </a:r>
            <a:r>
              <a:rPr lang="en-US" dirty="0" smtClean="0"/>
              <a:t>classification </a:t>
            </a:r>
            <a:endParaRPr lang="en-US" dirty="0"/>
          </a:p>
        </p:txBody>
      </p:sp>
      <p:sp>
        <p:nvSpPr>
          <p:cNvPr id="10" name="Ορθογώνιο 9"/>
          <p:cNvSpPr/>
          <p:nvPr/>
        </p:nvSpPr>
        <p:spPr>
          <a:xfrm>
            <a:off x="278324" y="4709704"/>
            <a:ext cx="6695681" cy="830997"/>
          </a:xfrm>
          <a:prstGeom prst="rect">
            <a:avLst/>
          </a:prstGeom>
        </p:spPr>
        <p:txBody>
          <a:bodyPr wrap="square">
            <a:spAutoFit/>
          </a:bodyPr>
          <a:lstStyle/>
          <a:p>
            <a:r>
              <a:rPr lang="en-US" sz="1600" dirty="0"/>
              <a:t>It is also possible to include more than two entities as well:</a:t>
            </a:r>
            <a:br>
              <a:rPr lang="en-US" sz="1600" dirty="0"/>
            </a:br>
            <a:r>
              <a:rPr lang="en-US" sz="1600" dirty="0"/>
              <a:t>“At codons 12, the occurrence of point mutations from G to T were observed” </a:t>
            </a:r>
            <a:r>
              <a:rPr lang="en-US" sz="1600" dirty="0">
                <a:sym typeface="Wingdings"/>
              </a:rPr>
              <a:t> </a:t>
            </a:r>
            <a:r>
              <a:rPr lang="en-US" sz="1600" dirty="0"/>
              <a:t>point mutation(</a:t>
            </a:r>
            <a:r>
              <a:rPr lang="en-US" sz="1600" b="1" dirty="0"/>
              <a:t>codon</a:t>
            </a:r>
            <a:r>
              <a:rPr lang="en-US" sz="1600" dirty="0"/>
              <a:t>, </a:t>
            </a:r>
            <a:r>
              <a:rPr lang="en-US" sz="1600" b="1" dirty="0"/>
              <a:t>12</a:t>
            </a:r>
            <a:r>
              <a:rPr lang="en-US" sz="1600" dirty="0"/>
              <a:t>, </a:t>
            </a:r>
            <a:r>
              <a:rPr lang="en-US" sz="1600" b="1" dirty="0"/>
              <a:t>G</a:t>
            </a:r>
            <a:r>
              <a:rPr lang="en-US" sz="1600" dirty="0"/>
              <a:t>, </a:t>
            </a:r>
            <a:r>
              <a:rPr lang="en-US" sz="1600" b="1" dirty="0"/>
              <a:t>T</a:t>
            </a:r>
            <a:r>
              <a:rPr lang="en-US" sz="1600" dirty="0"/>
              <a:t>)</a:t>
            </a:r>
          </a:p>
        </p:txBody>
      </p:sp>
    </p:spTree>
    <p:extLst>
      <p:ext uri="{BB962C8B-B14F-4D97-AF65-F5344CB8AC3E}">
        <p14:creationId xmlns:p14="http://schemas.microsoft.com/office/powerpoint/2010/main" val="34827967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23646" y="2982314"/>
            <a:ext cx="1644359" cy="522000"/>
          </a:xfrm>
          <a:prstGeom prst="rect">
            <a:avLst/>
          </a:prstGeom>
          <a:noFill/>
          <a:ln>
            <a:solidFill>
              <a:schemeClr val="tx2">
                <a:lumMod val="50000"/>
                <a:lumOff val="50000"/>
              </a:schemeClr>
            </a:solidFill>
          </a:ln>
        </p:spPr>
        <p:txBody>
          <a:bodyPr wrap="square" rtlCol="0">
            <a:spAutoFit/>
          </a:bodyPr>
          <a:lstStyle/>
          <a:p>
            <a:pPr algn="ctr"/>
            <a:r>
              <a:rPr lang="en-US" sz="1400" dirty="0" smtClean="0"/>
              <a:t>Word indices</a:t>
            </a:r>
          </a:p>
          <a:p>
            <a:pPr algn="ctr"/>
            <a:r>
              <a:rPr lang="en-US" sz="1400" dirty="0" smtClean="0"/>
              <a:t>[5, 7, 12, 6, 90 </a:t>
            </a:r>
            <a:r>
              <a:rPr lang="mr-IN" sz="1400" dirty="0" smtClean="0"/>
              <a:t>…</a:t>
            </a:r>
            <a:r>
              <a:rPr lang="en-US" sz="1400" dirty="0" smtClean="0"/>
              <a:t>]</a:t>
            </a:r>
            <a:endParaRPr lang="en-US" sz="1400" dirty="0"/>
          </a:p>
        </p:txBody>
      </p:sp>
      <p:sp>
        <p:nvSpPr>
          <p:cNvPr id="5" name="TextBox 4"/>
          <p:cNvSpPr txBox="1"/>
          <p:nvPr/>
        </p:nvSpPr>
        <p:spPr>
          <a:xfrm>
            <a:off x="4554235" y="2982313"/>
            <a:ext cx="1764000" cy="522000"/>
          </a:xfrm>
          <a:prstGeom prst="rect">
            <a:avLst/>
          </a:prstGeom>
          <a:noFill/>
          <a:ln>
            <a:solidFill>
              <a:schemeClr val="tx2">
                <a:lumMod val="50000"/>
                <a:lumOff val="50000"/>
              </a:schemeClr>
            </a:solidFill>
          </a:ln>
        </p:spPr>
        <p:txBody>
          <a:bodyPr wrap="square" rtlCol="0">
            <a:spAutoFit/>
          </a:bodyPr>
          <a:lstStyle/>
          <a:p>
            <a:pPr algn="ctr"/>
            <a:r>
              <a:rPr lang="en-US" sz="1400" dirty="0" smtClean="0"/>
              <a:t>Position indices </a:t>
            </a:r>
            <a:r>
              <a:rPr lang="en-US" sz="1400" dirty="0" smtClean="0">
                <a:solidFill>
                  <a:srgbClr val="000090"/>
                </a:solidFill>
              </a:rPr>
              <a:t>e</a:t>
            </a:r>
            <a:r>
              <a:rPr lang="en-US" sz="1400" baseline="-25000" dirty="0" smtClean="0">
                <a:solidFill>
                  <a:srgbClr val="000090"/>
                </a:solidFill>
              </a:rPr>
              <a:t>1</a:t>
            </a:r>
          </a:p>
          <a:p>
            <a:pPr algn="ctr"/>
            <a:r>
              <a:rPr lang="en-US" sz="1400" dirty="0" smtClean="0"/>
              <a:t>[-1, 0, 1, 2, 3 </a:t>
            </a:r>
            <a:r>
              <a:rPr lang="mr-IN" sz="1400" dirty="0" smtClean="0"/>
              <a:t>…</a:t>
            </a:r>
            <a:r>
              <a:rPr lang="en-US" sz="1400" dirty="0" smtClean="0"/>
              <a:t>]</a:t>
            </a:r>
            <a:endParaRPr lang="en-US" sz="1400" dirty="0"/>
          </a:p>
        </p:txBody>
      </p:sp>
      <p:sp>
        <p:nvSpPr>
          <p:cNvPr id="6" name="TextBox 5"/>
          <p:cNvSpPr txBox="1"/>
          <p:nvPr/>
        </p:nvSpPr>
        <p:spPr>
          <a:xfrm>
            <a:off x="6504465" y="2968738"/>
            <a:ext cx="1764000" cy="523220"/>
          </a:xfrm>
          <a:prstGeom prst="rect">
            <a:avLst/>
          </a:prstGeom>
          <a:noFill/>
          <a:ln>
            <a:solidFill>
              <a:schemeClr val="tx2">
                <a:lumMod val="50000"/>
                <a:lumOff val="50000"/>
              </a:schemeClr>
            </a:solidFill>
          </a:ln>
        </p:spPr>
        <p:txBody>
          <a:bodyPr wrap="square" rtlCol="0">
            <a:spAutoFit/>
          </a:bodyPr>
          <a:lstStyle/>
          <a:p>
            <a:pPr algn="ctr"/>
            <a:r>
              <a:rPr lang="en-US" sz="1400" dirty="0" smtClean="0"/>
              <a:t>Position indices</a:t>
            </a:r>
            <a:r>
              <a:rPr lang="en-US" sz="1400" b="1" dirty="0">
                <a:solidFill>
                  <a:srgbClr val="7030A0"/>
                </a:solidFill>
              </a:rPr>
              <a:t> </a:t>
            </a:r>
            <a:r>
              <a:rPr lang="en-US" sz="1400" b="1" dirty="0" smtClean="0">
                <a:solidFill>
                  <a:srgbClr val="7030A0"/>
                </a:solidFill>
              </a:rPr>
              <a:t>e</a:t>
            </a:r>
            <a:r>
              <a:rPr lang="en-US" sz="1400" b="1" baseline="-25000" dirty="0">
                <a:solidFill>
                  <a:srgbClr val="7030A0"/>
                </a:solidFill>
              </a:rPr>
              <a:t>2</a:t>
            </a:r>
            <a:endParaRPr lang="en-US" sz="1400" b="1" dirty="0">
              <a:solidFill>
                <a:srgbClr val="7030A0"/>
              </a:solidFill>
            </a:endParaRPr>
          </a:p>
          <a:p>
            <a:pPr algn="ctr"/>
            <a:r>
              <a:rPr lang="en-US" sz="1400" dirty="0" smtClean="0"/>
              <a:t>[-4, -3, -2 -1, 0]</a:t>
            </a:r>
            <a:endParaRPr lang="en-US" sz="1400" dirty="0"/>
          </a:p>
        </p:txBody>
      </p:sp>
      <p:sp>
        <p:nvSpPr>
          <p:cNvPr id="8" name="TextBox 7"/>
          <p:cNvSpPr txBox="1"/>
          <p:nvPr/>
        </p:nvSpPr>
        <p:spPr>
          <a:xfrm>
            <a:off x="1774546" y="2464191"/>
            <a:ext cx="7166254" cy="307777"/>
          </a:xfrm>
          <a:prstGeom prst="rect">
            <a:avLst/>
          </a:prstGeom>
          <a:noFill/>
          <a:ln>
            <a:solidFill>
              <a:schemeClr val="tx1"/>
            </a:solidFill>
          </a:ln>
        </p:spPr>
        <p:txBody>
          <a:bodyPr wrap="square" rtlCol="0">
            <a:spAutoFit/>
          </a:bodyPr>
          <a:lstStyle/>
          <a:p>
            <a:pPr algn="just"/>
            <a:r>
              <a:rPr lang="en-US" sz="1400" dirty="0" smtClean="0"/>
              <a:t>The new </a:t>
            </a:r>
            <a:r>
              <a:rPr lang="en-US" sz="1400" b="1" dirty="0" smtClean="0">
                <a:solidFill>
                  <a:srgbClr val="000090"/>
                </a:solidFill>
              </a:rPr>
              <a:t>iPhone 7 Plus </a:t>
            </a:r>
            <a:r>
              <a:rPr lang="en-US" sz="1400" dirty="0" smtClean="0"/>
              <a:t>includes an improved </a:t>
            </a:r>
            <a:r>
              <a:rPr lang="en-US" sz="1400" b="1" dirty="0" smtClean="0">
                <a:solidFill>
                  <a:srgbClr val="7030A0"/>
                </a:solidFill>
              </a:rPr>
              <a:t>camera</a:t>
            </a:r>
            <a:r>
              <a:rPr lang="en-US" sz="1400" dirty="0" smtClean="0">
                <a:solidFill>
                  <a:srgbClr val="7030A0"/>
                </a:solidFill>
              </a:rPr>
              <a:t> </a:t>
            </a:r>
            <a:r>
              <a:rPr lang="en-US" sz="1400" dirty="0"/>
              <a:t>that takes amazing pictures</a:t>
            </a:r>
            <a:endParaRPr lang="en-US" sz="1400" b="1" dirty="0">
              <a:solidFill>
                <a:srgbClr val="000090"/>
              </a:solidFill>
            </a:endParaRPr>
          </a:p>
        </p:txBody>
      </p:sp>
      <p:sp>
        <p:nvSpPr>
          <p:cNvPr id="13" name="Rounded Rectangle 12"/>
          <p:cNvSpPr/>
          <p:nvPr/>
        </p:nvSpPr>
        <p:spPr>
          <a:xfrm>
            <a:off x="2757155" y="3688729"/>
            <a:ext cx="1577340" cy="457200"/>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Word </a:t>
            </a:r>
            <a:r>
              <a:rPr lang="en-US" sz="1400" dirty="0" err="1" smtClean="0">
                <a:solidFill>
                  <a:schemeClr val="tx1"/>
                </a:solidFill>
              </a:rPr>
              <a:t>Embeddings</a:t>
            </a:r>
            <a:endParaRPr lang="en-US" sz="1400" dirty="0">
              <a:solidFill>
                <a:schemeClr val="tx1"/>
              </a:solidFill>
            </a:endParaRPr>
          </a:p>
        </p:txBody>
      </p:sp>
      <p:sp>
        <p:nvSpPr>
          <p:cNvPr id="14" name="Rounded Rectangle 13"/>
          <p:cNvSpPr/>
          <p:nvPr/>
        </p:nvSpPr>
        <p:spPr>
          <a:xfrm>
            <a:off x="4681686" y="3688729"/>
            <a:ext cx="1509098" cy="457200"/>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Positional </a:t>
            </a:r>
            <a:r>
              <a:rPr lang="en-US" sz="1400" dirty="0" err="1" smtClean="0">
                <a:solidFill>
                  <a:schemeClr val="tx1"/>
                </a:solidFill>
              </a:rPr>
              <a:t>emb</a:t>
            </a:r>
            <a:r>
              <a:rPr lang="en-US" sz="1400" dirty="0" smtClean="0">
                <a:solidFill>
                  <a:schemeClr val="tx1"/>
                </a:solidFill>
              </a:rPr>
              <a:t>. </a:t>
            </a:r>
            <a:r>
              <a:rPr lang="en-US" sz="1400" dirty="0" smtClean="0">
                <a:solidFill>
                  <a:srgbClr val="000090"/>
                </a:solidFill>
              </a:rPr>
              <a:t>e</a:t>
            </a:r>
            <a:r>
              <a:rPr lang="en-US" sz="1400" baseline="-25000" dirty="0" smtClean="0">
                <a:solidFill>
                  <a:srgbClr val="000090"/>
                </a:solidFill>
              </a:rPr>
              <a:t>1</a:t>
            </a:r>
            <a:endParaRPr lang="en-US" sz="1400" baseline="-25000" dirty="0">
              <a:solidFill>
                <a:srgbClr val="000090"/>
              </a:solidFill>
            </a:endParaRPr>
          </a:p>
        </p:txBody>
      </p:sp>
      <p:sp>
        <p:nvSpPr>
          <p:cNvPr id="15" name="Rounded Rectangle 14"/>
          <p:cNvSpPr/>
          <p:nvPr/>
        </p:nvSpPr>
        <p:spPr>
          <a:xfrm>
            <a:off x="6640978" y="3688729"/>
            <a:ext cx="1490974" cy="457200"/>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Positional </a:t>
            </a:r>
            <a:r>
              <a:rPr lang="en-US" sz="1400" dirty="0" err="1" smtClean="0">
                <a:solidFill>
                  <a:schemeClr val="tx1"/>
                </a:solidFill>
              </a:rPr>
              <a:t>emb</a:t>
            </a:r>
            <a:r>
              <a:rPr lang="en-US" sz="1400" dirty="0" smtClean="0">
                <a:solidFill>
                  <a:schemeClr val="tx1"/>
                </a:solidFill>
              </a:rPr>
              <a:t>. </a:t>
            </a:r>
            <a:r>
              <a:rPr lang="en-US" sz="1400" b="1" dirty="0" smtClean="0">
                <a:solidFill>
                  <a:srgbClr val="7030A0"/>
                </a:solidFill>
              </a:rPr>
              <a:t>e</a:t>
            </a:r>
            <a:r>
              <a:rPr lang="en-US" sz="1400" b="1" baseline="-25000" dirty="0" smtClean="0">
                <a:solidFill>
                  <a:srgbClr val="7030A0"/>
                </a:solidFill>
              </a:rPr>
              <a:t>2</a:t>
            </a:r>
            <a:endParaRPr lang="en-US" sz="1400" b="1" dirty="0">
              <a:solidFill>
                <a:srgbClr val="7030A0"/>
              </a:solidFill>
            </a:endParaRPr>
          </a:p>
        </p:txBody>
      </p:sp>
      <p:cxnSp>
        <p:nvCxnSpPr>
          <p:cNvPr id="16" name="Straight Connector 15"/>
          <p:cNvCxnSpPr/>
          <p:nvPr/>
        </p:nvCxnSpPr>
        <p:spPr>
          <a:xfrm>
            <a:off x="3743751" y="1774133"/>
            <a:ext cx="0" cy="106556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663092" y="1774132"/>
            <a:ext cx="0" cy="106556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3411992" y="4633080"/>
            <a:ext cx="1577340" cy="457200"/>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smtClean="0">
                <a:solidFill>
                  <a:schemeClr val="tx1"/>
                </a:solidFill>
              </a:rPr>
              <a:t>Embeddings</a:t>
            </a:r>
            <a:r>
              <a:rPr lang="en-US" sz="1100" dirty="0" smtClean="0">
                <a:solidFill>
                  <a:schemeClr val="tx1"/>
                </a:solidFill>
              </a:rPr>
              <a:t> </a:t>
            </a:r>
            <a:r>
              <a:rPr lang="en-US" sz="1100" dirty="0" smtClean="0">
                <a:solidFill>
                  <a:srgbClr val="000090"/>
                </a:solidFill>
              </a:rPr>
              <a:t>e</a:t>
            </a:r>
            <a:r>
              <a:rPr lang="en-US" sz="1100" baseline="-25000" dirty="0" smtClean="0">
                <a:solidFill>
                  <a:srgbClr val="000090"/>
                </a:solidFill>
              </a:rPr>
              <a:t>1</a:t>
            </a:r>
            <a:endParaRPr lang="en-US" sz="1100" baseline="-25000" dirty="0">
              <a:solidFill>
                <a:srgbClr val="000090"/>
              </a:solidFill>
            </a:endParaRPr>
          </a:p>
        </p:txBody>
      </p:sp>
      <p:sp>
        <p:nvSpPr>
          <p:cNvPr id="23" name="Rounded Rectangle 22"/>
          <p:cNvSpPr/>
          <p:nvPr/>
        </p:nvSpPr>
        <p:spPr>
          <a:xfrm>
            <a:off x="6888882" y="4633080"/>
            <a:ext cx="1851025" cy="457200"/>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context </a:t>
            </a:r>
            <a:r>
              <a:rPr lang="en-US" sz="1100" dirty="0" err="1" smtClean="0">
                <a:solidFill>
                  <a:schemeClr val="tx1"/>
                </a:solidFill>
              </a:rPr>
              <a:t>embeddings</a:t>
            </a:r>
            <a:endParaRPr lang="en-US" sz="1100" dirty="0">
              <a:solidFill>
                <a:schemeClr val="tx1"/>
              </a:solidFill>
            </a:endParaRPr>
          </a:p>
        </p:txBody>
      </p:sp>
      <p:sp>
        <p:nvSpPr>
          <p:cNvPr id="24" name="Rounded Rectangle 23"/>
          <p:cNvSpPr/>
          <p:nvPr/>
        </p:nvSpPr>
        <p:spPr>
          <a:xfrm>
            <a:off x="5150437" y="4636864"/>
            <a:ext cx="1577340" cy="457200"/>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smtClean="0">
                <a:solidFill>
                  <a:schemeClr val="tx1"/>
                </a:solidFill>
              </a:rPr>
              <a:t>Embeddings</a:t>
            </a:r>
            <a:r>
              <a:rPr lang="en-US" sz="1100" dirty="0" smtClean="0">
                <a:solidFill>
                  <a:schemeClr val="tx1"/>
                </a:solidFill>
              </a:rPr>
              <a:t> </a:t>
            </a:r>
            <a:r>
              <a:rPr lang="en-US" sz="1100" dirty="0">
                <a:solidFill>
                  <a:srgbClr val="7030A0"/>
                </a:solidFill>
              </a:rPr>
              <a:t>e</a:t>
            </a:r>
            <a:r>
              <a:rPr lang="en-US" sz="1100" baseline="-25000" dirty="0">
                <a:solidFill>
                  <a:srgbClr val="7030A0"/>
                </a:solidFill>
              </a:rPr>
              <a:t>2</a:t>
            </a:r>
          </a:p>
        </p:txBody>
      </p:sp>
      <p:cxnSp>
        <p:nvCxnSpPr>
          <p:cNvPr id="25" name="Straight Arrow Connector 24"/>
          <p:cNvCxnSpPr>
            <a:endCxn id="22" idx="2"/>
          </p:cNvCxnSpPr>
          <p:nvPr/>
        </p:nvCxnSpPr>
        <p:spPr>
          <a:xfrm flipV="1">
            <a:off x="3503010" y="5090280"/>
            <a:ext cx="697652" cy="340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24" idx="2"/>
          </p:cNvCxnSpPr>
          <p:nvPr/>
        </p:nvCxnSpPr>
        <p:spPr>
          <a:xfrm flipH="1" flipV="1">
            <a:off x="5939107" y="5094064"/>
            <a:ext cx="227555" cy="353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115963" y="3014744"/>
            <a:ext cx="2190998" cy="738664"/>
          </a:xfrm>
          <a:prstGeom prst="rect">
            <a:avLst/>
          </a:prstGeom>
        </p:spPr>
        <p:txBody>
          <a:bodyPr wrap="square">
            <a:spAutoFit/>
          </a:bodyPr>
          <a:lstStyle/>
          <a:p>
            <a:r>
              <a:rPr lang="en-US" sz="1400" dirty="0" smtClean="0"/>
              <a:t>2) word </a:t>
            </a:r>
            <a:r>
              <a:rPr lang="en-US" sz="1400"/>
              <a:t>sequences </a:t>
            </a:r>
            <a:r>
              <a:rPr lang="en-US" sz="1400" smtClean="0"/>
              <a:t>concatenated with </a:t>
            </a:r>
            <a:r>
              <a:rPr lang="en-US" sz="1400" dirty="0"/>
              <a:t>positional features</a:t>
            </a:r>
          </a:p>
        </p:txBody>
      </p:sp>
      <p:sp>
        <p:nvSpPr>
          <p:cNvPr id="28" name="Rectangle 27"/>
          <p:cNvSpPr/>
          <p:nvPr/>
        </p:nvSpPr>
        <p:spPr>
          <a:xfrm>
            <a:off x="115962" y="1840369"/>
            <a:ext cx="2182738" cy="523220"/>
          </a:xfrm>
          <a:prstGeom prst="rect">
            <a:avLst/>
          </a:prstGeom>
        </p:spPr>
        <p:txBody>
          <a:bodyPr wrap="square">
            <a:spAutoFit/>
          </a:bodyPr>
          <a:lstStyle/>
          <a:p>
            <a:pPr marL="342900" indent="-342900">
              <a:buAutoNum type="arabicParenR"/>
            </a:pPr>
            <a:r>
              <a:rPr lang="en-US" sz="1400" dirty="0" smtClean="0"/>
              <a:t>context-wise </a:t>
            </a:r>
            <a:r>
              <a:rPr lang="en-US" sz="1400" dirty="0"/>
              <a:t>split </a:t>
            </a:r>
            <a:r>
              <a:rPr lang="en-US" sz="1400" dirty="0" smtClean="0"/>
              <a:t>of </a:t>
            </a:r>
            <a:r>
              <a:rPr lang="en-US" sz="1400" dirty="0"/>
              <a:t>the sentence</a:t>
            </a:r>
          </a:p>
        </p:txBody>
      </p:sp>
      <p:sp>
        <p:nvSpPr>
          <p:cNvPr id="29" name="Rectangle 28"/>
          <p:cNvSpPr/>
          <p:nvPr/>
        </p:nvSpPr>
        <p:spPr>
          <a:xfrm>
            <a:off x="138511" y="4205684"/>
            <a:ext cx="2160190" cy="1169551"/>
          </a:xfrm>
          <a:prstGeom prst="rect">
            <a:avLst/>
          </a:prstGeom>
        </p:spPr>
        <p:txBody>
          <a:bodyPr wrap="square">
            <a:spAutoFit/>
          </a:bodyPr>
          <a:lstStyle/>
          <a:p>
            <a:r>
              <a:rPr lang="en-US" sz="1400" dirty="0" smtClean="0"/>
              <a:t>3) concatenating </a:t>
            </a:r>
            <a:r>
              <a:rPr lang="en-US" sz="1400" dirty="0" err="1" smtClean="0"/>
              <a:t>embeddings</a:t>
            </a:r>
            <a:r>
              <a:rPr lang="en-US" sz="1400" dirty="0" smtClean="0"/>
              <a:t> </a:t>
            </a:r>
            <a:r>
              <a:rPr lang="en-US" sz="1400" dirty="0"/>
              <a:t>of </a:t>
            </a:r>
            <a:r>
              <a:rPr lang="en-US" sz="1400" dirty="0" smtClean="0"/>
              <a:t>two </a:t>
            </a:r>
            <a:r>
              <a:rPr lang="en-US" sz="1400" dirty="0"/>
              <a:t>entities </a:t>
            </a:r>
            <a:r>
              <a:rPr lang="en-US" sz="1400" dirty="0" smtClean="0"/>
              <a:t>with average </a:t>
            </a:r>
            <a:r>
              <a:rPr lang="en-US" sz="1400" dirty="0"/>
              <a:t>of </a:t>
            </a:r>
            <a:r>
              <a:rPr lang="en-US" sz="1400" dirty="0" smtClean="0"/>
              <a:t>word </a:t>
            </a:r>
            <a:r>
              <a:rPr lang="en-US" sz="1400" dirty="0" err="1"/>
              <a:t>embeddings</a:t>
            </a:r>
            <a:r>
              <a:rPr lang="en-US" sz="1400" dirty="0"/>
              <a:t> for </a:t>
            </a:r>
            <a:r>
              <a:rPr lang="en-US" sz="1400" dirty="0" smtClean="0"/>
              <a:t>rest </a:t>
            </a:r>
            <a:r>
              <a:rPr lang="en-US" sz="1400" dirty="0"/>
              <a:t>of the words</a:t>
            </a:r>
          </a:p>
        </p:txBody>
      </p:sp>
      <p:sp>
        <p:nvSpPr>
          <p:cNvPr id="33" name="Rounded Rectangle 32"/>
          <p:cNvSpPr/>
          <p:nvPr/>
        </p:nvSpPr>
        <p:spPr>
          <a:xfrm>
            <a:off x="2097088" y="1908602"/>
            <a:ext cx="1577340" cy="457200"/>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Embeddings</a:t>
            </a:r>
            <a:r>
              <a:rPr lang="en-US" sz="1400" dirty="0">
                <a:solidFill>
                  <a:schemeClr val="tx1"/>
                </a:solidFill>
              </a:rPr>
              <a:t> Left</a:t>
            </a:r>
          </a:p>
        </p:txBody>
      </p:sp>
      <p:sp>
        <p:nvSpPr>
          <p:cNvPr id="34" name="Rounded Rectangle 33"/>
          <p:cNvSpPr/>
          <p:nvPr/>
        </p:nvSpPr>
        <p:spPr>
          <a:xfrm>
            <a:off x="3954319" y="1908602"/>
            <a:ext cx="1579670" cy="457200"/>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Embeddings</a:t>
            </a:r>
            <a:r>
              <a:rPr lang="en-US" sz="1400" dirty="0">
                <a:solidFill>
                  <a:schemeClr val="tx1"/>
                </a:solidFill>
              </a:rPr>
              <a:t> Middle</a:t>
            </a:r>
          </a:p>
        </p:txBody>
      </p:sp>
      <p:sp>
        <p:nvSpPr>
          <p:cNvPr id="35" name="Rounded Rectangle 34"/>
          <p:cNvSpPr/>
          <p:nvPr/>
        </p:nvSpPr>
        <p:spPr>
          <a:xfrm>
            <a:off x="5792196" y="1919564"/>
            <a:ext cx="1490974" cy="457200"/>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Embeddings</a:t>
            </a:r>
            <a:r>
              <a:rPr lang="en-US" sz="1400" dirty="0">
                <a:solidFill>
                  <a:schemeClr val="tx1"/>
                </a:solidFill>
              </a:rPr>
              <a:t> Right</a:t>
            </a:r>
          </a:p>
        </p:txBody>
      </p:sp>
      <p:sp>
        <p:nvSpPr>
          <p:cNvPr id="36"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Features / Input representation</a:t>
            </a:r>
          </a:p>
        </p:txBody>
      </p:sp>
      <p:sp>
        <p:nvSpPr>
          <p:cNvPr id="37" name="TextBox 36"/>
          <p:cNvSpPr txBox="1"/>
          <p:nvPr/>
        </p:nvSpPr>
        <p:spPr>
          <a:xfrm>
            <a:off x="1800942" y="5434991"/>
            <a:ext cx="7166254" cy="307777"/>
          </a:xfrm>
          <a:prstGeom prst="rect">
            <a:avLst/>
          </a:prstGeom>
          <a:noFill/>
          <a:ln>
            <a:solidFill>
              <a:schemeClr val="tx1"/>
            </a:solidFill>
          </a:ln>
        </p:spPr>
        <p:txBody>
          <a:bodyPr wrap="square" rtlCol="0">
            <a:spAutoFit/>
          </a:bodyPr>
          <a:lstStyle/>
          <a:p>
            <a:pPr algn="just"/>
            <a:r>
              <a:rPr lang="en-US" sz="1400" dirty="0" smtClean="0"/>
              <a:t>The new </a:t>
            </a:r>
            <a:r>
              <a:rPr lang="en-US" sz="1400" b="1" dirty="0" smtClean="0">
                <a:solidFill>
                  <a:srgbClr val="000090"/>
                </a:solidFill>
              </a:rPr>
              <a:t>iPhone 7 Plus </a:t>
            </a:r>
            <a:r>
              <a:rPr lang="en-US" sz="1400" dirty="0" smtClean="0"/>
              <a:t>includes an improved </a:t>
            </a:r>
            <a:r>
              <a:rPr lang="en-US" sz="1400" b="1" dirty="0" smtClean="0">
                <a:solidFill>
                  <a:srgbClr val="7030A0"/>
                </a:solidFill>
              </a:rPr>
              <a:t>camera</a:t>
            </a:r>
            <a:r>
              <a:rPr lang="en-US" sz="1400" dirty="0" smtClean="0">
                <a:solidFill>
                  <a:srgbClr val="7030A0"/>
                </a:solidFill>
              </a:rPr>
              <a:t> </a:t>
            </a:r>
            <a:r>
              <a:rPr lang="en-US" sz="1400" dirty="0"/>
              <a:t>that takes amazing pictures</a:t>
            </a:r>
            <a:endParaRPr lang="en-US" sz="1400" b="1" dirty="0">
              <a:solidFill>
                <a:srgbClr val="000090"/>
              </a:solidFill>
            </a:endParaRPr>
          </a:p>
        </p:txBody>
      </p:sp>
    </p:spTree>
    <p:extLst>
      <p:ext uri="{BB962C8B-B14F-4D97-AF65-F5344CB8AC3E}">
        <p14:creationId xmlns:p14="http://schemas.microsoft.com/office/powerpoint/2010/main" val="41866873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3" grpId="0" animBg="1"/>
      <p:bldP spid="14" grpId="0" animBg="1"/>
      <p:bldP spid="15" grpId="0" animBg="1"/>
      <p:bldP spid="22" grpId="0" animBg="1"/>
      <p:bldP spid="23" grpId="0" animBg="1"/>
      <p:bldP spid="24" grpId="0" animBg="1"/>
      <p:bldP spid="27" grpId="0"/>
      <p:bldP spid="28" grpId="0"/>
      <p:bldP spid="29" grpId="0"/>
      <p:bldP spid="33" grpId="0" animBg="1"/>
      <p:bldP spid="34" grpId="0" animBg="1"/>
      <p:bldP spid="35" grpId="0" animBg="1"/>
      <p:bldP spid="37" grpId="0" animBg="1"/>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Sketchbook">
  <a:themeElements>
    <a:clrScheme name="Sketchbook">
      <a:dk1>
        <a:sysClr val="windowText" lastClr="000000"/>
      </a:dk1>
      <a:lt1>
        <a:sysClr val="window" lastClr="FFFFFF"/>
      </a:lt1>
      <a:dk2>
        <a:srgbClr val="4C1304"/>
      </a:dk2>
      <a:lt2>
        <a:srgbClr val="FFFEE6"/>
      </a:lt2>
      <a:accent1>
        <a:srgbClr val="A63212"/>
      </a:accent1>
      <a:accent2>
        <a:srgbClr val="E68230"/>
      </a:accent2>
      <a:accent3>
        <a:srgbClr val="9BB05E"/>
      </a:accent3>
      <a:accent4>
        <a:srgbClr val="6B9BC7"/>
      </a:accent4>
      <a:accent5>
        <a:srgbClr val="4E66B2"/>
      </a:accent5>
      <a:accent6>
        <a:srgbClr val="8976AC"/>
      </a:accent6>
      <a:hlink>
        <a:srgbClr val="942408"/>
      </a:hlink>
      <a:folHlink>
        <a:srgbClr val="B34F17"/>
      </a:folHlink>
    </a:clrScheme>
    <a:fontScheme name="Apothecary">
      <a:majorFont>
        <a:latin typeface="Book Antiqua"/>
        <a:ea typeface=""/>
        <a:cs typeface=""/>
        <a:font script="Jpan" typeface="ＭＳ Ｐ明朝"/>
        <a:font script="Hang" typeface="HY견명조"/>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ゴシック"/>
        <a:font script="Hang" typeface="HY견명조"/>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ketchbook">
      <a:fillStyleLst>
        <a:solidFill>
          <a:schemeClr val="phClr"/>
        </a:solidFill>
        <a:gradFill rotWithShape="1">
          <a:gsLst>
            <a:gs pos="0">
              <a:schemeClr val="phClr">
                <a:tint val="10000"/>
                <a:alpha val="94000"/>
                <a:satMod val="120000"/>
                <a:lumMod val="110000"/>
              </a:schemeClr>
            </a:gs>
            <a:gs pos="100000">
              <a:schemeClr val="phClr">
                <a:tint val="80000"/>
                <a:shade val="100000"/>
                <a:satMod val="140000"/>
                <a:lumMod val="120000"/>
              </a:schemeClr>
            </a:gs>
          </a:gsLst>
          <a:lin ang="5400000" scaled="0"/>
        </a:gradFill>
        <a:gradFill rotWithShape="1">
          <a:gsLst>
            <a:gs pos="0">
              <a:schemeClr val="phClr">
                <a:tint val="100000"/>
                <a:shade val="100000"/>
                <a:satMod val="100000"/>
                <a:lumMod val="90000"/>
              </a:schemeClr>
            </a:gs>
            <a:gs pos="100000">
              <a:schemeClr val="phClr">
                <a:tint val="95000"/>
                <a:shade val="100000"/>
                <a:satMod val="110000"/>
                <a:lumMod val="105000"/>
              </a:schemeClr>
            </a:gs>
          </a:gsLst>
          <a:path path="circle">
            <a:fillToRect l="40000" t="100000" r="40000" b="100000"/>
          </a:path>
        </a:gradFill>
      </a:fillStyleLst>
      <a:lnStyleLst>
        <a:ln w="9525" cap="flat" cmpd="sng" algn="ctr">
          <a:solidFill>
            <a:schemeClr val="phClr"/>
          </a:solidFill>
          <a:prstDash val="solid"/>
        </a:ln>
        <a:ln w="19050"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outerShdw blurRad="50800" dist="12700" dir="5400000" rotWithShape="0">
              <a:srgbClr val="000000">
                <a:alpha val="37000"/>
              </a:srgbClr>
            </a:outerShdw>
          </a:effectLst>
        </a:effectStyle>
        <a:effectStyle>
          <a:effectLst>
            <a:outerShdw blurRad="50800" dist="25400" dir="5040000" rotWithShape="0">
              <a:srgbClr val="000000">
                <a:alpha val="44000"/>
              </a:srgbClr>
            </a:outerShdw>
          </a:effectLst>
          <a:scene3d>
            <a:camera prst="orthographicFront">
              <a:rot lat="0" lon="0" rev="0"/>
            </a:camera>
            <a:lightRig rig="threePt" dir="tl"/>
          </a:scene3d>
          <a:sp3d prstMaterial="dkEdge">
            <a:bevelT w="38100" h="25400" prst="coolSlant"/>
          </a:sp3d>
        </a:effectStyle>
      </a:effectStyleLst>
      <a:bgFillStyleLst>
        <a:solidFill>
          <a:schemeClr val="phClr"/>
        </a:solidFill>
        <a:blipFill rotWithShape="1">
          <a:blip xmlns:r="http://schemas.openxmlformats.org/officeDocument/2006/relationships" r:embed="rId1">
            <a:duotone>
              <a:schemeClr val="phClr">
                <a:shade val="55000"/>
                <a:lumMod val="90000"/>
              </a:schemeClr>
              <a:schemeClr val="phClr">
                <a:tint val="92000"/>
                <a:satMod val="120000"/>
                <a:lumMod val="103000"/>
              </a:schemeClr>
            </a:duotone>
          </a:blip>
          <a:stretch/>
        </a:blipFill>
        <a:blipFill rotWithShape="1">
          <a:blip xmlns:r="http://schemas.openxmlformats.org/officeDocument/2006/relationships" r:embed="rId2">
            <a:duotone>
              <a:schemeClr val="phClr">
                <a:shade val="96000"/>
              </a:schemeClr>
              <a:schemeClr val="phClr">
                <a:tint val="98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Sketchbook.thmx</Template>
  <TotalTime>4660</TotalTime>
  <Words>5028</Words>
  <Application>Microsoft Office PowerPoint</Application>
  <PresentationFormat>On-screen Show (4:3)</PresentationFormat>
  <Paragraphs>964</Paragraphs>
  <Slides>106</Slides>
  <Notes>40</Notes>
  <HiddenSlides>0</HiddenSlides>
  <MMClips>0</MMClips>
  <ScaleCrop>false</ScaleCrop>
  <HeadingPairs>
    <vt:vector size="4" baseType="variant">
      <vt:variant>
        <vt:lpstr>Theme</vt:lpstr>
      </vt:variant>
      <vt:variant>
        <vt:i4>1</vt:i4>
      </vt:variant>
      <vt:variant>
        <vt:lpstr>Slide Titles</vt:lpstr>
      </vt:variant>
      <vt:variant>
        <vt:i4>106</vt:i4>
      </vt:variant>
    </vt:vector>
  </HeadingPairs>
  <TitlesOfParts>
    <vt:vector size="107" baseType="lpstr">
      <vt:lpstr>Sketchbook</vt:lpstr>
      <vt:lpstr>Introduction to Deep Learning </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decision boundary perspective…</vt:lpstr>
      <vt:lpstr>The decision boundary perspective…</vt:lpstr>
      <vt:lpstr>The decision boundary perspective…</vt:lpstr>
      <vt:lpstr>The decision boundary perspective…</vt:lpstr>
      <vt:lpstr>The decision boundary perspective…</vt:lpstr>
      <vt:lpstr>The decision boundary perspective…</vt:lpstr>
      <vt:lpstr>The point I am trying to make</vt:lpstr>
      <vt:lpstr>Some other points</vt:lpstr>
      <vt:lpstr>Some other ‘by the way’ points</vt:lpstr>
      <vt:lpstr>Some other ‘by the way’ points</vt:lpstr>
      <vt:lpstr>Some other ‘by the way’ points</vt:lpstr>
      <vt:lpstr>Feature detectors</vt:lpstr>
      <vt:lpstr> what is this  unit doing?</vt:lpstr>
      <vt:lpstr>Hidden layer units become  self-organised feature detectors</vt:lpstr>
      <vt:lpstr>What does this unit detect? </vt:lpstr>
      <vt:lpstr>What does this unit detect? </vt:lpstr>
      <vt:lpstr>What does this unit detect? </vt:lpstr>
      <vt:lpstr>What does this unit detect? </vt:lpstr>
      <vt:lpstr> </vt:lpstr>
      <vt:lpstr> </vt:lpstr>
      <vt:lpstr> </vt:lpstr>
      <vt:lpstr> </vt:lpstr>
      <vt:lpstr> </vt:lpstr>
      <vt:lpstr>successive layers can learn higher-level features …</vt:lpstr>
      <vt:lpstr>successive layers can learn higher-level features …</vt:lpstr>
      <vt:lpstr>So: multiple layers make sense </vt:lpstr>
      <vt:lpstr>So: multiple layers make sense </vt:lpstr>
      <vt:lpstr>So: multiple layers make sense </vt:lpstr>
      <vt:lpstr>But, until very recently, our  weight-learning algorithms simply did not work on multi-layer architectures</vt:lpstr>
      <vt:lpstr>The new way to train multi-layer NNs…</vt:lpstr>
      <vt:lpstr>The new way to train multi-layer NNs…</vt:lpstr>
      <vt:lpstr>The new way to train multi-layer NNs…</vt:lpstr>
      <vt:lpstr>The new way to train multi-layer NNs…</vt:lpstr>
      <vt:lpstr>The new way to train multi-layer NNs…</vt:lpstr>
      <vt:lpstr>The new way to train multi-layer NNs…</vt:lpstr>
      <vt:lpstr>The new way to train multi-layer NNs…</vt:lpstr>
      <vt:lpstr>an auto-encoder is trained, with an absolutely standard weight-adjustment algorithm  to reproduce the input </vt:lpstr>
      <vt:lpstr>an auto-encoder is trained, with an absolutely standard weight-adjustment algorithm  to reproduce the input </vt:lpstr>
      <vt:lpstr>intermediate layers are each trained to be auto encoders (or similar) </vt:lpstr>
      <vt:lpstr>Final layer trained to predict class based on outputs from previous layers</vt:lpstr>
      <vt:lpstr>And that’s that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Attention - Context </vt:lpstr>
      <vt:lpstr>Attention - Context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UIUC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Deep Learning</dc:title>
  <dc:creator>Ismini Lourentzou</dc:creator>
  <cp:lastModifiedBy>Windows User</cp:lastModifiedBy>
  <cp:revision>201</cp:revision>
  <dcterms:created xsi:type="dcterms:W3CDTF">2017-11-27T01:44:40Z</dcterms:created>
  <dcterms:modified xsi:type="dcterms:W3CDTF">2019-06-15T14:49:19Z</dcterms:modified>
</cp:coreProperties>
</file>